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8" r:id="rId4"/>
    <p:sldId id="279" r:id="rId5"/>
    <p:sldId id="282" r:id="rId6"/>
    <p:sldId id="280" r:id="rId7"/>
    <p:sldId id="283" r:id="rId8"/>
    <p:sldId id="284" r:id="rId9"/>
    <p:sldId id="286" r:id="rId10"/>
    <p:sldId id="285" r:id="rId11"/>
    <p:sldId id="277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380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0392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300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02215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665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36836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3752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7360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7944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0950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8571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51588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E7878-5FAC-447C-BA1A-FEA4E4FFE0E2}" type="datetimeFigureOut">
              <a:rPr lang="pt-BR" smtClean="0"/>
              <a:pPr/>
              <a:t>28/05/2019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1C21E-3845-41E3-954F-47C0307873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9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aviotartuce.adv.br/" TargetMode="External"/><Relationship Id="rId7" Type="http://schemas.openxmlformats.org/officeDocument/2006/relationships/image" Target="../media/image5.png"/><Relationship Id="rId2" Type="http://schemas.openxmlformats.org/officeDocument/2006/relationships/hyperlink" Target="mailto:fftartuce@uol.com.b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flaviotartuce.jusbrasil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68443" y="204537"/>
            <a:ext cx="12023558" cy="53179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b="1" dirty="0" smtClean="0"/>
          </a:p>
          <a:p>
            <a:pPr marL="0" indent="0" algn="ctr">
              <a:buNone/>
            </a:pPr>
            <a:r>
              <a:rPr lang="pt-BR" sz="4000" b="1" dirty="0" smtClean="0"/>
              <a:t>CONGRESSO DO MERCOSUL DO IBDFAM - 2019</a:t>
            </a:r>
          </a:p>
          <a:p>
            <a:pPr marL="0" indent="0" algn="ctr">
              <a:buNone/>
            </a:pPr>
            <a:endParaRPr lang="pt-BR" sz="4000" b="1" dirty="0" smtClean="0"/>
          </a:p>
          <a:p>
            <a:pPr marL="0" indent="0" algn="ctr">
              <a:buNone/>
            </a:pPr>
            <a:r>
              <a:rPr lang="pt-BR" sz="4000" b="1" dirty="0" smtClean="0"/>
              <a:t>PLANEJAMENTO SUCESSÓRIO – UM DIA PARA DIZER “NÃO”!</a:t>
            </a:r>
          </a:p>
          <a:p>
            <a:pPr marL="0" indent="0" algn="ctr">
              <a:buNone/>
            </a:pPr>
            <a:r>
              <a:rPr lang="pt-BR" sz="4000" b="1" dirty="0" smtClean="0">
                <a:solidFill>
                  <a:srgbClr val="FF0000"/>
                </a:solidFill>
              </a:rPr>
              <a:t>Observação – Nem sempre. </a:t>
            </a:r>
          </a:p>
          <a:p>
            <a:pPr marL="0" indent="0" algn="ctr">
              <a:buNone/>
            </a:pPr>
            <a:endParaRPr lang="pt-BR" sz="4000" b="1" dirty="0" smtClean="0"/>
          </a:p>
          <a:p>
            <a:pPr marL="0" indent="0" algn="ctr">
              <a:buNone/>
            </a:pPr>
            <a:r>
              <a:rPr lang="pt-BR" sz="4000" b="1" dirty="0" smtClean="0"/>
              <a:t>PROFESSOR FLÁVIO TARTUCE. </a:t>
            </a:r>
            <a:endParaRPr lang="pt-BR" sz="4000" b="1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68443" y="204537"/>
            <a:ext cx="12023558" cy="5317958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pt-BR" sz="10800" dirty="0" smtClean="0"/>
              <a:t>Planejamento sucessório. Conceito. </a:t>
            </a:r>
          </a:p>
          <a:p>
            <a:pPr algn="just">
              <a:buNone/>
            </a:pPr>
            <a:endParaRPr lang="pt-BR" sz="10800" dirty="0" smtClean="0"/>
          </a:p>
          <a:p>
            <a:pPr algn="just">
              <a:buNone/>
            </a:pPr>
            <a:r>
              <a:rPr lang="pt-BR" sz="10800" dirty="0" smtClean="0"/>
              <a:t>Conjunto de atos e negócios jurídicos efetuados por pessoas que têm entre si alguma relação jurídica familiar ou sucessória, com o intuito de idealizar a divisão do patrimônio de alguém, evitando-se conflitos desnecessários e procurando concretizar a última vontade da pessoa cujos bens formam o seu objeto. </a:t>
            </a:r>
          </a:p>
          <a:p>
            <a:pPr algn="just">
              <a:buNone/>
            </a:pPr>
            <a:endParaRPr lang="pt-BR" sz="10800" dirty="0" smtClean="0"/>
          </a:p>
          <a:p>
            <a:pPr algn="just">
              <a:buNone/>
            </a:pPr>
            <a:r>
              <a:rPr lang="pt-BR" sz="10800" dirty="0" smtClean="0"/>
              <a:t>Houve um crescimento da sua utilização nos últimos anos. </a:t>
            </a:r>
          </a:p>
          <a:p>
            <a:pPr algn="just">
              <a:buNone/>
            </a:pPr>
            <a:r>
              <a:rPr lang="pt-BR" sz="10800" dirty="0" smtClean="0"/>
              <a:t>Mas, quem utiliza? E por que utiliza? E para qual fim utiliza? </a:t>
            </a:r>
            <a:r>
              <a:rPr lang="pt-BR" sz="8400" dirty="0" smtClean="0"/>
              <a:t> </a:t>
            </a:r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0"/>
            <a:ext cx="12192001" cy="6857999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pt-BR" sz="8900" dirty="0" smtClean="0"/>
              <a:t>Alguns instrumentos de planejamento sucessório: </a:t>
            </a:r>
          </a:p>
          <a:p>
            <a:pPr marL="742950" indent="-742950" algn="just">
              <a:buAutoNum type="alphaLcParenR"/>
            </a:pPr>
            <a:r>
              <a:rPr lang="pt-BR" sz="8900" dirty="0" smtClean="0"/>
              <a:t>Escolha por um ou outro regime de bens no casamento ou na união estável. </a:t>
            </a:r>
          </a:p>
          <a:p>
            <a:pPr marL="742950" indent="-742950" algn="just">
              <a:buAutoNum type="alphaLcParenR"/>
            </a:pPr>
            <a:r>
              <a:rPr lang="pt-BR" sz="8900" dirty="0" smtClean="0"/>
              <a:t>Constituição de sociedades, caso das </a:t>
            </a:r>
            <a:r>
              <a:rPr lang="pt-BR" sz="8900" i="1" dirty="0" smtClean="0"/>
              <a:t>holdings</a:t>
            </a:r>
            <a:r>
              <a:rPr lang="pt-BR" sz="8900" dirty="0" smtClean="0"/>
              <a:t> </a:t>
            </a:r>
            <a:r>
              <a:rPr lang="pt-BR" sz="8900" dirty="0" smtClean="0"/>
              <a:t>familiares. </a:t>
            </a:r>
            <a:endParaRPr lang="pt-BR" sz="8900" dirty="0" smtClean="0"/>
          </a:p>
          <a:p>
            <a:pPr marL="742950" indent="-742950" algn="just">
              <a:buAutoNum type="alphaLcParenR"/>
            </a:pPr>
            <a:r>
              <a:rPr lang="pt-BR" sz="8900" dirty="0" smtClean="0"/>
              <a:t>Formação de negócios jurídicos especiais, como acontece no</a:t>
            </a:r>
            <a:r>
              <a:rPr lang="pt-BR" sz="8900" i="1" dirty="0" smtClean="0"/>
              <a:t> trust. </a:t>
            </a:r>
          </a:p>
          <a:p>
            <a:pPr marL="742950" indent="-742950" algn="just">
              <a:buAutoNum type="alphaLcParenR"/>
            </a:pPr>
            <a:r>
              <a:rPr lang="pt-BR" sz="8900" dirty="0" smtClean="0"/>
              <a:t>Realização de atos de disposição em vida, como doações – com ou reserva de usufruto –, e </a:t>
            </a:r>
            <a:r>
              <a:rPr lang="pt-BR" sz="8900" i="1" dirty="0" smtClean="0"/>
              <a:t>post mortem,</a:t>
            </a:r>
            <a:r>
              <a:rPr lang="pt-BR" sz="8900" dirty="0" smtClean="0"/>
              <a:t> caso de testamentos, inclusive com as cláusulas restritivas. </a:t>
            </a:r>
          </a:p>
          <a:p>
            <a:pPr marL="742950" indent="-742950" algn="just">
              <a:buAutoNum type="alphaLcParenR"/>
            </a:pPr>
            <a:r>
              <a:rPr lang="pt-BR" sz="8900" dirty="0" smtClean="0"/>
              <a:t>Efetivação de partilhas em vida e de cessões de quotas hereditárias. </a:t>
            </a:r>
          </a:p>
          <a:p>
            <a:pPr marL="742950" indent="-742950" algn="just">
              <a:buAutoNum type="alphaLcParenR"/>
            </a:pPr>
            <a:r>
              <a:rPr lang="pt-BR" sz="8900" dirty="0" smtClean="0"/>
              <a:t>Celebrações prévias de contratos de compra e venda e de cessão de quotas. </a:t>
            </a:r>
          </a:p>
          <a:p>
            <a:pPr marL="742950" indent="-742950" algn="just">
              <a:buAutoNum type="alphaLcParenR"/>
            </a:pPr>
            <a:r>
              <a:rPr lang="pt-BR" sz="8900" i="1" dirty="0" smtClean="0"/>
              <a:t>Pacto parassocial</a:t>
            </a:r>
            <a:r>
              <a:rPr lang="pt-BR" sz="8900" dirty="0" smtClean="0"/>
              <a:t>, como se dá em acordos antecipados de acionistas ou sócios. </a:t>
            </a:r>
          </a:p>
          <a:p>
            <a:pPr marL="742950" indent="-742950" algn="just">
              <a:buAutoNum type="alphaLcParenR"/>
            </a:pPr>
            <a:r>
              <a:rPr lang="pt-BR" sz="8900" dirty="0" smtClean="0"/>
              <a:t>Contratação de previdências privadas abertas, seguros de vida e fundos de investimento. </a:t>
            </a:r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204536"/>
            <a:ext cx="12192001" cy="6653463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pt-BR" sz="5100" i="1" dirty="0" smtClean="0"/>
              <a:t>As duas “regras de ouro” do planejamento sucessório</a:t>
            </a:r>
            <a:r>
              <a:rPr lang="pt-BR" sz="5100" dirty="0" smtClean="0"/>
              <a:t>.</a:t>
            </a:r>
          </a:p>
          <a:p>
            <a:pPr algn="just">
              <a:buNone/>
            </a:pPr>
            <a:r>
              <a:rPr lang="pt-BR" sz="5100" b="1" dirty="0" smtClean="0"/>
              <a:t>Regra 1. Proteção da legítima</a:t>
            </a:r>
            <a:r>
              <a:rPr lang="pt-BR" sz="5100" dirty="0" smtClean="0"/>
              <a:t>. Hoje correspondente a 50% do patrimônio da pessoa (art. 1.846 do CC). É a quota dos herdeiros necessários. </a:t>
            </a:r>
          </a:p>
          <a:p>
            <a:pPr algn="just">
              <a:buNone/>
            </a:pPr>
            <a:r>
              <a:rPr lang="pt-BR" sz="5100" dirty="0" smtClean="0"/>
              <a:t>Mas quem são os herdeiros necessários?  </a:t>
            </a:r>
          </a:p>
          <a:p>
            <a:pPr algn="just">
              <a:buNone/>
            </a:pPr>
            <a:r>
              <a:rPr lang="pt-BR" sz="5100" dirty="0" smtClean="0"/>
              <a:t>O art. 1.845 do CC menciona expressamente os descendentes, os ascendentes e o cônjuge. </a:t>
            </a:r>
          </a:p>
          <a:p>
            <a:pPr algn="just">
              <a:buNone/>
            </a:pPr>
            <a:r>
              <a:rPr lang="pt-BR" sz="5100" dirty="0" smtClean="0"/>
              <a:t>E o companheiro? É herdeiro necessário após a decisão do STF sobre a inconstitucionalidade do art. 1.790 do CC (Informativo n. 864 da Corte). </a:t>
            </a:r>
          </a:p>
          <a:p>
            <a:pPr algn="just">
              <a:buNone/>
            </a:pPr>
            <a:r>
              <a:rPr lang="pt-BR" sz="5100" dirty="0" smtClean="0"/>
              <a:t>Deveria ser revista? Reduzida ou excluída do sistema? 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204536"/>
            <a:ext cx="12192001" cy="6653463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pt-BR" sz="5100" i="1" dirty="0" smtClean="0"/>
              <a:t>As duas “regras de ouro” do planejamento sucessório</a:t>
            </a:r>
            <a:r>
              <a:rPr lang="pt-BR" sz="5100" dirty="0" smtClean="0"/>
              <a:t>.</a:t>
            </a:r>
          </a:p>
          <a:p>
            <a:pPr algn="just">
              <a:buNone/>
            </a:pPr>
            <a:r>
              <a:rPr lang="pt-BR" sz="5100" b="1" dirty="0" smtClean="0"/>
              <a:t>Regra 2. Vedação dos pactos sucessórios ou </a:t>
            </a:r>
            <a:r>
              <a:rPr lang="pt-BR" sz="5100" b="1" i="1" dirty="0" err="1" smtClean="0"/>
              <a:t>pacta</a:t>
            </a:r>
            <a:r>
              <a:rPr lang="pt-BR" sz="5100" b="1" i="1" dirty="0" smtClean="0"/>
              <a:t> corvina</a:t>
            </a:r>
            <a:r>
              <a:rPr lang="pt-BR" sz="5100" b="1" dirty="0" smtClean="0"/>
              <a:t>. </a:t>
            </a:r>
            <a:r>
              <a:rPr lang="pt-BR" sz="5100" dirty="0" smtClean="0"/>
              <a:t>Não pode ser objeto de contrato herança de pessoa vida, sob pena de </a:t>
            </a:r>
            <a:r>
              <a:rPr lang="pt-BR" sz="5100" i="1" dirty="0" smtClean="0"/>
              <a:t>nulidade absoluta virtual </a:t>
            </a:r>
            <a:r>
              <a:rPr lang="pt-BR" sz="5100" dirty="0" smtClean="0"/>
              <a:t>(</a:t>
            </a:r>
            <a:r>
              <a:rPr lang="pt-BR" sz="5100" dirty="0" smtClean="0"/>
              <a:t>arts. 426 e 166</a:t>
            </a:r>
            <a:r>
              <a:rPr lang="pt-BR" sz="5100" dirty="0" smtClean="0"/>
              <a:t>, inc. VII, do CC). </a:t>
            </a:r>
          </a:p>
          <a:p>
            <a:pPr algn="just">
              <a:buNone/>
            </a:pPr>
            <a:r>
              <a:rPr lang="pt-BR" sz="5100" dirty="0" smtClean="0"/>
              <a:t>É possível a renúncia prévia da herança por pacto antenupcial ou contrato de convivência? </a:t>
            </a:r>
          </a:p>
          <a:p>
            <a:pPr algn="just">
              <a:buNone/>
            </a:pPr>
            <a:r>
              <a:rPr lang="pt-BR" sz="5100" dirty="0" smtClean="0"/>
              <a:t>É possível afastar a concorrência sucessória por pacto ou contrato? </a:t>
            </a:r>
          </a:p>
          <a:p>
            <a:pPr algn="just">
              <a:buNone/>
            </a:pPr>
            <a:r>
              <a:rPr lang="pt-BR" sz="5100" dirty="0" smtClean="0"/>
              <a:t>A “holding familiar” e o “trust”, quando tratam da divisão </a:t>
            </a:r>
            <a:r>
              <a:rPr lang="pt-BR" sz="5100" dirty="0" smtClean="0"/>
              <a:t>dos </a:t>
            </a:r>
            <a:r>
              <a:rPr lang="pt-BR" sz="5100" dirty="0" smtClean="0"/>
              <a:t>bens de seus componentes em casos de morte, são válidos no Brasil? 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204536"/>
            <a:ext cx="12192001" cy="6653463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endParaRPr lang="pt-BR" sz="5100" i="1" dirty="0" smtClean="0"/>
          </a:p>
          <a:p>
            <a:pPr algn="just">
              <a:buNone/>
            </a:pPr>
            <a:r>
              <a:rPr lang="pt-BR" sz="5400" i="1" dirty="0" smtClean="0"/>
              <a:t>Caso 1. </a:t>
            </a:r>
            <a:r>
              <a:rPr lang="pt-BR" sz="5400" dirty="0" smtClean="0"/>
              <a:t>Marido tem filho havido fora do casamento. Assim, com o objetivo de proteger sua “família oficial”, simula um divórcio e uma </a:t>
            </a:r>
            <a:r>
              <a:rPr lang="pt-BR" sz="5400" dirty="0" smtClean="0"/>
              <a:t>dação em pagamento à esposa</a:t>
            </a:r>
            <a:r>
              <a:rPr lang="pt-BR" sz="5400" dirty="0" smtClean="0"/>
              <a:t>, com </a:t>
            </a:r>
            <a:r>
              <a:rPr lang="pt-BR" sz="5400" dirty="0" smtClean="0"/>
              <a:t>a atribuição desproporcional </a:t>
            </a:r>
            <a:r>
              <a:rPr lang="pt-BR" sz="5400" dirty="0" smtClean="0"/>
              <a:t>de valores supostamente devidos a ela, em partilha, com o intuito de tirar bens desse filho. É válida essa transação? </a:t>
            </a:r>
          </a:p>
          <a:p>
            <a:pPr algn="just">
              <a:buNone/>
            </a:pPr>
            <a:r>
              <a:rPr lang="pt-BR" sz="5400" dirty="0" smtClean="0"/>
              <a:t>Tratei do assunto em: TARTUCE, Flávio. </a:t>
            </a:r>
            <a:r>
              <a:rPr lang="pt-BR" sz="5400" dirty="0" smtClean="0"/>
              <a:t>Parecer. Dação </a:t>
            </a:r>
            <a:r>
              <a:rPr lang="pt-BR" sz="5400" dirty="0" smtClean="0"/>
              <a:t>em pagamento. Simulação. </a:t>
            </a:r>
            <a:r>
              <a:rPr lang="pt-BR" sz="5400" i="1" dirty="0" smtClean="0"/>
              <a:t>Revista de Direito Privado</a:t>
            </a:r>
            <a:r>
              <a:rPr lang="pt-BR" sz="5400" dirty="0" smtClean="0"/>
              <a:t>, n. 56, São Paulo, RT, out./dez. 2013. </a:t>
            </a:r>
            <a:r>
              <a:rPr lang="pt-BR" sz="5400" dirty="0" smtClean="0"/>
              <a:t> </a:t>
            </a:r>
          </a:p>
          <a:p>
            <a:pPr algn="just">
              <a:buNone/>
            </a:pPr>
            <a:r>
              <a:rPr lang="pt-BR" sz="5400" dirty="0" smtClean="0"/>
              <a:t>Essa </a:t>
            </a:r>
            <a:r>
              <a:rPr lang="pt-BR" sz="5400" dirty="0" smtClean="0"/>
              <a:t>é uma forma de “planejamento” ou “blindagem” muito utilizada no Brasil. 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204536"/>
            <a:ext cx="12192001" cy="6653463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endParaRPr lang="pt-BR" sz="5100" i="1" dirty="0" smtClean="0"/>
          </a:p>
          <a:p>
            <a:pPr algn="just">
              <a:buNone/>
            </a:pPr>
            <a:r>
              <a:rPr lang="pt-BR" sz="4300" i="1" dirty="0" smtClean="0"/>
              <a:t>Caso 2. </a:t>
            </a:r>
            <a:r>
              <a:rPr lang="pt-BR" sz="4300" dirty="0" smtClean="0"/>
              <a:t>Grande empresário esvaziou quase todo o seu patrimônio durante três décadas, destinando grande parte de seus bens a uma pessoa jurídica, uma fundação com o seu nome. Foram realizados atos sucessivos de destinação de bens de valor considerável e sempre preservando-se a legítima, considerando-se os atos de disposição gratuita isoladamente. Ao final, o seu único herdeiro necessário, seu filho, recebeu apenas 0,006% do que teria direito, em clara fraude à legítima. </a:t>
            </a:r>
            <a:r>
              <a:rPr lang="pt-BR" sz="4300" dirty="0" smtClean="0"/>
              <a:t>Isso é possível juridicamente? </a:t>
            </a:r>
            <a:endParaRPr lang="pt-BR" sz="4300" dirty="0" smtClean="0"/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204536"/>
            <a:ext cx="12192001" cy="6653463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endParaRPr lang="pt-BR" sz="5100" i="1" dirty="0" smtClean="0"/>
          </a:p>
          <a:p>
            <a:pPr algn="just">
              <a:buNone/>
            </a:pPr>
            <a:r>
              <a:rPr lang="pt-BR" sz="4300" i="1" dirty="0" smtClean="0"/>
              <a:t>Caso 3. </a:t>
            </a:r>
            <a:r>
              <a:rPr lang="pt-BR" sz="4300" dirty="0" smtClean="0"/>
              <a:t>Família tradicional da cidade de São Paulo resolve dividir os seus bens, pois um dos filhos estava gastando de forma desordenada todo o patrimônio da família. Resolvem então realizar atos de cessão de quotas, doações e testamentos entre </a:t>
            </a:r>
            <a:r>
              <a:rPr lang="pt-BR" sz="4300" dirty="0" smtClean="0"/>
              <a:t>si. </a:t>
            </a:r>
            <a:r>
              <a:rPr lang="pt-BR" sz="4300" dirty="0" smtClean="0"/>
              <a:t>A “matriarca” doa sua mansão ao filho, que fixou essa condição como requisito para o “planejamento”. Porém, a doação é acompanhada de uma cláusula especificando hipóteses de ingratidão, ampliando o rol do art. 557 do Código Civil. É possível essa previsão? 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204536"/>
            <a:ext cx="12192001" cy="6653463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pt-BR" sz="5100" dirty="0" smtClean="0"/>
              <a:t>Em conclusão: </a:t>
            </a:r>
            <a:endParaRPr lang="pt-BR" sz="5100" dirty="0" smtClean="0"/>
          </a:p>
          <a:p>
            <a:pPr algn="just">
              <a:buNone/>
            </a:pPr>
            <a:r>
              <a:rPr lang="pt-BR" sz="5100" dirty="0" smtClean="0"/>
              <a:t>Quais as alternativas atuais para o planejamento sucessório? 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r>
              <a:rPr lang="pt-BR" sz="5100" dirty="0" smtClean="0"/>
              <a:t>Quais os seus principais entraves? 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r>
              <a:rPr lang="pt-BR" sz="5100" dirty="0" smtClean="0"/>
              <a:t>Em regra prevalece o “sim” ou o “não”? 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r>
              <a:rPr lang="pt-BR" sz="5100" dirty="0" smtClean="0"/>
              <a:t>Como “destravar” a sua viabilidade jurídica para o futuro? 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0"/>
            <a:ext cx="12192001" cy="6857999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9600" dirty="0" smtClean="0"/>
          </a:p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4800" dirty="0" smtClean="0"/>
          </a:p>
          <a:p>
            <a:pPr algn="just">
              <a:buNone/>
            </a:pPr>
            <a:endParaRPr lang="pt-BR" sz="5500" dirty="0" smtClean="0"/>
          </a:p>
          <a:p>
            <a:pPr algn="just">
              <a:buNone/>
            </a:pPr>
            <a:r>
              <a:rPr lang="pt-BR" sz="5500" dirty="0" smtClean="0"/>
              <a:t>“</a:t>
            </a:r>
            <a:r>
              <a:rPr lang="pt-BR" sz="5500" dirty="0" smtClean="0"/>
              <a:t>Herança é aquilo que os mortos deixam para que os vivos se matem.” (Oscar Wilde).</a:t>
            </a:r>
          </a:p>
          <a:p>
            <a:pPr algn="just">
              <a:buNone/>
            </a:pPr>
            <a:endParaRPr lang="pt-BR" sz="5100" dirty="0" smtClean="0"/>
          </a:p>
          <a:p>
            <a:pPr algn="just">
              <a:buNone/>
            </a:pPr>
            <a:endParaRPr lang="pt-BR" sz="4900" dirty="0" smtClean="0"/>
          </a:p>
          <a:p>
            <a:pPr marL="0" indent="0" algn="just">
              <a:buNone/>
            </a:pPr>
            <a:r>
              <a:rPr lang="pt-BR" sz="49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3" name="Imagem 2" descr="Oscar_Wilde_Saron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6023" y="348342"/>
            <a:ext cx="6713621" cy="42110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0" y="0"/>
            <a:ext cx="12192001" cy="6472989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pt-BR" sz="9600" dirty="0" smtClean="0"/>
          </a:p>
          <a:p>
            <a:pPr algn="ctr">
              <a:buNone/>
            </a:pPr>
            <a:r>
              <a:rPr lang="pt-BR" sz="14400" dirty="0" smtClean="0"/>
              <a:t>MUITO OBRIGADO! </a:t>
            </a:r>
          </a:p>
          <a:p>
            <a:pPr algn="ctr">
              <a:buNone/>
            </a:pPr>
            <a:endParaRPr lang="pt-BR" sz="14400" dirty="0" smtClean="0"/>
          </a:p>
          <a:p>
            <a:pPr algn="ctr">
              <a:buNone/>
            </a:pPr>
            <a:endParaRPr lang="pt-BR" sz="14400" dirty="0" smtClean="0">
              <a:hlinkClick r:id="rId2"/>
            </a:endParaRPr>
          </a:p>
          <a:p>
            <a:pPr algn="ctr">
              <a:buNone/>
            </a:pPr>
            <a:endParaRPr lang="pt-BR" sz="14400" dirty="0" smtClean="0">
              <a:hlinkClick r:id="rId2"/>
            </a:endParaRPr>
          </a:p>
          <a:p>
            <a:pPr algn="ctr">
              <a:buNone/>
            </a:pPr>
            <a:endParaRPr lang="pt-BR" sz="14400" dirty="0" smtClean="0">
              <a:hlinkClick r:id="rId2"/>
            </a:endParaRPr>
          </a:p>
          <a:p>
            <a:pPr algn="ctr">
              <a:buNone/>
            </a:pPr>
            <a:endParaRPr lang="pt-BR" sz="14400" dirty="0" smtClean="0">
              <a:hlinkClick r:id="rId2"/>
            </a:endParaRPr>
          </a:p>
          <a:p>
            <a:pPr algn="ctr">
              <a:buNone/>
            </a:pPr>
            <a:endParaRPr lang="pt-BR" sz="14400" dirty="0" smtClean="0">
              <a:hlinkClick r:id="rId2"/>
            </a:endParaRPr>
          </a:p>
          <a:p>
            <a:pPr algn="ctr">
              <a:buNone/>
            </a:pPr>
            <a:r>
              <a:rPr lang="pt-BR" sz="14400" dirty="0" smtClean="0"/>
              <a:t>Instagram: </a:t>
            </a:r>
            <a:r>
              <a:rPr lang="pt-BR" sz="14400" dirty="0" err="1" smtClean="0"/>
              <a:t>flavio</a:t>
            </a:r>
            <a:r>
              <a:rPr lang="pt-BR" sz="14400" dirty="0" smtClean="0"/>
              <a:t>.</a:t>
            </a:r>
            <a:r>
              <a:rPr lang="pt-BR" sz="14400" dirty="0" err="1" smtClean="0"/>
              <a:t>tartuce</a:t>
            </a:r>
            <a:r>
              <a:rPr lang="pt-BR" sz="14400" dirty="0" smtClean="0"/>
              <a:t>. </a:t>
            </a:r>
          </a:p>
          <a:p>
            <a:pPr algn="ctr">
              <a:buNone/>
            </a:pPr>
            <a:r>
              <a:rPr lang="pt-BR" sz="14400" dirty="0" smtClean="0">
                <a:hlinkClick r:id="rId3"/>
              </a:rPr>
              <a:t>www.flaviotartuce.adv.br</a:t>
            </a:r>
            <a:r>
              <a:rPr lang="pt-BR" sz="14400" dirty="0" smtClean="0"/>
              <a:t>. </a:t>
            </a:r>
          </a:p>
          <a:p>
            <a:pPr algn="ctr">
              <a:buNone/>
            </a:pPr>
            <a:r>
              <a:rPr lang="pt-BR" sz="14400" dirty="0" smtClean="0">
                <a:hlinkClick r:id="rId4"/>
              </a:rPr>
              <a:t>https://flaviotartuce.jusbrasil.com.br/</a:t>
            </a:r>
            <a:r>
              <a:rPr lang="pt-BR" sz="14400" dirty="0" smtClean="0"/>
              <a:t>. </a:t>
            </a:r>
          </a:p>
          <a:p>
            <a:pPr algn="ctr">
              <a:buNone/>
            </a:pPr>
            <a:endParaRPr lang="pt-BR" sz="14400" dirty="0" smtClean="0"/>
          </a:p>
          <a:p>
            <a:pPr algn="just">
              <a:buNone/>
            </a:pPr>
            <a:endParaRPr lang="pt-BR" sz="14400" dirty="0" smtClean="0"/>
          </a:p>
          <a:p>
            <a:pPr>
              <a:buNone/>
            </a:pPr>
            <a:endParaRPr lang="pt-BR" sz="14400" dirty="0" smtClean="0"/>
          </a:p>
          <a:p>
            <a:pPr>
              <a:buNone/>
            </a:pPr>
            <a:endParaRPr lang="pt-BR" sz="10400" dirty="0" smtClean="0"/>
          </a:p>
          <a:p>
            <a:pPr marL="0" indent="0" algn="just">
              <a:buNone/>
            </a:pPr>
            <a:r>
              <a:rPr lang="pt-BR" sz="10400" b="1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3" name="Imagem 2" descr="codigo azul 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624348"/>
            <a:ext cx="4136570" cy="3933138"/>
          </a:xfrm>
          <a:prstGeom prst="rect">
            <a:avLst/>
          </a:prstGeom>
        </p:spPr>
      </p:pic>
      <p:pic>
        <p:nvPicPr>
          <p:cNvPr id="5" name="Imagem 4" descr="978853098387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74742" y="722361"/>
            <a:ext cx="2946401" cy="3341640"/>
          </a:xfrm>
          <a:prstGeom prst="rect">
            <a:avLst/>
          </a:prstGeom>
        </p:spPr>
      </p:pic>
      <p:pic>
        <p:nvPicPr>
          <p:cNvPr id="6" name="Imagem 5" descr="978853098359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4630" y="1059542"/>
            <a:ext cx="3773714" cy="28012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08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832</Words>
  <Application>Microsoft Office PowerPoint</Application>
  <PresentationFormat>Personalizar</PresentationFormat>
  <Paragraphs>105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Roberto de Freitas</dc:creator>
  <cp:lastModifiedBy>Flavio</cp:lastModifiedBy>
  <cp:revision>154</cp:revision>
  <dcterms:created xsi:type="dcterms:W3CDTF">2018-01-29T19:10:43Z</dcterms:created>
  <dcterms:modified xsi:type="dcterms:W3CDTF">2019-05-28T12:38:05Z</dcterms:modified>
</cp:coreProperties>
</file>