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78" r:id="rId4"/>
    <p:sldId id="279" r:id="rId5"/>
    <p:sldId id="280" r:id="rId6"/>
    <p:sldId id="281" r:id="rId7"/>
    <p:sldId id="282" r:id="rId8"/>
    <p:sldId id="283" r:id="rId9"/>
    <p:sldId id="289" r:id="rId10"/>
    <p:sldId id="284" r:id="rId11"/>
    <p:sldId id="288" r:id="rId12"/>
    <p:sldId id="285" r:id="rId13"/>
    <p:sldId id="286" r:id="rId14"/>
    <p:sldId id="290" r:id="rId15"/>
    <p:sldId id="287" r:id="rId16"/>
    <p:sldId id="277" r:id="rId17"/>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64"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smtClean="0"/>
              <a:t>Clique para editar o título mestre</a:t>
            </a:r>
            <a:endParaRPr lang="pt-B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AD0E7878-5FAC-447C-BA1A-FEA4E4FFE0E2}" type="datetimeFigureOut">
              <a:rPr lang="pt-BR" smtClean="0"/>
              <a:pPr/>
              <a:t>20/05/2018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603920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AD0E7878-5FAC-447C-BA1A-FEA4E4FFE0E2}" type="datetimeFigureOut">
              <a:rPr lang="pt-BR" smtClean="0"/>
              <a:pPr/>
              <a:t>20/05/2018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353007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smtClean="0"/>
              <a:t>Clique para editar o título mestre</a:t>
            </a:r>
            <a:endParaRPr lang="pt-B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AD0E7878-5FAC-447C-BA1A-FEA4E4FFE0E2}" type="datetimeFigureOut">
              <a:rPr lang="pt-BR" smtClean="0"/>
              <a:pPr/>
              <a:t>20/05/2018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3302215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838200" y="1825625"/>
            <a:ext cx="51816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6172200" y="1825625"/>
            <a:ext cx="51816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AD0E7878-5FAC-447C-BA1A-FEA4E4FFE0E2}" type="datetimeFigureOut">
              <a:rPr lang="pt-BR" smtClean="0"/>
              <a:pPr/>
              <a:t>20/05/2018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116654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smtClean="0"/>
              <a:t>Clique para editar o título mestre</a:t>
            </a:r>
            <a:endParaRPr lang="pt-B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AD0E7878-5FAC-447C-BA1A-FEA4E4FFE0E2}" type="datetimeFigureOut">
              <a:rPr lang="pt-BR" smtClean="0"/>
              <a:pPr/>
              <a:t>20/05/2018</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1936836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AD0E7878-5FAC-447C-BA1A-FEA4E4FFE0E2}" type="datetimeFigureOut">
              <a:rPr lang="pt-BR" smtClean="0"/>
              <a:pPr/>
              <a:t>20/05/2018</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637524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AD0E7878-5FAC-447C-BA1A-FEA4E4FFE0E2}" type="datetimeFigureOut">
              <a:rPr lang="pt-BR" smtClean="0"/>
              <a:pPr/>
              <a:t>20/05/2018</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3873608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smtClean="0"/>
              <a:t>Clique para editar o título mestre</a:t>
            </a:r>
            <a:endParaRPr lang="pt-B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AD0E7878-5FAC-447C-BA1A-FEA4E4FFE0E2}" type="datetimeFigureOut">
              <a:rPr lang="pt-BR" smtClean="0"/>
              <a:pPr/>
              <a:t>20/05/2018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2479442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smtClean="0"/>
              <a:t>Clique para editar o título mestre</a:t>
            </a:r>
            <a:endParaRPr lang="pt-B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AD0E7878-5FAC-447C-BA1A-FEA4E4FFE0E2}" type="datetimeFigureOut">
              <a:rPr lang="pt-BR" smtClean="0"/>
              <a:pPr/>
              <a:t>20/05/2018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2509502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AD0E7878-5FAC-447C-BA1A-FEA4E4FFE0E2}" type="datetimeFigureOut">
              <a:rPr lang="pt-BR" smtClean="0"/>
              <a:pPr/>
              <a:t>20/05/2018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168571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AD0E7878-5FAC-447C-BA1A-FEA4E4FFE0E2}" type="datetimeFigureOut">
              <a:rPr lang="pt-BR" smtClean="0"/>
              <a:pPr/>
              <a:t>20/05/2018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515883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0E7878-5FAC-447C-BA1A-FEA4E4FFE0E2}" type="datetimeFigureOut">
              <a:rPr lang="pt-BR" smtClean="0"/>
              <a:pPr/>
              <a:t>20/05/2018</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E1C21E-3845-41E3-954F-47C030787347}" type="slidenum">
              <a:rPr lang="pt-BR" smtClean="0"/>
              <a:pPr/>
              <a:t>‹nº›</a:t>
            </a:fld>
            <a:endParaRPr lang="pt-BR"/>
          </a:p>
        </p:txBody>
      </p:sp>
    </p:spTree>
    <p:extLst>
      <p:ext uri="{BB962C8B-B14F-4D97-AF65-F5344CB8AC3E}">
        <p14:creationId xmlns:p14="http://schemas.microsoft.com/office/powerpoint/2010/main" xmlns="" val="35975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professorflaviotartuce.blogspot.com/" TargetMode="External"/><Relationship Id="rId2" Type="http://schemas.openxmlformats.org/officeDocument/2006/relationships/hyperlink" Target="mailto:fftartuce@uol.com.br" TargetMode="External"/><Relationship Id="rId1" Type="http://schemas.openxmlformats.org/officeDocument/2006/relationships/slideLayout" Target="../slideLayouts/slideLayout2.xml"/><Relationship Id="rId4" Type="http://schemas.openxmlformats.org/officeDocument/2006/relationships/hyperlink" Target="https://flaviotartuce.jusbrasil.com.b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5317958"/>
          </a:xfrm>
        </p:spPr>
        <p:txBody>
          <a:bodyPr>
            <a:normAutofit lnSpcReduction="10000"/>
          </a:bodyPr>
          <a:lstStyle/>
          <a:p>
            <a:pPr marL="0" indent="0" algn="ctr">
              <a:buNone/>
            </a:pPr>
            <a:endParaRPr lang="pt-BR" b="1" dirty="0" smtClean="0"/>
          </a:p>
          <a:p>
            <a:pPr marL="0" indent="0" algn="ctr">
              <a:buNone/>
            </a:pPr>
            <a:r>
              <a:rPr lang="pt-BR" sz="4000" b="1" dirty="0" smtClean="0"/>
              <a:t>X ENCONTRO NACIONAL DE DIREITO CIVIL E PROCESSO CIVIL. </a:t>
            </a:r>
          </a:p>
          <a:p>
            <a:pPr marL="0" indent="0" algn="ctr">
              <a:buNone/>
            </a:pPr>
            <a:r>
              <a:rPr lang="pt-BR" sz="4000" b="1" dirty="0" smtClean="0"/>
              <a:t>MÚLTIPLA EVENTOS. </a:t>
            </a:r>
          </a:p>
          <a:p>
            <a:pPr marL="0" indent="0" algn="ctr">
              <a:buNone/>
            </a:pPr>
            <a:r>
              <a:rPr lang="pt-BR" sz="4000" b="1" dirty="0" smtClean="0"/>
              <a:t>SALVADOR - 2018</a:t>
            </a:r>
          </a:p>
          <a:p>
            <a:pPr marL="0" indent="0" algn="ctr">
              <a:buNone/>
            </a:pPr>
            <a:endParaRPr lang="pt-BR" sz="4000" b="1" dirty="0" smtClean="0"/>
          </a:p>
          <a:p>
            <a:pPr marL="0" indent="0" algn="ctr">
              <a:buNone/>
            </a:pPr>
            <a:r>
              <a:rPr lang="pt-BR" sz="4000" b="1" dirty="0" smtClean="0"/>
              <a:t>“A Proteção de Dados Pessoais na Internet”</a:t>
            </a:r>
          </a:p>
          <a:p>
            <a:pPr marL="0" indent="0" algn="ctr">
              <a:buNone/>
            </a:pPr>
            <a:endParaRPr lang="pt-BR" sz="4000" b="1" dirty="0" smtClean="0"/>
          </a:p>
          <a:p>
            <a:pPr marL="0" indent="0" algn="ctr">
              <a:buNone/>
            </a:pPr>
            <a:r>
              <a:rPr lang="pt-BR" sz="4000" b="1" dirty="0" smtClean="0"/>
              <a:t>FLÁVIO TARTUCE. </a:t>
            </a:r>
            <a:endParaRPr lang="pt-BR" sz="4000" b="1"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5317958"/>
          </a:xfrm>
        </p:spPr>
        <p:txBody>
          <a:bodyPr>
            <a:normAutofit fontScale="92500" lnSpcReduction="10000"/>
          </a:bodyPr>
          <a:lstStyle/>
          <a:p>
            <a:pPr algn="just">
              <a:buNone/>
            </a:pPr>
            <a:r>
              <a:rPr lang="pt-BR" sz="4900" dirty="0" smtClean="0"/>
              <a:t>CASOS FAMOSOS DE LESÕES À INTIMIDADE NA INTERNET: </a:t>
            </a:r>
          </a:p>
          <a:p>
            <a:pPr algn="just">
              <a:buFontTx/>
              <a:buChar char="-"/>
            </a:pPr>
            <a:r>
              <a:rPr lang="pt-BR" sz="4900" dirty="0" smtClean="0"/>
              <a:t> Daniela Cicarelli. </a:t>
            </a:r>
          </a:p>
          <a:p>
            <a:pPr algn="just">
              <a:buFontTx/>
              <a:buChar char="-"/>
            </a:pPr>
            <a:r>
              <a:rPr lang="pt-BR" sz="4900" dirty="0" smtClean="0"/>
              <a:t> Stênio Garcia. </a:t>
            </a:r>
          </a:p>
          <a:p>
            <a:pPr algn="just">
              <a:buFontTx/>
              <a:buChar char="-"/>
            </a:pPr>
            <a:r>
              <a:rPr lang="pt-BR" sz="4900" dirty="0" smtClean="0"/>
              <a:t> Ronaldinho Gaúcho</a:t>
            </a:r>
          </a:p>
          <a:p>
            <a:pPr algn="just">
              <a:buFontTx/>
              <a:buChar char="-"/>
            </a:pPr>
            <a:r>
              <a:rPr lang="pt-BR" sz="4900" dirty="0" smtClean="0"/>
              <a:t> Carolina Dieckmann</a:t>
            </a:r>
          </a:p>
          <a:p>
            <a:pPr algn="just">
              <a:buFontTx/>
              <a:buChar char="-"/>
            </a:pPr>
            <a:r>
              <a:rPr lang="pt-BR" sz="4900" dirty="0" smtClean="0"/>
              <a:t> “Gordinho da Saveiro”</a:t>
            </a:r>
          </a:p>
          <a:p>
            <a:pPr marL="0" indent="0" algn="just">
              <a:buNone/>
            </a:pPr>
            <a:r>
              <a:rPr lang="pt-BR" sz="49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5317958"/>
          </a:xfrm>
        </p:spPr>
        <p:txBody>
          <a:bodyPr>
            <a:normAutofit fontScale="77500" lnSpcReduction="20000"/>
          </a:bodyPr>
          <a:lstStyle/>
          <a:p>
            <a:pPr algn="just">
              <a:buNone/>
            </a:pPr>
            <a:r>
              <a:rPr lang="pt-BR" sz="4900" dirty="0" smtClean="0"/>
              <a:t>Algumas normas aplicáveis à proteção de dados na internet:</a:t>
            </a:r>
          </a:p>
          <a:p>
            <a:pPr algn="just">
              <a:buFontTx/>
              <a:buChar char="-"/>
            </a:pPr>
            <a:r>
              <a:rPr lang="pt-BR" sz="4900" dirty="0" smtClean="0"/>
              <a:t> Constituição Federal de 1988. </a:t>
            </a:r>
          </a:p>
          <a:p>
            <a:pPr algn="just">
              <a:buFontTx/>
              <a:buChar char="-"/>
            </a:pPr>
            <a:r>
              <a:rPr lang="pt-BR" sz="4900" dirty="0" smtClean="0"/>
              <a:t> Arts. 11 a 21 do Código Civil</a:t>
            </a:r>
          </a:p>
          <a:p>
            <a:pPr algn="just">
              <a:buFontTx/>
              <a:buChar char="-"/>
            </a:pPr>
            <a:r>
              <a:rPr lang="pt-BR" sz="4900" dirty="0" smtClean="0"/>
              <a:t> Arts. 186, 187, 927 e 942 do Código Civil. </a:t>
            </a:r>
          </a:p>
          <a:p>
            <a:pPr algn="just">
              <a:buFontTx/>
              <a:buChar char="-"/>
            </a:pPr>
            <a:r>
              <a:rPr lang="pt-BR" sz="4900" dirty="0" smtClean="0"/>
              <a:t> Código de Processo Civil (art. 489, §2º) – Ponderação.  </a:t>
            </a:r>
          </a:p>
          <a:p>
            <a:pPr algn="just">
              <a:buFontTx/>
              <a:buChar char="-"/>
            </a:pPr>
            <a:r>
              <a:rPr lang="pt-BR" sz="4900" dirty="0" smtClean="0"/>
              <a:t>Código de Defesa do Consumidor. </a:t>
            </a:r>
          </a:p>
          <a:p>
            <a:pPr algn="just">
              <a:buFontTx/>
              <a:buChar char="-"/>
            </a:pPr>
            <a:r>
              <a:rPr lang="pt-BR" sz="4900" dirty="0" smtClean="0"/>
              <a:t> Marco Civil da Internet (Lei 12.965/2014). </a:t>
            </a:r>
          </a:p>
          <a:p>
            <a:pPr algn="just">
              <a:buFontTx/>
              <a:buChar char="-"/>
            </a:pPr>
            <a:r>
              <a:rPr lang="pt-BR" sz="4900" dirty="0" smtClean="0"/>
              <a:t> Lei Carolina Dieckmann (Lei 12.737/2012).  </a:t>
            </a:r>
          </a:p>
          <a:p>
            <a:pPr marL="0" indent="0" algn="just">
              <a:buNone/>
            </a:pPr>
            <a:r>
              <a:rPr lang="pt-BR" sz="49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5317958"/>
          </a:xfrm>
        </p:spPr>
        <p:txBody>
          <a:bodyPr>
            <a:normAutofit fontScale="92500" lnSpcReduction="20000"/>
          </a:bodyPr>
          <a:lstStyle/>
          <a:p>
            <a:pPr marL="0" indent="0" algn="just">
              <a:buNone/>
            </a:pPr>
            <a:r>
              <a:rPr lang="pt-BR" sz="4900" dirty="0" smtClean="0"/>
              <a:t>Responsabilidade civil dos provedores por atos de terceiros – Marco Civil da Internet (Lei 12.965/2014). </a:t>
            </a:r>
          </a:p>
          <a:p>
            <a:pPr marL="0" indent="0" algn="just">
              <a:buNone/>
            </a:pPr>
            <a:r>
              <a:rPr lang="pt-BR" sz="4900" dirty="0" smtClean="0"/>
              <a:t>A responsabilidade é subjetiva, mediante dolo ou culpa, apenas se não for retirado o conteúdo ofensivo após notificação judicial (arts. 18 e 19) – </a:t>
            </a:r>
            <a:r>
              <a:rPr lang="pt-BR" sz="4900" i="1" dirty="0" smtClean="0"/>
              <a:t>responsabilidade subjetiva agravada</a:t>
            </a:r>
            <a:r>
              <a:rPr lang="pt-BR" sz="4900" dirty="0" smtClean="0"/>
              <a:t>.</a:t>
            </a:r>
          </a:p>
          <a:p>
            <a:pPr marL="0" indent="0" algn="just">
              <a:buNone/>
            </a:pPr>
            <a:r>
              <a:rPr lang="pt-BR" sz="4900" dirty="0" smtClean="0"/>
              <a:t>Há necessidade de identificar o endereço onde está o material ofensivo, para que o provedor retire o conteúdo (art. 20).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5317958"/>
          </a:xfrm>
        </p:spPr>
        <p:txBody>
          <a:bodyPr>
            <a:normAutofit fontScale="92500" lnSpcReduction="10000"/>
          </a:bodyPr>
          <a:lstStyle/>
          <a:p>
            <a:pPr marL="0" indent="0" algn="just">
              <a:buNone/>
            </a:pPr>
            <a:r>
              <a:rPr lang="pt-BR" sz="4900" dirty="0" smtClean="0"/>
              <a:t>Existem julgados anteriores estaduais, que aplicavam a responsabilidade objetiva do CDC e do art. 927, parágrafo único, do CC. </a:t>
            </a:r>
          </a:p>
          <a:p>
            <a:pPr marL="0" indent="0" algn="just">
              <a:buNone/>
            </a:pPr>
            <a:r>
              <a:rPr lang="pt-BR" sz="4900" dirty="0" smtClean="0"/>
              <a:t>A título de exemplo, julgado do Tribunal de Justiça do Rio de Janeiro entendeu pela responsabilização do Google por perfil falso montado no antigo Orkut (TJRJ, Apelação n. 2009.001.14165, 2a Câmara Cível, Rel. Des. Alexandre Freitas Câmara, julgado em 08/04/2009, DORJ 15/04/2009, p. 86).</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5317958"/>
          </a:xfrm>
        </p:spPr>
        <p:txBody>
          <a:bodyPr>
            <a:normAutofit fontScale="77500" lnSpcReduction="20000"/>
          </a:bodyPr>
          <a:lstStyle/>
          <a:p>
            <a:pPr marL="0" indent="0" algn="just">
              <a:buNone/>
            </a:pPr>
            <a:r>
              <a:rPr lang="pt-BR" sz="5400" dirty="0" smtClean="0"/>
              <a:t>Em sentido, contrário, pela não aplicação da responsabilidade objetiva, do STJ (posição consolidada): </a:t>
            </a:r>
          </a:p>
          <a:p>
            <a:pPr marL="0" indent="0" algn="just">
              <a:buNone/>
            </a:pPr>
            <a:r>
              <a:rPr lang="pt-BR" sz="5400" dirty="0" smtClean="0"/>
              <a:t>“O dano moral decorrente de mensagens com conteúdo ofensivo inseridas no </a:t>
            </a:r>
            <a:r>
              <a:rPr lang="pt-BR" sz="5400" i="1" dirty="0" smtClean="0"/>
              <a:t>site</a:t>
            </a:r>
            <a:r>
              <a:rPr lang="pt-BR" sz="5400" dirty="0" smtClean="0"/>
              <a:t> pelo usuário não constitui risco inerente à atividade dos provedores de conteúdo, de modo que não se lhes aplica a responsabilidade objetiva prevista no art. 927, parágrafo único, do CC/2002” (STJ, REsp 1186616/MG, 3.ª Turma, Rel. Min. Nancy </a:t>
            </a:r>
            <a:r>
              <a:rPr lang="pt-BR" sz="5400" dirty="0" err="1" smtClean="0"/>
              <a:t>Andrighi</a:t>
            </a:r>
            <a:r>
              <a:rPr lang="pt-BR" sz="5400" dirty="0" smtClean="0"/>
              <a:t>, j. 23.08.2011, </a:t>
            </a:r>
            <a:r>
              <a:rPr lang="pt-BR" sz="5400" i="1" dirty="0" smtClean="0"/>
              <a:t>DJe</a:t>
            </a:r>
            <a:r>
              <a:rPr lang="pt-BR" sz="5400" dirty="0" smtClean="0"/>
              <a:t> 31.08.2011).</a:t>
            </a: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5317958"/>
          </a:xfrm>
        </p:spPr>
        <p:txBody>
          <a:bodyPr>
            <a:normAutofit fontScale="70000" lnSpcReduction="20000"/>
          </a:bodyPr>
          <a:lstStyle/>
          <a:p>
            <a:pPr algn="just">
              <a:buNone/>
            </a:pPr>
            <a:r>
              <a:rPr lang="pt-BR" sz="4800" dirty="0" smtClean="0"/>
              <a:t>"PROCESSUAL CIVIL. AGRAVO REGIMENTAL NO AGRAVO EM RECURSO ESPECIAL. RESPONSABILIDADE CIVIL. AÇÃO DE INDENIZAÇÃO. PROVEDOR DE CONTEÚDO DA INTERNET. RESPONSABILIDADE SUBJETIVA. OMISSÃO. SÚMULA N. 7/STJ. 1. O provedores de conteúdo da internet não se submetem ao art. 927 do CC/2002, que trata da responsabilidade objetiva, pois a inserção de mensagens com conteúdo ofensivo no site não constitui um risco inerente à atividade, nem tampouco ao art. 14 do CDC, por não se tratar de produto defeituoso. </a:t>
            </a:r>
            <a:r>
              <a:rPr lang="pt-BR" sz="4800" u="sng" dirty="0" smtClean="0"/>
              <a:t>Possuem responsabilidade subjetiva por omissão os provedores de internet que, após serem notificados sobre a existência de página com conteúdo ofensivo, permanecem inertes. (...)" </a:t>
            </a:r>
            <a:r>
              <a:rPr lang="pt-BR" sz="4800" dirty="0" smtClean="0"/>
              <a:t>(STJ, </a:t>
            </a:r>
            <a:r>
              <a:rPr lang="pt-BR" sz="4800" dirty="0" err="1" smtClean="0"/>
              <a:t>Ag</a:t>
            </a:r>
            <a:r>
              <a:rPr lang="pt-BR" sz="4800" dirty="0" smtClean="0"/>
              <a:t>. Rg. no </a:t>
            </a:r>
            <a:r>
              <a:rPr lang="pt-BR" sz="4800" dirty="0" err="1" smtClean="0"/>
              <a:t>AREsp</a:t>
            </a:r>
            <a:r>
              <a:rPr lang="pt-BR" sz="4800" dirty="0" smtClean="0"/>
              <a:t> 137.944/RS, Rel. Ministro ANTONIO CARLOS FERREIRA, QUARTA TURMA, julgado em 21/03/2013, DJe 08/04/2013). </a:t>
            </a:r>
            <a:endParaRPr lang="pt-BR" sz="4800"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5317958"/>
          </a:xfrm>
        </p:spPr>
        <p:txBody>
          <a:bodyPr>
            <a:normAutofit fontScale="62500" lnSpcReduction="20000"/>
          </a:bodyPr>
          <a:lstStyle/>
          <a:p>
            <a:pPr algn="just">
              <a:buNone/>
            </a:pPr>
            <a:r>
              <a:rPr lang="pt-BR" sz="4800" dirty="0" smtClean="0"/>
              <a:t>Porém, em se tratando de empresa jornalística que atua na </a:t>
            </a:r>
            <a:r>
              <a:rPr lang="pt-BR" sz="4800" i="1" dirty="0" smtClean="0"/>
              <a:t>internet: </a:t>
            </a:r>
            <a:r>
              <a:rPr lang="pt-BR" sz="4800" dirty="0" smtClean="0"/>
              <a:t>“Controvérsia acerca da responsabilidade civil da empresa detentora de um portal eletrônico por ofensas à honra praticadas por seus usuários mediante mensagens e comentários a uma noticia veiculada. Irresponsabilidade dos provedores de conteúdo, salvo se não providenciarem a exclusão do conteúdo ofensivo, após notificação. Precedentes. </a:t>
            </a:r>
            <a:r>
              <a:rPr lang="pt-BR" sz="4800" b="1" dirty="0" smtClean="0"/>
              <a:t>Hipótese em que o provedor de conteúdo é empresa jornalística, profissional da área de comunicação, ensejando a aplicação do Código de Defesa do Consumidor. </a:t>
            </a:r>
            <a:r>
              <a:rPr lang="pt-BR" sz="4800" dirty="0" smtClean="0"/>
              <a:t>Necessidade de controle efetivo, prévio ou posterior, das postagens divulgadas pelos usuários junto à página em que publicada a notícia.. A ausência de controle configura defeito do serviço. Responsabilidade solidária da empresa gestora do portal eletrônica perante a vítima das ofensas” (STJ, REsp 1.352.053/AL, Rel. Ministro PAULO DE TARSO SANSEVERINO, TERCEIRA TURMA, julgado em 24/03/2015, DJe 30/03/2015). </a:t>
            </a:r>
          </a:p>
          <a:p>
            <a:pPr algn="just">
              <a:buNone/>
            </a:pPr>
            <a:endParaRPr lang="pt-BR" sz="4800"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5317958"/>
          </a:xfrm>
        </p:spPr>
        <p:txBody>
          <a:bodyPr>
            <a:normAutofit fontScale="77500" lnSpcReduction="20000"/>
          </a:bodyPr>
          <a:lstStyle/>
          <a:p>
            <a:pPr algn="just">
              <a:buNone/>
            </a:pPr>
            <a:r>
              <a:rPr lang="pt-BR" sz="3600" b="1" dirty="0" smtClean="0"/>
              <a:t>QUESTÃO DE DIREITO INTERTEMPORAL</a:t>
            </a:r>
            <a:r>
              <a:rPr lang="pt-BR" sz="3600" dirty="0" smtClean="0"/>
              <a:t>. </a:t>
            </a:r>
          </a:p>
          <a:p>
            <a:pPr algn="just">
              <a:buNone/>
            </a:pPr>
            <a:r>
              <a:rPr lang="pt-BR" sz="3600" dirty="0" smtClean="0"/>
              <a:t>“Diante da ausência de disposição legislativa específica, este STJ havia firme jurisprudência segundo a qual o provedor de aplicação passava a ser solidariamente responsável a partir do momento em que fosse de qualquer forma notificado pelo ofendido. Com o advento da Lei 12.965/2014, o termo inicial da responsabilidade do provedor de aplicação foi postergado no tempo, iniciando-se tão somente após a notificação judicial do provedor de aplicação. A regra a ser utilizada para a resolução de controvérsias deve levar em consideração o momento de ocorrência do ato lesivo ou, em outras palavras, quando foram publicados os conteúdos infringentes: (i) para fatos ocorridos antes da entrada em vigor do Marco Civil da Internet, deve ser obedecida a jurisprudência desta corte; (ii) após a entrada em vigor da Lei 12.965/2014, o termo inicial da responsabilidade da responsabilidade solidária do provedor de aplicação, por força do art. 19 do Marco Civil da Internet, é o momento da notificação judicial que ordena a retirada de determinado conteúdo da internet". (STJ, REsp 1.642.997/RJ, Rel. Ministra NANCY ANDRIGHI, TERCEIRA TURMA, julgado em 12/09/2017, DJe 15/09/2017)</a:t>
            </a:r>
          </a:p>
          <a:p>
            <a:pPr algn="just">
              <a:buNone/>
            </a:pPr>
            <a:endParaRPr lang="pt-BR" sz="4800"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0" y="204537"/>
            <a:ext cx="12192001" cy="5257800"/>
          </a:xfrm>
        </p:spPr>
        <p:txBody>
          <a:bodyPr>
            <a:normAutofit fontScale="62500" lnSpcReduction="20000"/>
          </a:bodyPr>
          <a:lstStyle/>
          <a:p>
            <a:pPr algn="just">
              <a:buNone/>
            </a:pPr>
            <a:r>
              <a:rPr lang="pt-BR" sz="5100" b="1" dirty="0" smtClean="0"/>
              <a:t>“Revenge </a:t>
            </a:r>
            <a:r>
              <a:rPr lang="pt-BR" sz="5100" b="1" dirty="0" err="1" smtClean="0"/>
              <a:t>Porn</a:t>
            </a:r>
            <a:r>
              <a:rPr lang="pt-BR" sz="5100" b="1" dirty="0" smtClean="0"/>
              <a:t>” – Pornografia de vingança.  Quem responde? </a:t>
            </a:r>
          </a:p>
          <a:p>
            <a:pPr algn="just">
              <a:buNone/>
            </a:pPr>
            <a:r>
              <a:rPr lang="pt-BR" sz="5100" dirty="0" smtClean="0"/>
              <a:t>Existem vários julgados concluindo pela responsabilidade civil daquele que publica o material, dentro e fora das relações familiares. </a:t>
            </a:r>
          </a:p>
          <a:p>
            <a:pPr algn="just">
              <a:buNone/>
            </a:pPr>
            <a:r>
              <a:rPr lang="pt-BR" sz="5100" dirty="0" smtClean="0"/>
              <a:t>“No inquérito policial restou demonstrado que o réu, ora recorrente, após o rompimento de relacionamento amoroso que outrora manteve com a autora, divulgou em site especializado em vídeos eróticos na rede mundial de computadores, um vídeo íntimo que a autora havia enviado para o celular deste. A autoria da divulgação restou confirmada, pois o site identificou o réu como </a:t>
            </a:r>
            <a:r>
              <a:rPr lang="pt-BR" sz="5100" dirty="0" err="1" smtClean="0"/>
              <a:t>uploader</a:t>
            </a:r>
            <a:r>
              <a:rPr lang="pt-BR" sz="5100" dirty="0" smtClean="0"/>
              <a:t> do vídeo, sendo que este utilizou um endereço de e-mail e uma conta no site www.xvideos.com, ambos de sua titularidade para postar o vídeo” (TJDF, Recurso inominado 0717928-44.2016.8.07.0016, Segunda Turma Recursal dos Juizados Especiais, Rel. Juiz João Luis Fischer Dias, julgado em 01/02/2017, DJDFTE 17/02/2017, pág. 571) </a:t>
            </a:r>
          </a:p>
          <a:p>
            <a:pPr algn="just">
              <a:buNone/>
            </a:pPr>
            <a:endParaRPr lang="pt-BR" sz="4800" dirty="0" smtClean="0"/>
          </a:p>
          <a:p>
            <a:pPr algn="just">
              <a:buNone/>
            </a:pPr>
            <a:endParaRPr lang="pt-BR" sz="4800" dirty="0" smtClean="0"/>
          </a:p>
          <a:p>
            <a:pPr algn="just">
              <a:buNone/>
            </a:pPr>
            <a:endParaRPr lang="pt-BR" sz="4800" dirty="0" smtClean="0"/>
          </a:p>
          <a:p>
            <a:pPr algn="just">
              <a:buNone/>
            </a:pPr>
            <a:endParaRPr lang="pt-BR" sz="4800"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0" y="204537"/>
            <a:ext cx="12192001" cy="5257800"/>
          </a:xfrm>
        </p:spPr>
        <p:txBody>
          <a:bodyPr>
            <a:normAutofit fontScale="70000" lnSpcReduction="20000"/>
          </a:bodyPr>
          <a:lstStyle/>
          <a:p>
            <a:pPr>
              <a:buNone/>
            </a:pPr>
            <a:r>
              <a:rPr lang="pt-BR" sz="4000" b="1" dirty="0" smtClean="0"/>
              <a:t>RESPONSABILIDADE CIVIL PELO COMPARTILHAMENTO NO WHATSAPP. </a:t>
            </a:r>
          </a:p>
          <a:p>
            <a:pPr algn="just">
              <a:buNone/>
            </a:pPr>
            <a:r>
              <a:rPr lang="pt-BR" sz="4000" dirty="0" smtClean="0"/>
              <a:t>"APELAÇÃO CÍVEL. SUBCLASSE RESPONSABILIDADE CIVIL. AÇÃO DE INDENIZAÇÃO POR COMPARTILHAMENTO NÃO AUTORIZADO DE IMAGEM EM GRUPO DO WHATSAPP. REPARAÇÃO IMATERIAL DEVIDA. SENTENÇA DE PROCEDÊNCIA MANTIDA. (...). Ainda que dentro os hábitos comuns à sociedade contemporânea esteja o de divulgar amplamente nas redes sociais as imagens das pessoas, isso decorre de um exercício de autonomia da pessoa. De acordo com o princípio da autonomia privada, cabe a cada um decidir quando e de que forma quer ver suas imagens divulgadas. No caso em tela, o demandado resolveu tirar sua foto, sem que ela percebesse, dentro de um estabelecimento bancário e a postou no seu grupo de </a:t>
            </a:r>
            <a:r>
              <a:rPr lang="pt-BR" sz="4000" dirty="0" err="1" smtClean="0"/>
              <a:t>whatsapp</a:t>
            </a:r>
            <a:r>
              <a:rPr lang="pt-BR" sz="4000" dirty="0" smtClean="0"/>
              <a:t>, constituído exclusivamente de homens, violando flagrantemente o seu direito à imagem. Assim, a autora deve ser reparada pelo dano extrapatrimonial sofrido já que teve sua imagem utilizada sem autorização. Apelação desprovida" (TJRS, Apelação cível n. 0010327-67.2018.8.21.7000, Vacaria, Nona Câmara Cível, Rel. Des. Eugênio </a:t>
            </a:r>
            <a:r>
              <a:rPr lang="pt-BR" sz="4000" dirty="0" err="1" smtClean="0"/>
              <a:t>Facchini</a:t>
            </a:r>
            <a:r>
              <a:rPr lang="pt-BR" sz="4000" dirty="0" smtClean="0"/>
              <a:t> Neto, julgado em 21/03/2018, DJERS 26/03/2018). </a:t>
            </a:r>
          </a:p>
          <a:p>
            <a:pPr algn="just">
              <a:buNone/>
            </a:pPr>
            <a:endParaRPr lang="pt-BR" sz="4800" dirty="0" smtClean="0"/>
          </a:p>
          <a:p>
            <a:pPr algn="just">
              <a:buNone/>
            </a:pPr>
            <a:endParaRPr lang="pt-BR" sz="4800" dirty="0" smtClean="0"/>
          </a:p>
          <a:p>
            <a:pPr algn="just">
              <a:buNone/>
            </a:pPr>
            <a:endParaRPr lang="pt-BR" sz="4800" dirty="0" smtClean="0"/>
          </a:p>
          <a:p>
            <a:pPr algn="just">
              <a:buNone/>
            </a:pPr>
            <a:endParaRPr lang="pt-BR" sz="4800"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0" y="204537"/>
            <a:ext cx="12192001" cy="5257800"/>
          </a:xfrm>
        </p:spPr>
        <p:txBody>
          <a:bodyPr>
            <a:normAutofit fontScale="70000" lnSpcReduction="20000"/>
          </a:bodyPr>
          <a:lstStyle/>
          <a:p>
            <a:pPr algn="just">
              <a:buNone/>
            </a:pPr>
            <a:r>
              <a:rPr lang="pt-BR" sz="5100" dirty="0" smtClean="0"/>
              <a:t>DIREITO AO ESQUECIMENTO. </a:t>
            </a:r>
          </a:p>
          <a:p>
            <a:pPr algn="just">
              <a:buNone/>
            </a:pPr>
            <a:r>
              <a:rPr lang="pt-BR" sz="5400" dirty="0" smtClean="0"/>
              <a:t>No campo doutrinário brasileiro, o direito ao esquecimento foi reconhecido pelo Enunciado n. 531, aprovado na </a:t>
            </a:r>
            <a:r>
              <a:rPr lang="pt-BR" sz="5400" i="1" dirty="0" smtClean="0"/>
              <a:t>VI Jornada de Direito Civil</a:t>
            </a:r>
            <a:r>
              <a:rPr lang="pt-BR" sz="5400" dirty="0" smtClean="0"/>
              <a:t>, realizada em 2013, com o seguinte teor: “A tutela da dignidade da pessoa humana na sociedade da informação inclui o direito ao esquecimento”.</a:t>
            </a:r>
          </a:p>
          <a:p>
            <a:pPr algn="just">
              <a:buNone/>
            </a:pPr>
            <a:r>
              <a:rPr lang="pt-BR" sz="5400" dirty="0" smtClean="0"/>
              <a:t>Alemanha – “caso Lebach”</a:t>
            </a:r>
          </a:p>
          <a:p>
            <a:pPr algn="just">
              <a:buNone/>
            </a:pPr>
            <a:r>
              <a:rPr lang="pt-BR" sz="5400" dirty="0" smtClean="0"/>
              <a:t>Existem dois casos brasileiros famosos julgados pelo STJ, o “caso da Chacina da Candelária” e o “caso Aída Curi – ambos envolvendo o programa Linha Direta, da TV Globo. Os dois de relatoria do Ministro Luis Felipe Salomão. </a:t>
            </a:r>
          </a:p>
          <a:p>
            <a:pPr algn="just">
              <a:buNone/>
            </a:pPr>
            <a:endParaRPr lang="pt-BR" sz="5100" dirty="0" smtClean="0"/>
          </a:p>
          <a:p>
            <a:pPr algn="just">
              <a:buNone/>
            </a:pPr>
            <a:endParaRPr lang="pt-BR" sz="4800" dirty="0" smtClean="0"/>
          </a:p>
          <a:p>
            <a:pPr algn="just">
              <a:buNone/>
            </a:pPr>
            <a:endParaRPr lang="pt-BR" sz="4800" dirty="0" smtClean="0"/>
          </a:p>
          <a:p>
            <a:pPr algn="just">
              <a:buNone/>
            </a:pPr>
            <a:endParaRPr lang="pt-BR" sz="4800" dirty="0" smtClean="0"/>
          </a:p>
          <a:p>
            <a:pPr algn="just">
              <a:buNone/>
            </a:pPr>
            <a:endParaRPr lang="pt-BR" sz="4800"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0" y="204537"/>
            <a:ext cx="12192001" cy="5257800"/>
          </a:xfrm>
        </p:spPr>
        <p:txBody>
          <a:bodyPr>
            <a:normAutofit fontScale="55000" lnSpcReduction="20000"/>
          </a:bodyPr>
          <a:lstStyle/>
          <a:p>
            <a:pPr algn="just">
              <a:buNone/>
            </a:pPr>
            <a:r>
              <a:rPr lang="pt-BR" sz="5400" dirty="0" smtClean="0"/>
              <a:t>"O direito ao esquecimento não pode ser entendido como um direito absoluto. Algumas das limitações à sua aplicação são o interesse público, o direito e a liberdade de informação, o direito à memória e a vedação da censura e a liberdade de expressão. Tais limites foram discutidos na audiência pública realizada pelo Supremo Tribunal Federal no dia 12/7/2017, que teve por objeto o direito ao esquecimento na esfera civil, tema versado no Recurso Extraordinário 1.010.606/RJ, de relatoria do Ministro Dias </a:t>
            </a:r>
            <a:r>
              <a:rPr lang="pt-BR" sz="5400" dirty="0" err="1" smtClean="0"/>
              <a:t>Toffoli</a:t>
            </a:r>
            <a:r>
              <a:rPr lang="pt-BR" sz="5400" dirty="0" smtClean="0"/>
              <a:t>, com repercussão geral reconhecida, que impugna o acórdão do TJ/RJ no caso Aída Curi e já foi debatido pelo STJ no REsp 1.335.153/RJ.  O interesse público deve preponderar sempre que se trate de ato genuinamente histórico, ou seja, que tenha preservado sua atualidade a despeito do decurso do tempo. Como ressaltado no voto condutor do aludido REsp 1.334.097/RJ, a historicidade deve ser analisada em concreto e o interesse público e social dever ter sobrevivido à passagem do tempo”.  Ministro Villas Bôas Cueva – livro </a:t>
            </a:r>
            <a:r>
              <a:rPr lang="pt-BR" sz="5400" i="1" dirty="0" smtClean="0"/>
              <a:t>Direito Civil – Diálogos entre a doutrina e a jurisprudência. </a:t>
            </a:r>
            <a:endParaRPr lang="pt-BR" sz="4800" i="1" dirty="0" smtClean="0"/>
          </a:p>
          <a:p>
            <a:pPr algn="just">
              <a:buNone/>
            </a:pPr>
            <a:endParaRPr lang="pt-BR" sz="4800" dirty="0" smtClean="0"/>
          </a:p>
          <a:p>
            <a:pPr algn="just">
              <a:buNone/>
            </a:pPr>
            <a:endParaRPr lang="pt-BR" sz="4800"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0" y="204537"/>
            <a:ext cx="12192001" cy="5257800"/>
          </a:xfrm>
        </p:spPr>
        <p:txBody>
          <a:bodyPr>
            <a:normAutofit fontScale="70000" lnSpcReduction="20000"/>
          </a:bodyPr>
          <a:lstStyle/>
          <a:p>
            <a:pPr algn="just">
              <a:buNone/>
            </a:pPr>
            <a:r>
              <a:rPr lang="pt-BR" sz="4700" dirty="0" smtClean="0"/>
              <a:t>“A expressão direito ao esquecimento talvez não seja a mais exata. Embora consagrada pelo uso doutrinário e jurisprudencial, tal expressão acaba por induzir em erro o jurista, sugerindo que haveria um direito de fazer esquecer, um direito de apagar os dados do passado ou suprimir referências a acontecimentos pretéritos. Não é disso, todavia, que se trata. O direito ao esquecimento consiste simplesmente no direito da pessoa humana de se defender contra uma recordação opressiva de fatos pretéritos, que se mostre apta a minar a construção e reconstrução da sua identidade pessoal, apresentando-a à sociedade sob falsas luzes (</a:t>
            </a:r>
            <a:r>
              <a:rPr lang="pt-BR" sz="4700" i="1" dirty="0" err="1" smtClean="0"/>
              <a:t>sotto</a:t>
            </a:r>
            <a:r>
              <a:rPr lang="pt-BR" sz="4700" i="1" dirty="0" smtClean="0"/>
              <a:t> falsa </a:t>
            </a:r>
            <a:r>
              <a:rPr lang="pt-BR" sz="4700" i="1" dirty="0" err="1" smtClean="0"/>
              <a:t>luce</a:t>
            </a:r>
            <a:r>
              <a:rPr lang="pt-BR" sz="4700" dirty="0" smtClean="0"/>
              <a:t>),  de modo a fornecer ao público uma projeção do ser humano que não corresponde à sua realidade atual”. </a:t>
            </a:r>
          </a:p>
          <a:p>
            <a:pPr algn="just">
              <a:buNone/>
            </a:pPr>
            <a:r>
              <a:rPr lang="pt-BR" sz="4700" dirty="0" smtClean="0"/>
              <a:t>Professor Anderson Schreiber – livro </a:t>
            </a:r>
            <a:r>
              <a:rPr lang="pt-BR" sz="4700" i="1" dirty="0" smtClean="0"/>
              <a:t>Direito Civil – Diálogos entre a doutrina e a jurisprudência. </a:t>
            </a:r>
          </a:p>
          <a:p>
            <a:pPr algn="just">
              <a:buNone/>
            </a:pPr>
            <a:endParaRPr lang="pt-BR" sz="4800" dirty="0" smtClean="0"/>
          </a:p>
          <a:p>
            <a:pPr algn="just">
              <a:buNone/>
            </a:pPr>
            <a:endParaRPr lang="pt-BR" sz="4800"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0" y="204537"/>
            <a:ext cx="12192001" cy="5257800"/>
          </a:xfrm>
        </p:spPr>
        <p:txBody>
          <a:bodyPr>
            <a:normAutofit fontScale="70000" lnSpcReduction="20000"/>
          </a:bodyPr>
          <a:lstStyle/>
          <a:p>
            <a:pPr algn="just">
              <a:buNone/>
            </a:pPr>
            <a:r>
              <a:rPr lang="pt-BR" sz="5400" dirty="0" smtClean="0"/>
              <a:t>Como resolver os problemas relativos ao direito ao esquecimento? </a:t>
            </a:r>
          </a:p>
          <a:p>
            <a:pPr algn="just">
              <a:buNone/>
            </a:pPr>
            <a:r>
              <a:rPr lang="pt-BR" sz="5400" dirty="0" smtClean="0"/>
              <a:t>Enunciado não aprovado na </a:t>
            </a:r>
            <a:r>
              <a:rPr lang="pt-BR" sz="5400" i="1" dirty="0" smtClean="0"/>
              <a:t>VIII Jornada de Direito Civil </a:t>
            </a:r>
            <a:r>
              <a:rPr lang="pt-BR" sz="5400" dirty="0" smtClean="0"/>
              <a:t>(abril de 2018). </a:t>
            </a:r>
          </a:p>
          <a:p>
            <a:pPr algn="just">
              <a:buNone/>
            </a:pPr>
            <a:r>
              <a:rPr lang="pt-BR" sz="5400" dirty="0" smtClean="0"/>
              <a:t>“Inclui-se entre os direito da personalidade o direito ao esquecimento, que consiste em direito da pessoa humana contra uma </a:t>
            </a:r>
            <a:r>
              <a:rPr lang="pt-BR" sz="5400" dirty="0" smtClean="0"/>
              <a:t>recordação </a:t>
            </a:r>
            <a:r>
              <a:rPr lang="pt-BR" sz="5400" dirty="0" smtClean="0"/>
              <a:t>pública de fatos pretéritos que apresente aquela pessoa perante a sociedade de modo desatualizado em relação a aspectos relevantes de sua personalidade. </a:t>
            </a:r>
            <a:r>
              <a:rPr lang="pt-BR" sz="5400" b="1" dirty="0" smtClean="0"/>
              <a:t>Trata-se de reflexo do direito à privacidade, cuja aplicação de colisão com a liberdade de informação, exige solução por meio da técnica da ponderação".</a:t>
            </a:r>
            <a:endParaRPr lang="pt-BR" sz="4800" b="1" dirty="0" smtClean="0"/>
          </a:p>
          <a:p>
            <a:pPr algn="just">
              <a:buNone/>
            </a:pPr>
            <a:endParaRPr lang="pt-BR" sz="4800"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0" y="0"/>
            <a:ext cx="12192001" cy="6472989"/>
          </a:xfrm>
        </p:spPr>
        <p:txBody>
          <a:bodyPr>
            <a:normAutofit fontScale="25000" lnSpcReduction="20000"/>
          </a:bodyPr>
          <a:lstStyle/>
          <a:p>
            <a:pPr algn="ctr">
              <a:buNone/>
            </a:pPr>
            <a:endParaRPr lang="pt-BR" sz="9600" dirty="0" smtClean="0"/>
          </a:p>
          <a:p>
            <a:pPr algn="ctr">
              <a:buNone/>
            </a:pPr>
            <a:r>
              <a:rPr lang="pt-BR" sz="14400" dirty="0" smtClean="0"/>
              <a:t>MUITO OBRIGADO! </a:t>
            </a:r>
          </a:p>
          <a:p>
            <a:pPr algn="ctr">
              <a:buNone/>
            </a:pPr>
            <a:endParaRPr lang="pt-BR" sz="14400" dirty="0" smtClean="0"/>
          </a:p>
          <a:p>
            <a:pPr algn="ctr">
              <a:buNone/>
            </a:pPr>
            <a:endParaRPr lang="pt-BR" sz="14400" dirty="0" smtClean="0">
              <a:hlinkClick r:id="rId2"/>
            </a:endParaRPr>
          </a:p>
          <a:p>
            <a:pPr algn="ctr">
              <a:buNone/>
            </a:pPr>
            <a:r>
              <a:rPr lang="pt-BR" sz="14400" dirty="0" smtClean="0">
                <a:hlinkClick r:id="rId2"/>
              </a:rPr>
              <a:t>fftartuce@uol.com.br</a:t>
            </a:r>
            <a:r>
              <a:rPr lang="pt-BR" sz="14400" dirty="0" smtClean="0"/>
              <a:t>. </a:t>
            </a:r>
          </a:p>
          <a:p>
            <a:pPr algn="ctr">
              <a:buNone/>
            </a:pPr>
            <a:endParaRPr lang="pt-BR" sz="14400" dirty="0" smtClean="0">
              <a:hlinkClick r:id="rId3"/>
            </a:endParaRPr>
          </a:p>
          <a:p>
            <a:pPr algn="ctr">
              <a:buNone/>
            </a:pPr>
            <a:r>
              <a:rPr lang="pt-BR" sz="14400" dirty="0" smtClean="0">
                <a:hlinkClick r:id="rId3"/>
              </a:rPr>
              <a:t>www.professorflaviotartuce.blogspot.com</a:t>
            </a:r>
            <a:r>
              <a:rPr lang="pt-BR" sz="14400" dirty="0" smtClean="0"/>
              <a:t>. </a:t>
            </a:r>
          </a:p>
          <a:p>
            <a:pPr algn="ctr">
              <a:buNone/>
            </a:pPr>
            <a:endParaRPr lang="pt-BR" sz="14400" dirty="0" smtClean="0"/>
          </a:p>
          <a:p>
            <a:pPr algn="ctr">
              <a:buNone/>
            </a:pPr>
            <a:r>
              <a:rPr lang="pt-BR" sz="14400" dirty="0" smtClean="0">
                <a:hlinkClick r:id="rId4"/>
              </a:rPr>
              <a:t>https://flaviotartuce.jusbrasil.com.br/</a:t>
            </a:r>
            <a:r>
              <a:rPr lang="pt-BR" sz="14400" dirty="0" smtClean="0"/>
              <a:t>. </a:t>
            </a:r>
          </a:p>
          <a:p>
            <a:pPr algn="ctr">
              <a:buNone/>
            </a:pPr>
            <a:endParaRPr lang="pt-BR" sz="14400" dirty="0" smtClean="0"/>
          </a:p>
          <a:p>
            <a:pPr algn="just">
              <a:buNone/>
            </a:pPr>
            <a:endParaRPr lang="pt-BR" sz="14400" dirty="0" smtClean="0"/>
          </a:p>
          <a:p>
            <a:pPr>
              <a:buNone/>
            </a:pPr>
            <a:endParaRPr lang="pt-BR" sz="14400" dirty="0" smtClean="0"/>
          </a:p>
          <a:p>
            <a:pPr>
              <a:buNone/>
            </a:pPr>
            <a:endParaRPr lang="pt-BR" sz="10400" dirty="0" smtClean="0"/>
          </a:p>
          <a:p>
            <a:pPr marL="0" indent="0" algn="just">
              <a:buNone/>
            </a:pPr>
            <a:r>
              <a:rPr lang="pt-BR" sz="10400" b="1" dirty="0" smtClean="0"/>
              <a:t> </a:t>
            </a:r>
          </a:p>
          <a:p>
            <a:pPr marL="0" indent="0" algn="just">
              <a:buNone/>
            </a:pPr>
            <a:endParaRPr lang="pt-BR" dirty="0"/>
          </a:p>
        </p:txBody>
      </p:sp>
    </p:spTree>
    <p:extLst>
      <p:ext uri="{BB962C8B-B14F-4D97-AF65-F5344CB8AC3E}">
        <p14:creationId xmlns:p14="http://schemas.microsoft.com/office/powerpoint/2010/main" xmlns="" val="242086362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1692</TotalTime>
  <Words>1810</Words>
  <Application>Microsoft Office PowerPoint</Application>
  <PresentationFormat>Personalizar</PresentationFormat>
  <Paragraphs>71</Paragraphs>
  <Slides>16</Slides>
  <Notes>0</Notes>
  <HiddenSlides>0</HiddenSlides>
  <MMClips>0</MMClips>
  <ScaleCrop>false</ScaleCrop>
  <HeadingPairs>
    <vt:vector size="4" baseType="variant">
      <vt:variant>
        <vt:lpstr>Tema</vt:lpstr>
      </vt:variant>
      <vt:variant>
        <vt:i4>1</vt:i4>
      </vt:variant>
      <vt:variant>
        <vt:lpstr>Títulos de slides</vt:lpstr>
      </vt:variant>
      <vt:variant>
        <vt:i4>16</vt:i4>
      </vt:variant>
    </vt:vector>
  </HeadingPairs>
  <TitlesOfParts>
    <vt:vector size="17" baseType="lpstr">
      <vt:lpstr>Tema do Office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Thiago Roberto de Freitas</dc:creator>
  <cp:lastModifiedBy>Flavio</cp:lastModifiedBy>
  <cp:revision>147</cp:revision>
  <dcterms:created xsi:type="dcterms:W3CDTF">2018-01-29T19:10:43Z</dcterms:created>
  <dcterms:modified xsi:type="dcterms:W3CDTF">2018-05-20T14:48:26Z</dcterms:modified>
</cp:coreProperties>
</file>