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15"/>
  </p:notesMasterIdLst>
  <p:handoutMasterIdLst>
    <p:handoutMasterId r:id="rId16"/>
  </p:handoutMasterIdLst>
  <p:sldIdLst>
    <p:sldId id="256" r:id="rId2"/>
    <p:sldId id="281" r:id="rId3"/>
    <p:sldId id="282" r:id="rId4"/>
    <p:sldId id="283" r:id="rId5"/>
    <p:sldId id="284" r:id="rId6"/>
    <p:sldId id="285" r:id="rId7"/>
    <p:sldId id="286" r:id="rId8"/>
    <p:sldId id="287" r:id="rId9"/>
    <p:sldId id="288" r:id="rId10"/>
    <p:sldId id="292" r:id="rId11"/>
    <p:sldId id="289" r:id="rId12"/>
    <p:sldId id="290" r:id="rId13"/>
    <p:sldId id="291"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DDDDDD"/>
    <a:srgbClr val="B2B2B2"/>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6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22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latin typeface="Tahoma" pitchFamily="34" charset="0"/>
              </a:defRPr>
            </a:lvl1pPr>
          </a:lstStyle>
          <a:p>
            <a:pPr>
              <a:defRPr/>
            </a:pPr>
            <a:endParaRPr lang="pt-BR"/>
          </a:p>
        </p:txBody>
      </p:sp>
      <p:sp>
        <p:nvSpPr>
          <p:cNvPr id="1822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22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2"/>
                </a:solidFill>
                <a:latin typeface="Tahoma" pitchFamily="34" charset="0"/>
              </a:defRPr>
            </a:lvl1pPr>
          </a:lstStyle>
          <a:p>
            <a:pPr>
              <a:defRPr/>
            </a:pPr>
            <a:fld id="{17990DC1-2909-4B4B-BE84-8E5C931C43B8}" type="slidenum">
              <a:rPr lang="pt-BR"/>
              <a:pPr>
                <a:defRPr/>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43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latin typeface="Tahoma" pitchFamily="34" charset="0"/>
              </a:defRPr>
            </a:lvl1pPr>
          </a:lstStyle>
          <a:p>
            <a:pPr>
              <a:defRPr/>
            </a:pPr>
            <a:endParaRPr lang="pt-BR"/>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843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843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43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2"/>
                </a:solidFill>
                <a:latin typeface="Tahoma" pitchFamily="34" charset="0"/>
              </a:defRPr>
            </a:lvl1pPr>
          </a:lstStyle>
          <a:p>
            <a:pPr>
              <a:defRPr/>
            </a:pPr>
            <a:fld id="{EF120096-2BA4-4949-B830-203C9D410288}" type="slidenum">
              <a:rPr lang="pt-BR"/>
              <a:pPr>
                <a:defRPr/>
              </a:pPr>
              <a:t>‹nº›</a:t>
            </a:fld>
            <a:endParaRPr lang="pt-B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fld id="{1E8B75A3-0208-46A3-8AA7-7C81B320F50F}" type="datetimeFigureOut">
              <a:rPr lang="pt-BR"/>
              <a:pPr/>
              <a:t>06/08/2015</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9B019308-0C84-4595-93C4-EFA51178A122}" type="slidenum">
              <a:rPr lang="pt-BR"/>
              <a:pPr/>
              <a:t>‹nº›</a:t>
            </a:fld>
            <a:endParaRPr lang="pt-BR"/>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399D80F7-F63B-4A26-9B82-98E60F4F373B}" type="datetimeFigureOut">
              <a:rPr lang="pt-BR"/>
              <a:pPr/>
              <a:t>06/08/2015</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DD831488-BFA8-4E68-A4CA-9DEBC648A95B}" type="slidenum">
              <a:rPr lang="pt-BR"/>
              <a:pPr/>
              <a:t>‹nº›</a:t>
            </a:fld>
            <a:endParaRPr lang="pt-BR"/>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lvl1pPr>
              <a:defRPr/>
            </a:lvl1pPr>
          </a:lstStyle>
          <a:p>
            <a:fld id="{FAE0661B-B4CE-4AD1-B198-90D51877F54E}" type="datetimeFigureOut">
              <a:rPr lang="pt-BR"/>
              <a:pPr/>
              <a:t>06/08/2015</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54CF47AA-1F29-4B3D-9E80-B016F6A5DBCE}" type="slidenum">
              <a:rPr lang="pt-BR"/>
              <a:pPr/>
              <a:t>‹nº›</a:t>
            </a:fld>
            <a:endParaRPr lang="pt-BR"/>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lvl1pPr>
              <a:defRPr/>
            </a:lvl1pPr>
          </a:lstStyle>
          <a:p>
            <a:fld id="{4467BDB7-4378-4F6D-A57D-DFB975C0D3D4}" type="datetimeFigureOut">
              <a:rPr lang="pt-BR"/>
              <a:pPr/>
              <a:t>06/08/2015</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007C1E7D-4519-42B5-B3D7-4FAA10B20C0C}" type="slidenum">
              <a:rPr lang="pt-BR"/>
              <a:pPr/>
              <a:t>‹nº›</a:t>
            </a:fld>
            <a:endParaRPr lang="pt-BR"/>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lvl1pPr>
              <a:defRPr/>
            </a:lvl1pPr>
          </a:lstStyle>
          <a:p>
            <a:fld id="{9F325E52-DD2C-470A-9C52-53D2555477F7}" type="datetimeFigureOut">
              <a:rPr lang="pt-BR"/>
              <a:pPr/>
              <a:t>06/08/2015</a:t>
            </a:fld>
            <a:endParaRPr lang="pt-BR"/>
          </a:p>
        </p:txBody>
      </p:sp>
      <p:sp>
        <p:nvSpPr>
          <p:cNvPr id="8" name="Espaço Reservado para Rodapé 7"/>
          <p:cNvSpPr>
            <a:spLocks noGrp="1"/>
          </p:cNvSpPr>
          <p:nvPr>
            <p:ph type="ftr" sz="quarter" idx="11"/>
          </p:nvPr>
        </p:nvSpPr>
        <p:spPr/>
        <p:txBody>
          <a:bodyPr/>
          <a:lstStyle>
            <a:lvl1pPr>
              <a:defRPr/>
            </a:lvl1pPr>
          </a:lstStyle>
          <a:p>
            <a:endParaRPr lang="pt-BR"/>
          </a:p>
        </p:txBody>
      </p:sp>
      <p:sp>
        <p:nvSpPr>
          <p:cNvPr id="9" name="Espaço Reservado para Número de Slide 8"/>
          <p:cNvSpPr>
            <a:spLocks noGrp="1"/>
          </p:cNvSpPr>
          <p:nvPr>
            <p:ph type="sldNum" sz="quarter" idx="12"/>
          </p:nvPr>
        </p:nvSpPr>
        <p:spPr/>
        <p:txBody>
          <a:bodyPr/>
          <a:lstStyle>
            <a:lvl1pPr>
              <a:defRPr/>
            </a:lvl1pPr>
          </a:lstStyle>
          <a:p>
            <a:fld id="{864B74AA-C456-42E3-B790-93E931226455}" type="slidenum">
              <a:rPr lang="pt-BR"/>
              <a:pPr/>
              <a:t>‹nº›</a:t>
            </a:fld>
            <a:endParaRPr lang="pt-BR"/>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lvl1pPr>
              <a:defRPr/>
            </a:lvl1pPr>
          </a:lstStyle>
          <a:p>
            <a:fld id="{C2DA4370-F636-432D-A702-36D17DC0A5AE}" type="datetimeFigureOut">
              <a:rPr lang="pt-BR"/>
              <a:pPr/>
              <a:t>06/08/2015</a:t>
            </a:fld>
            <a:endParaRPr lang="pt-BR"/>
          </a:p>
        </p:txBody>
      </p:sp>
      <p:sp>
        <p:nvSpPr>
          <p:cNvPr id="4" name="Espaço Reservado para Rodapé 3"/>
          <p:cNvSpPr>
            <a:spLocks noGrp="1"/>
          </p:cNvSpPr>
          <p:nvPr>
            <p:ph type="ftr" sz="quarter" idx="11"/>
          </p:nvPr>
        </p:nvSpPr>
        <p:spPr/>
        <p:txBody>
          <a:bodyPr/>
          <a:lstStyle>
            <a:lvl1pPr>
              <a:defRPr/>
            </a:lvl1pPr>
          </a:lstStyle>
          <a:p>
            <a:endParaRPr lang="pt-BR"/>
          </a:p>
        </p:txBody>
      </p:sp>
      <p:sp>
        <p:nvSpPr>
          <p:cNvPr id="5" name="Espaço Reservado para Número de Slide 4"/>
          <p:cNvSpPr>
            <a:spLocks noGrp="1"/>
          </p:cNvSpPr>
          <p:nvPr>
            <p:ph type="sldNum" sz="quarter" idx="12"/>
          </p:nvPr>
        </p:nvSpPr>
        <p:spPr/>
        <p:txBody>
          <a:bodyPr/>
          <a:lstStyle>
            <a:lvl1pPr>
              <a:defRPr/>
            </a:lvl1pPr>
          </a:lstStyle>
          <a:p>
            <a:fld id="{555A4BF2-1E5D-425D-8AD7-A64E1E1B18DE}" type="slidenum">
              <a:rPr lang="pt-BR"/>
              <a:pPr/>
              <a:t>‹nº›</a:t>
            </a:fld>
            <a:endParaRPr lang="pt-BR"/>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lvl1pPr>
          </a:lstStyle>
          <a:p>
            <a:fld id="{979A3649-C8CD-4D98-B264-23E53D2A13C1}" type="datetimeFigureOut">
              <a:rPr lang="pt-BR"/>
              <a:pPr/>
              <a:t>06/08/2015</a:t>
            </a:fld>
            <a:endParaRPr lang="pt-BR"/>
          </a:p>
        </p:txBody>
      </p:sp>
      <p:sp>
        <p:nvSpPr>
          <p:cNvPr id="3" name="Espaço Reservado para Rodapé 2"/>
          <p:cNvSpPr>
            <a:spLocks noGrp="1"/>
          </p:cNvSpPr>
          <p:nvPr>
            <p:ph type="ftr" sz="quarter" idx="11"/>
          </p:nvPr>
        </p:nvSpPr>
        <p:spPr/>
        <p:txBody>
          <a:bodyPr/>
          <a:lstStyle>
            <a:lvl1pPr>
              <a:defRPr/>
            </a:lvl1pPr>
          </a:lstStyle>
          <a:p>
            <a:endParaRPr lang="pt-BR"/>
          </a:p>
        </p:txBody>
      </p:sp>
      <p:sp>
        <p:nvSpPr>
          <p:cNvPr id="4" name="Espaço Reservado para Número de Slide 3"/>
          <p:cNvSpPr>
            <a:spLocks noGrp="1"/>
          </p:cNvSpPr>
          <p:nvPr>
            <p:ph type="sldNum" sz="quarter" idx="12"/>
          </p:nvPr>
        </p:nvSpPr>
        <p:spPr/>
        <p:txBody>
          <a:bodyPr/>
          <a:lstStyle>
            <a:lvl1pPr>
              <a:defRPr/>
            </a:lvl1pPr>
          </a:lstStyle>
          <a:p>
            <a:fld id="{EC9F4F80-089F-4A68-95F0-AA5C97A85843}" type="slidenum">
              <a:rPr lang="pt-BR"/>
              <a:pPr/>
              <a:t>‹nº›</a:t>
            </a:fld>
            <a:endParaRPr lang="pt-BR"/>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fld id="{5A97EF64-03DF-4369-8875-3ED281F27FCE}" type="datetimeFigureOut">
              <a:rPr lang="pt-BR"/>
              <a:pPr/>
              <a:t>06/08/2015</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185B3147-3B88-45E3-9D03-BCEF95203BD8}" type="slidenum">
              <a:rPr lang="pt-BR"/>
              <a:pPr/>
              <a:t>‹nº›</a:t>
            </a:fld>
            <a:endParaRPr lang="pt-BR"/>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fld id="{2AE48F5D-287C-42AB-9033-AD20727E40E1}" type="datetimeFigureOut">
              <a:rPr lang="pt-BR"/>
              <a:pPr/>
              <a:t>06/08/2015</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B3C3D168-97A7-4087-9350-A6E8D8687D89}" type="slidenum">
              <a:rPr lang="pt-BR"/>
              <a:pPr/>
              <a:t>‹nº›</a:t>
            </a:fld>
            <a:endParaRPr lang="pt-BR"/>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67C5A625-4776-412C-826E-6A99D4D6990A}" type="datetimeFigureOut">
              <a:rPr lang="pt-BR"/>
              <a:pPr/>
              <a:t>06/08/2015</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6D5C7859-8911-4F8D-BB13-F6B04B334D95}" type="slidenum">
              <a:rPr lang="pt-BR"/>
              <a:pPr/>
              <a:t>‹nº›</a:t>
            </a:fld>
            <a:endParaRPr lang="pt-BR"/>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29A87BFC-4388-4CB9-9817-22853CCA5480}" type="datetimeFigureOut">
              <a:rPr lang="pt-BR"/>
              <a:pPr/>
              <a:t>06/08/2015</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FE6CFB16-A68D-4FF4-9AD3-6444D288200F}" type="slidenum">
              <a:rPr lang="pt-BR"/>
              <a:pPr/>
              <a:t>‹nº›</a:t>
            </a:fld>
            <a:endParaRPr lang="pt-BR"/>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491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491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DCDDD9B9-D1F8-45D5-A92D-30951BA2C758}" type="datetimeFigureOut">
              <a:rPr lang="pt-BR"/>
              <a:pPr/>
              <a:t>06/08/2015</a:t>
            </a:fld>
            <a:endParaRPr lang="pt-BR"/>
          </a:p>
        </p:txBody>
      </p:sp>
      <p:sp>
        <p:nvSpPr>
          <p:cNvPr id="491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pt-BR"/>
          </a:p>
        </p:txBody>
      </p:sp>
      <p:sp>
        <p:nvSpPr>
          <p:cNvPr id="491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F45367A-EA3D-441C-99CA-5EDCED95BB28}" type="slidenum">
              <a:rPr lang="pt-BR"/>
              <a:pPr/>
              <a:t>‹nº›</a:t>
            </a:fld>
            <a:endParaRPr lang="pt-B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spd="med">
    <p:pull/>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http://www.flaviotartuce.adv.br/" TargetMode="External"/><Relationship Id="rId1" Type="http://schemas.openxmlformats.org/officeDocument/2006/relationships/slideLayout" Target="../slideLayouts/slideLayout7.xml"/><Relationship Id="rId4" Type="http://schemas.openxmlformats.org/officeDocument/2006/relationships/hyperlink" Target="mailto:fftartuce@uol.com.b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4213" y="476673"/>
            <a:ext cx="7772400" cy="2376264"/>
          </a:xfrm>
        </p:spPr>
        <p:txBody>
          <a:bodyPr/>
          <a:lstStyle/>
          <a:p>
            <a:r>
              <a:rPr lang="pt-BR" sz="2800" b="1" dirty="0" smtClean="0"/>
              <a:t>III </a:t>
            </a:r>
            <a:r>
              <a:rPr lang="pt-BR" sz="2800" b="1" dirty="0"/>
              <a:t>CONGRESSO DO INSTITUTO BRASILEIRO DE DIREITO CIVIL</a:t>
            </a:r>
            <a:br>
              <a:rPr lang="pt-BR" sz="2800" b="1" dirty="0"/>
            </a:br>
            <a:r>
              <a:rPr lang="pt-BR" sz="2800" b="1" dirty="0" smtClean="0"/>
              <a:t>RECIFE - PERNAMBUCO. </a:t>
            </a:r>
            <a:r>
              <a:rPr lang="pt-BR" sz="2800" b="1" dirty="0"/>
              <a:t/>
            </a:r>
            <a:br>
              <a:rPr lang="pt-BR" sz="2800" b="1" dirty="0"/>
            </a:br>
            <a:r>
              <a:rPr lang="pt-BR" sz="2800" b="1" dirty="0" smtClean="0"/>
              <a:t>AGOSTO </a:t>
            </a:r>
            <a:r>
              <a:rPr lang="pt-BR" sz="2800" b="1" dirty="0"/>
              <a:t>DE </a:t>
            </a:r>
            <a:r>
              <a:rPr lang="pt-BR" sz="2800" b="1" dirty="0" smtClean="0"/>
              <a:t>2015.  </a:t>
            </a:r>
            <a:endParaRPr lang="pt-BR" sz="1800" b="1" dirty="0"/>
          </a:p>
        </p:txBody>
      </p:sp>
      <p:sp>
        <p:nvSpPr>
          <p:cNvPr id="2051" name="Rectangle 3"/>
          <p:cNvSpPr>
            <a:spLocks noGrp="1" noChangeArrowheads="1"/>
          </p:cNvSpPr>
          <p:nvPr>
            <p:ph type="subTitle" idx="4294967295"/>
          </p:nvPr>
        </p:nvSpPr>
        <p:spPr>
          <a:xfrm>
            <a:off x="0" y="3212977"/>
            <a:ext cx="8821738" cy="3645024"/>
          </a:xfrm>
        </p:spPr>
        <p:txBody>
          <a:bodyPr/>
          <a:lstStyle/>
          <a:p>
            <a:pPr marL="0" indent="0" algn="ctr">
              <a:lnSpc>
                <a:spcPct val="80000"/>
              </a:lnSpc>
              <a:buFontTx/>
              <a:buNone/>
            </a:pPr>
            <a:r>
              <a:rPr lang="pt-BR" sz="3000" b="1" dirty="0">
                <a:latin typeface="Palatino Linotype" pitchFamily="18" charset="0"/>
              </a:rPr>
              <a:t>Flávio Tartuce</a:t>
            </a:r>
            <a:r>
              <a:rPr lang="pt-BR" sz="2800" b="1" dirty="0">
                <a:latin typeface="Palatino Linotype" pitchFamily="18" charset="0"/>
              </a:rPr>
              <a:t/>
            </a:r>
            <a:br>
              <a:rPr lang="pt-BR" sz="2800" b="1" dirty="0">
                <a:latin typeface="Palatino Linotype" pitchFamily="18" charset="0"/>
              </a:rPr>
            </a:br>
            <a:r>
              <a:rPr lang="pt-BR" sz="1600" b="1" dirty="0">
                <a:latin typeface="Palatino Linotype" pitchFamily="18" charset="0"/>
              </a:rPr>
              <a:t>Doutor em Direito Civil e graduado pela Faculdade de Direito da USP.</a:t>
            </a:r>
          </a:p>
          <a:p>
            <a:pPr marL="0" indent="0" algn="ctr">
              <a:lnSpc>
                <a:spcPct val="80000"/>
              </a:lnSpc>
              <a:buFontTx/>
              <a:buNone/>
            </a:pPr>
            <a:r>
              <a:rPr lang="pt-BR" sz="1600" b="1" dirty="0">
                <a:latin typeface="Palatino Linotype" pitchFamily="18" charset="0"/>
              </a:rPr>
              <a:t>Mestre em Direito Civil Comparado pela PUC/SP.</a:t>
            </a:r>
          </a:p>
          <a:p>
            <a:pPr marL="0" indent="0" algn="ctr">
              <a:lnSpc>
                <a:spcPct val="80000"/>
              </a:lnSpc>
              <a:buFontTx/>
              <a:buNone/>
            </a:pPr>
            <a:r>
              <a:rPr lang="pt-BR" sz="1600" b="1" dirty="0">
                <a:latin typeface="Palatino Linotype" pitchFamily="18" charset="0"/>
              </a:rPr>
              <a:t>Professor do programa de mestrado e doutorado da FADISP. </a:t>
            </a:r>
          </a:p>
          <a:p>
            <a:pPr marL="0" indent="0" algn="ctr">
              <a:lnSpc>
                <a:spcPct val="80000"/>
              </a:lnSpc>
              <a:buFontTx/>
              <a:buNone/>
            </a:pPr>
            <a:r>
              <a:rPr lang="pt-BR" sz="1600" b="1" dirty="0">
                <a:latin typeface="Palatino Linotype" pitchFamily="18" charset="0"/>
              </a:rPr>
              <a:t>Coordenador dos cursos de graduação e pós-graduação </a:t>
            </a:r>
            <a:r>
              <a:rPr lang="pt-BR" sz="1600" b="1" i="1" dirty="0">
                <a:latin typeface="Palatino Linotype" pitchFamily="18" charset="0"/>
              </a:rPr>
              <a:t>lato </a:t>
            </a:r>
            <a:r>
              <a:rPr lang="pt-BR" sz="1600" b="1" i="1" dirty="0" err="1">
                <a:latin typeface="Palatino Linotype" pitchFamily="18" charset="0"/>
              </a:rPr>
              <a:t>sensu</a:t>
            </a:r>
            <a:r>
              <a:rPr lang="pt-BR" sz="1600" b="1" dirty="0">
                <a:latin typeface="Palatino Linotype" pitchFamily="18" charset="0"/>
              </a:rPr>
              <a:t> em Direito Civil, Direito Contratual e Direito de Família e das Sucessões da Escola Paulista de Direito.</a:t>
            </a:r>
          </a:p>
          <a:p>
            <a:pPr marL="0" indent="0" algn="ctr">
              <a:lnSpc>
                <a:spcPct val="80000"/>
              </a:lnSpc>
              <a:buFontTx/>
              <a:buNone/>
            </a:pPr>
            <a:r>
              <a:rPr lang="pt-BR" sz="1600" b="1" dirty="0">
                <a:latin typeface="Palatino Linotype" pitchFamily="18" charset="0"/>
              </a:rPr>
              <a:t>Advogado e Consultor Jurídico.   </a:t>
            </a:r>
          </a:p>
          <a:p>
            <a:pPr marL="0" indent="0" algn="ctr">
              <a:lnSpc>
                <a:spcPct val="80000"/>
              </a:lnSpc>
              <a:buFontTx/>
              <a:buNone/>
            </a:pPr>
            <a:r>
              <a:rPr lang="pt-BR" sz="1600" b="1" dirty="0">
                <a:latin typeface="Palatino Linotype" pitchFamily="18" charset="0"/>
              </a:rPr>
              <a:t>Autor de Obras pela Editora GEN.  </a:t>
            </a:r>
          </a:p>
          <a:p>
            <a:pPr marL="0" indent="0" algn="ctr">
              <a:lnSpc>
                <a:spcPct val="80000"/>
              </a:lnSpc>
              <a:buFontTx/>
              <a:buNone/>
            </a:pPr>
            <a:r>
              <a:rPr lang="pt-BR" sz="1600" b="1" dirty="0">
                <a:latin typeface="Palatino Linotype" pitchFamily="18" charset="0"/>
              </a:rPr>
              <a:t>Site: </a:t>
            </a:r>
            <a:r>
              <a:rPr lang="pt-BR" sz="1600" b="1" dirty="0">
                <a:latin typeface="Palatino Linotype" pitchFamily="18" charset="0"/>
                <a:hlinkClick r:id="rId2"/>
              </a:rPr>
              <a:t>www.flaviotartuce.adv.br</a:t>
            </a:r>
            <a:r>
              <a:rPr lang="pt-BR" sz="1600" b="1" dirty="0">
                <a:latin typeface="Palatino Linotype" pitchFamily="18" charset="0"/>
              </a:rPr>
              <a:t>. </a:t>
            </a:r>
          </a:p>
          <a:p>
            <a:pPr marL="0" indent="0" algn="ctr">
              <a:lnSpc>
                <a:spcPct val="80000"/>
              </a:lnSpc>
              <a:buFontTx/>
              <a:buNone/>
            </a:pPr>
            <a:r>
              <a:rPr lang="pt-BR" sz="1600" b="1" dirty="0">
                <a:latin typeface="Palatino Linotype" pitchFamily="18" charset="0"/>
              </a:rPr>
              <a:t>Blog: </a:t>
            </a:r>
            <a:r>
              <a:rPr lang="pt-BR" sz="1600" b="1" dirty="0">
                <a:latin typeface="Palatino Linotype" pitchFamily="18" charset="0"/>
                <a:hlinkClick r:id="rId3"/>
              </a:rPr>
              <a:t>www.professorflaviotartuce.blogspot.com</a:t>
            </a:r>
            <a:r>
              <a:rPr lang="pt-BR" sz="1600" b="1" dirty="0">
                <a:latin typeface="Palatino Linotype" pitchFamily="18" charset="0"/>
              </a:rPr>
              <a:t>. </a:t>
            </a:r>
          </a:p>
          <a:p>
            <a:pPr marL="0" indent="0" algn="ctr">
              <a:lnSpc>
                <a:spcPct val="80000"/>
              </a:lnSpc>
              <a:buFontTx/>
              <a:buNone/>
            </a:pPr>
            <a:r>
              <a:rPr lang="pt-BR" sz="1600" b="1" dirty="0" smtClean="0">
                <a:latin typeface="Palatino Linotype" pitchFamily="18" charset="0"/>
              </a:rPr>
              <a:t>Email: </a:t>
            </a:r>
            <a:r>
              <a:rPr lang="pt-BR" sz="1600" b="1" dirty="0" smtClean="0">
                <a:latin typeface="Palatino Linotype" pitchFamily="18" charset="0"/>
                <a:hlinkClick r:id="rId4"/>
              </a:rPr>
              <a:t>fftartuce@uol.com.br</a:t>
            </a:r>
            <a:r>
              <a:rPr lang="pt-BR" sz="1600" b="1" dirty="0" smtClean="0">
                <a:latin typeface="Palatino Linotype" pitchFamily="18" charset="0"/>
              </a:rPr>
              <a:t>. </a:t>
            </a:r>
          </a:p>
        </p:txBody>
      </p:sp>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FontTx/>
              <a:buNone/>
            </a:pPr>
            <a:endParaRPr lang="pt-BR" b="1" dirty="0" smtClean="0"/>
          </a:p>
          <a:p>
            <a:pPr marL="609600" indent="-609600" algn="ctr">
              <a:spcBef>
                <a:spcPts val="1500"/>
              </a:spcBef>
              <a:spcAft>
                <a:spcPts val="900"/>
              </a:spcAft>
              <a:buFontTx/>
              <a:buNone/>
            </a:pPr>
            <a:r>
              <a:rPr lang="pt-BR" sz="3600" b="1" u="sng" dirty="0" smtClean="0"/>
              <a:t>Tema da palestra: </a:t>
            </a:r>
            <a:endParaRPr lang="pt-BR" sz="3600" b="1" u="sng" dirty="0"/>
          </a:p>
          <a:p>
            <a:pPr marL="609600" indent="-609600" algn="ctr">
              <a:spcBef>
                <a:spcPts val="1500"/>
              </a:spcBef>
              <a:spcAft>
                <a:spcPts val="900"/>
              </a:spcAft>
              <a:buFontTx/>
              <a:buNone/>
            </a:pPr>
            <a:endParaRPr lang="pt-BR" sz="3600" dirty="0" smtClean="0"/>
          </a:p>
          <a:p>
            <a:pPr marL="609600" indent="-609600" algn="ctr">
              <a:spcBef>
                <a:spcPts val="1500"/>
              </a:spcBef>
              <a:spcAft>
                <a:spcPts val="900"/>
              </a:spcAft>
              <a:buFontTx/>
              <a:buNone/>
            </a:pPr>
            <a:r>
              <a:rPr lang="pt-BR" sz="3600" dirty="0" smtClean="0"/>
              <a:t>Quais os contornos atuais das apropriações coletivas entre o Código Civil e o Estatuto das Cidades? </a:t>
            </a:r>
            <a:endParaRPr lang="pt-BR" sz="3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2</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1" end="1"/>
                                            </p:txEl>
                                          </p:spTgt>
                                        </p:tgtEl>
                                        <p:attrNameLst>
                                          <p:attrName>style.visibility</p:attrName>
                                        </p:attrNameLst>
                                      </p:cBhvr>
                                      <p:to>
                                        <p:strVal val="visible"/>
                                      </p:to>
                                    </p:set>
                                    <p:animEffect transition="in" filter="dissolve">
                                      <p:cBhvr>
                                        <p:cTn id="7" dur="500"/>
                                        <p:tgtEl>
                                          <p:spTgt spid="1208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3" end="3"/>
                                            </p:txEl>
                                          </p:spTgt>
                                        </p:tgtEl>
                                        <p:attrNameLst>
                                          <p:attrName>style.visibility</p:attrName>
                                        </p:attrNameLst>
                                      </p:cBhvr>
                                      <p:to>
                                        <p:strVal val="visible"/>
                                      </p:to>
                                    </p:set>
                                    <p:animEffect transition="in" filter="dissolve">
                                      <p:cBhvr>
                                        <p:cTn id="12" dur="500"/>
                                        <p:tgtEl>
                                          <p:spTgt spid="1208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FontTx/>
              <a:buNone/>
            </a:pPr>
            <a:r>
              <a:rPr lang="pt-BR" b="1" u="sng" dirty="0" smtClean="0"/>
              <a:t>FUNÇÃO SOCIAL DA POSSE E DA PROPRIEDADE</a:t>
            </a:r>
            <a:r>
              <a:rPr lang="pt-BR" dirty="0" smtClean="0"/>
              <a:t>.</a:t>
            </a:r>
          </a:p>
          <a:p>
            <a:pPr marL="609600" indent="-609600" algn="just">
              <a:spcBef>
                <a:spcPts val="1500"/>
              </a:spcBef>
              <a:spcAft>
                <a:spcPts val="900"/>
              </a:spcAft>
              <a:buFontTx/>
              <a:buNone/>
            </a:pPr>
            <a:r>
              <a:rPr lang="pt-BR" dirty="0" smtClean="0"/>
              <a:t>Sua natureza jurídica: </a:t>
            </a:r>
          </a:p>
          <a:p>
            <a:pPr marL="609600" indent="-609600" algn="just">
              <a:spcBef>
                <a:spcPts val="1500"/>
              </a:spcBef>
              <a:spcAft>
                <a:spcPts val="900"/>
              </a:spcAft>
              <a:buFontTx/>
              <a:buAutoNum type="arabicPeriod"/>
            </a:pPr>
            <a:r>
              <a:rPr lang="pt-BR" dirty="0" smtClean="0"/>
              <a:t>Limite ao exercício da posse e da propriedade? </a:t>
            </a:r>
          </a:p>
          <a:p>
            <a:pPr marL="609600" indent="-609600" algn="just">
              <a:spcBef>
                <a:spcPts val="1500"/>
              </a:spcBef>
              <a:spcAft>
                <a:spcPts val="900"/>
              </a:spcAft>
              <a:buFontTx/>
              <a:buAutoNum type="arabicPeriod"/>
            </a:pPr>
            <a:r>
              <a:rPr lang="pt-BR" dirty="0" smtClean="0"/>
              <a:t>Conteúdo da posse e da propriedade? </a:t>
            </a:r>
          </a:p>
          <a:p>
            <a:pPr marL="609600" indent="-609600" algn="just">
              <a:spcBef>
                <a:spcPts val="1500"/>
              </a:spcBef>
              <a:spcAft>
                <a:spcPts val="900"/>
              </a:spcAft>
              <a:buFontTx/>
              <a:buAutoNum type="arabicPeriod"/>
            </a:pPr>
            <a:r>
              <a:rPr lang="pt-BR" dirty="0" smtClean="0"/>
              <a:t>Ambos? </a:t>
            </a:r>
            <a:endParaRPr lang="pt-BR" dirty="0"/>
          </a:p>
          <a:p>
            <a:pPr marL="609600" indent="-609600" algn="just">
              <a:spcBef>
                <a:spcPts val="1500"/>
              </a:spcBef>
              <a:spcAft>
                <a:spcPts val="900"/>
              </a:spcAft>
              <a:buFontTx/>
              <a:buNone/>
            </a:pPr>
            <a:endParaRPr lang="pt-BR" sz="2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3</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Effect transition="in" filter="dissolve">
                                      <p:cBhvr>
                                        <p:cTn id="17" dur="500"/>
                                        <p:tgtEl>
                                          <p:spTgt spid="120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3" end="3"/>
                                            </p:txEl>
                                          </p:spTgt>
                                        </p:tgtEl>
                                        <p:attrNameLst>
                                          <p:attrName>style.visibility</p:attrName>
                                        </p:attrNameLst>
                                      </p:cBhvr>
                                      <p:to>
                                        <p:strVal val="visible"/>
                                      </p:to>
                                    </p:set>
                                    <p:animEffect transition="in" filter="dissolve">
                                      <p:cBhvr>
                                        <p:cTn id="22" dur="500"/>
                                        <p:tgtEl>
                                          <p:spTgt spid="1208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4" end="4"/>
                                            </p:txEl>
                                          </p:spTgt>
                                        </p:tgtEl>
                                        <p:attrNameLst>
                                          <p:attrName>style.visibility</p:attrName>
                                        </p:attrNameLst>
                                      </p:cBhvr>
                                      <p:to>
                                        <p:strVal val="visible"/>
                                      </p:to>
                                    </p:set>
                                    <p:animEffect transition="in" filter="dissolve">
                                      <p:cBhvr>
                                        <p:cTn id="27" dur="500"/>
                                        <p:tgtEl>
                                          <p:spTgt spid="1208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287759"/>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FontTx/>
              <a:buNone/>
            </a:pPr>
            <a:r>
              <a:rPr lang="pt-BR" b="1" u="sng" dirty="0" smtClean="0"/>
              <a:t>DESAPROPRIAÇÃO JUDICIAL PRIVADA POR POSSE-TRABALHO. </a:t>
            </a:r>
            <a:endParaRPr lang="pt-BR" dirty="0" smtClean="0"/>
          </a:p>
          <a:p>
            <a:pPr marL="609600" indent="-609600" algn="just">
              <a:spcBef>
                <a:spcPts val="1500"/>
              </a:spcBef>
              <a:spcAft>
                <a:spcPts val="900"/>
              </a:spcAft>
              <a:buFontTx/>
              <a:buNone/>
            </a:pPr>
            <a:r>
              <a:rPr lang="pt-BR" sz="2600" dirty="0" smtClean="0"/>
              <a:t>“Art. 1.228. (...). § 4º. O proprietário também pode ser privado da coisa se o imóvel reivindicado consistir em extensa área, na posse ininterrupta e de boa-fé, por mais de cinco anos, de considerável número de pessoas, e estas nela houverem realizado, em conjunto ou separadamente, obras e serviços considerados pelo juiz de interesse social e econômico relevante. </a:t>
            </a:r>
          </a:p>
          <a:p>
            <a:pPr marL="609600" indent="-609600" algn="just">
              <a:spcBef>
                <a:spcPts val="1500"/>
              </a:spcBef>
              <a:spcAft>
                <a:spcPts val="900"/>
              </a:spcAft>
              <a:buFontTx/>
              <a:buNone/>
            </a:pPr>
            <a:r>
              <a:rPr lang="pt-BR" sz="2600" dirty="0" smtClean="0"/>
              <a:t>§ 5º. No caso do parágrafo antecedente, o juiz fixará a justa indenização devida ao proprietário; pago o preço, valerá a sentença como título para o registro do imóvel em nome dos possuidores”. </a:t>
            </a:r>
          </a:p>
          <a:p>
            <a:pPr marL="609600" indent="-609600" algn="just">
              <a:spcBef>
                <a:spcPts val="1500"/>
              </a:spcBef>
              <a:spcAft>
                <a:spcPts val="900"/>
              </a:spcAft>
              <a:buFontTx/>
              <a:buNone/>
            </a:pPr>
            <a:endParaRPr lang="pt-BR" sz="2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4</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Effect transition="in" filter="dissolve">
                                      <p:cBhvr>
                                        <p:cTn id="17" dur="500"/>
                                        <p:tgtEl>
                                          <p:spTgt spid="1208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359767"/>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FontTx/>
              <a:buNone/>
            </a:pPr>
            <a:r>
              <a:rPr lang="pt-BR" b="1" u="sng" dirty="0" smtClean="0"/>
              <a:t>I JORNADA DE DIREITO CIVIL (2002). </a:t>
            </a:r>
            <a:endParaRPr lang="pt-BR" dirty="0" smtClean="0"/>
          </a:p>
          <a:p>
            <a:pPr marL="609600" indent="-609600" algn="just">
              <a:spcBef>
                <a:spcPts val="1500"/>
              </a:spcBef>
              <a:spcAft>
                <a:spcPts val="900"/>
              </a:spcAft>
              <a:buFontTx/>
              <a:buNone/>
            </a:pPr>
            <a:r>
              <a:rPr lang="pt-BR" dirty="0" smtClean="0"/>
              <a:t>Enunciado 82 – “Art. 1.228: É constitucional a modalidade aquisitiva de propriedade imóvel prevista nos §§ 4º e 5º do art. 1.228 do novo Código Civil”.</a:t>
            </a:r>
          </a:p>
          <a:p>
            <a:pPr marL="609600" indent="-609600" algn="just">
              <a:spcBef>
                <a:spcPts val="1500"/>
              </a:spcBef>
              <a:spcAft>
                <a:spcPts val="900"/>
              </a:spcAft>
              <a:buFontTx/>
              <a:buNone/>
            </a:pPr>
            <a:r>
              <a:rPr lang="pt-BR" dirty="0" smtClean="0"/>
              <a:t>Enunciado 84 – “Art. 1.228: A defesa fundada no direito de aquisição com base no interesse social (art. 1.228, §§ 4º e 5º, do novo Código Civil) deve ser argüida pelos réus da ação reivindicatória, eles próprios responsáveis pelo pagamento da indenização”.</a:t>
            </a:r>
          </a:p>
          <a:p>
            <a:pPr marL="609600" indent="-609600" algn="just">
              <a:spcBef>
                <a:spcPts val="1500"/>
              </a:spcBef>
              <a:spcAft>
                <a:spcPts val="900"/>
              </a:spcAft>
              <a:buFontTx/>
              <a:buNone/>
            </a:pPr>
            <a:endParaRPr lang="pt-BR" sz="2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5</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359767"/>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marL="609600" indent="-609600" algn="ctr">
              <a:spcBef>
                <a:spcPts val="1500"/>
              </a:spcBef>
              <a:spcAft>
                <a:spcPts val="900"/>
              </a:spcAft>
              <a:buFontTx/>
              <a:buNone/>
            </a:pPr>
            <a:r>
              <a:rPr lang="pt-BR" sz="3000" b="1" u="sng" dirty="0" smtClean="0"/>
              <a:t>IV JORNADA DE DIREITO CIVIL (2006). </a:t>
            </a:r>
            <a:endParaRPr lang="pt-BR" sz="3000" dirty="0" smtClean="0"/>
          </a:p>
          <a:p>
            <a:pPr marL="609600" indent="-609600" algn="just">
              <a:spcBef>
                <a:spcPts val="1500"/>
              </a:spcBef>
              <a:spcAft>
                <a:spcPts val="900"/>
              </a:spcAft>
              <a:buFontTx/>
              <a:buNone/>
            </a:pPr>
            <a:r>
              <a:rPr lang="pt-BR" sz="3000" dirty="0" smtClean="0"/>
              <a:t>Enunciado 308 – “Art</a:t>
            </a:r>
            <a:r>
              <a:rPr lang="pt-BR" sz="3000" dirty="0" smtClean="0"/>
              <a:t>. 1.228</a:t>
            </a:r>
            <a:r>
              <a:rPr lang="pt-BR" sz="3000" dirty="0" smtClean="0"/>
              <a:t>. A justa indenização devida ao proprietário em caso de desapropriação judicial (art. 1.228, § 5°) somente deverá ser suportada pela Administração Pública no contexto das políticas públicas de reforma urbana ou agrária, em se tratando de possuidores de baixa renda e desde que tenha havido intervenção daquela nos termos da lei processual. Não sendo os possuidores de baixa renda, aplica-se a orientação do Enunciado 84 da I Jornada de Direito Civil”</a:t>
            </a:r>
            <a:r>
              <a:rPr lang="pt-BR" dirty="0" smtClean="0"/>
              <a:t>.</a:t>
            </a:r>
          </a:p>
          <a:p>
            <a:pPr marL="609600" indent="-609600" algn="just">
              <a:spcBef>
                <a:spcPts val="1500"/>
              </a:spcBef>
              <a:spcAft>
                <a:spcPts val="900"/>
              </a:spcAft>
              <a:buFontTx/>
              <a:buNone/>
            </a:pPr>
            <a:endParaRPr lang="pt-BR" sz="2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6</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0"/>
            <a:ext cx="7396163" cy="188913"/>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marL="609600" indent="-609600" algn="ctr">
              <a:spcBef>
                <a:spcPts val="1500"/>
              </a:spcBef>
              <a:spcAft>
                <a:spcPts val="900"/>
              </a:spcAft>
              <a:buFontTx/>
              <a:buNone/>
            </a:pPr>
            <a:r>
              <a:rPr lang="pt-BR" sz="2600" b="1" u="sng" dirty="0" smtClean="0"/>
              <a:t>USUCAPIÃO COLETIVA. </a:t>
            </a:r>
          </a:p>
          <a:p>
            <a:pPr algn="just">
              <a:buNone/>
            </a:pPr>
            <a:r>
              <a:rPr lang="pt-BR" sz="2600" dirty="0" smtClean="0"/>
              <a:t>“Art. 10.</a:t>
            </a:r>
            <a:r>
              <a:rPr lang="pt-BR" sz="2600" b="1" dirty="0" smtClean="0"/>
              <a:t> </a:t>
            </a:r>
            <a:r>
              <a:rPr lang="pt-BR" sz="2600" dirty="0" smtClean="0"/>
              <a:t>As áreas urbanas com mais de duzentos e cinqüenta metros quadrados, ocupadas por população de baixa renda para sua moradia, por cinco anos, ininterruptamente e sem oposição, onde não for possível identificar os terrenos ocupados por cada possuidor, são susceptíveis de serem usucapidas coletivamente, desde que os possuidores não sejam proprietários de outro imóvel urbano ou rural.</a:t>
            </a:r>
          </a:p>
          <a:p>
            <a:pPr algn="just">
              <a:buNone/>
            </a:pPr>
            <a:r>
              <a:rPr lang="pt-BR" sz="2600" dirty="0" smtClean="0"/>
              <a:t>§ 1</a:t>
            </a:r>
            <a:r>
              <a:rPr lang="pt-BR" sz="2600" u="sng" baseline="30000" dirty="0" smtClean="0"/>
              <a:t>o</a:t>
            </a:r>
            <a:r>
              <a:rPr lang="pt-BR" sz="2600" dirty="0" smtClean="0"/>
              <a:t> O possuidor pode, para o fim de contar o prazo exigido por este artigo, acrescentar sua posse à de seu antecessor, contanto que ambas sejam contínuas.</a:t>
            </a:r>
          </a:p>
          <a:p>
            <a:pPr algn="just">
              <a:buNone/>
            </a:pPr>
            <a:r>
              <a:rPr lang="pt-BR" sz="2600" dirty="0" smtClean="0"/>
              <a:t>§ 2</a:t>
            </a:r>
            <a:r>
              <a:rPr lang="pt-BR" sz="2600" u="sng" baseline="30000" dirty="0" smtClean="0"/>
              <a:t>o</a:t>
            </a:r>
            <a:r>
              <a:rPr lang="pt-BR" sz="2600" dirty="0" smtClean="0"/>
              <a:t> A usucapião especial coletiva de imóvel urbano será declarada pelo juiz, mediante sentença, a qual servirá de título para registro no cartório de registro de imóveis”.</a:t>
            </a: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7</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0"/>
            <a:ext cx="7396163" cy="188913"/>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marL="609600" indent="-609600" algn="ctr">
              <a:spcBef>
                <a:spcPts val="1500"/>
              </a:spcBef>
              <a:spcAft>
                <a:spcPts val="900"/>
              </a:spcAft>
              <a:buFontTx/>
              <a:buNone/>
            </a:pPr>
            <a:r>
              <a:rPr lang="pt-BR" sz="2600" b="1" u="sng" dirty="0" smtClean="0"/>
              <a:t>DIFERENÇAS ENTRE AS CATEGORIAS (Jones Figueirêdo Alves e Mário Luiz Delgado). </a:t>
            </a:r>
          </a:p>
          <a:p>
            <a:pPr marR="4030" algn="just">
              <a:buNone/>
            </a:pPr>
            <a:r>
              <a:rPr lang="pt-BR" sz="2800" dirty="0">
                <a:solidFill>
                  <a:srgbClr val="000000"/>
                </a:solidFill>
                <a:latin typeface="+mj-lt"/>
              </a:rPr>
              <a:t>1.ª) Na usucapião coletiva urbana, os ocupantes devem ser de baixa renda; na desapropriação judicial privada, não há essa necessidade.</a:t>
            </a:r>
          </a:p>
          <a:p>
            <a:pPr marR="4030" algn="just">
              <a:buNone/>
            </a:pPr>
            <a:r>
              <a:rPr lang="pt-BR" sz="2800" dirty="0">
                <a:solidFill>
                  <a:srgbClr val="000000"/>
                </a:solidFill>
                <a:latin typeface="+mj-lt"/>
              </a:rPr>
              <a:t>2.ª) Na usucapião coletiva urbana, a área deve ter, no mínimo, 250 m</a:t>
            </a:r>
            <a:r>
              <a:rPr lang="pt-BR" sz="1600" baseline="30000" dirty="0">
                <a:solidFill>
                  <a:srgbClr val="000000"/>
                </a:solidFill>
                <a:latin typeface="+mj-lt"/>
              </a:rPr>
              <a:t>2</a:t>
            </a:r>
            <a:r>
              <a:rPr lang="pt-BR" sz="2800" dirty="0">
                <a:solidFill>
                  <a:srgbClr val="000000"/>
                </a:solidFill>
                <a:latin typeface="+mj-lt"/>
              </a:rPr>
              <a:t>, exigência que não está presente na desapropriação judicial privada, bastando uma “extensa área”.</a:t>
            </a:r>
          </a:p>
          <a:p>
            <a:pPr marR="4030" algn="just">
              <a:buNone/>
            </a:pPr>
            <a:r>
              <a:rPr lang="pt-BR" sz="2800" dirty="0">
                <a:solidFill>
                  <a:srgbClr val="000000"/>
                </a:solidFill>
                <a:latin typeface="+mj-lt"/>
              </a:rPr>
              <a:t>3.ª) A usucapião coletiva somente se aplica aos imóveis urbanos, enquanto a desapropriação judicial privada pode ser aplicada aos imóveis urbanos ou rurais.</a:t>
            </a:r>
          </a:p>
          <a:p>
            <a:pPr>
              <a:buNone/>
            </a:pPr>
            <a:r>
              <a:rPr lang="pt-BR" sz="2800" baseline="0" dirty="0" smtClean="0">
                <a:latin typeface="+mj-lt"/>
              </a:rPr>
              <a:t>4.ª) Na usucapião, não há direito à indenização, ao contrário da desapropriação judicial privada</a:t>
            </a:r>
            <a:endParaRPr lang="pt-BR" sz="2600" b="1" u="sng" dirty="0" smtClean="0">
              <a:latin typeface="+mj-lt"/>
            </a:endParaRP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8</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0"/>
            <a:ext cx="7396163" cy="188913"/>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marL="609600" indent="-609600" algn="ctr">
              <a:spcBef>
                <a:spcPts val="1500"/>
              </a:spcBef>
              <a:spcAft>
                <a:spcPts val="900"/>
              </a:spcAft>
              <a:buFontTx/>
              <a:buNone/>
            </a:pPr>
            <a:r>
              <a:rPr lang="pt-BR" sz="2500" b="1" u="sng" dirty="0" smtClean="0"/>
              <a:t>JULGADO</a:t>
            </a:r>
          </a:p>
          <a:p>
            <a:pPr marR="4030" algn="just">
              <a:buNone/>
            </a:pPr>
            <a:r>
              <a:rPr lang="pt-BR" sz="2500" dirty="0" smtClean="0">
                <a:solidFill>
                  <a:schemeClr val="tx1"/>
                </a:solidFill>
                <a:latin typeface="+mn-lt"/>
                <a:ea typeface="+mn-ea"/>
                <a:cs typeface="+mn-cs"/>
              </a:rPr>
              <a:t>“APELAÇÃO </a:t>
            </a:r>
            <a:r>
              <a:rPr lang="pt-BR" sz="2500" dirty="0">
                <a:solidFill>
                  <a:schemeClr val="tx1"/>
                </a:solidFill>
                <a:latin typeface="+mn-lt"/>
                <a:ea typeface="+mn-ea"/>
                <a:cs typeface="+mn-cs"/>
              </a:rPr>
              <a:t>CÍVEL. DESAPROPRIAÇÃO JUDICIAL. POSSIBILIDADE. PRIMAZIA DA FUNÇÃO SOCIAL DA PROPRIEDADE. REQUISITOS. PRESENÇA. RECURSO NÃO PROVIDO. 1. A desapropriação judicial prevista no art. 1.228, §§4º e 5º do Código Civil, é nova forma de limitação de ordem social a que toda propriedade deve observar como condição de sua própria existência. 2. Aludida desapropriação se concretiza, em favor dos posseiros, pela via judicial, mediante prévia e justa indenização ao proprietário. 3. Presentes os requisitos exigidos para a expropriação judicial, a sentença valerá como título para a transcrição do imóvel em nome dos posseiros. 4. Recurso não provido". (TJMG, Apelação cível n. 1.0284.08.009185-3/005, Rel. Des. Rogério Coutinho, julgado em 11/03/2015, DJEMG 20/03/2015). </a:t>
            </a:r>
            <a:endParaRPr lang="pt-BR" sz="2500" b="1" u="sng" dirty="0" smtClean="0">
              <a:latin typeface="+mj-lt"/>
            </a:endParaRP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9</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0"/>
            <a:ext cx="7396163" cy="188913"/>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marL="609600" indent="-609600" algn="ctr">
              <a:spcBef>
                <a:spcPts val="1500"/>
              </a:spcBef>
              <a:spcAft>
                <a:spcPts val="900"/>
              </a:spcAft>
              <a:buFontTx/>
              <a:buNone/>
            </a:pPr>
            <a:r>
              <a:rPr lang="pt-BR" sz="2300" b="1" u="sng" dirty="0" smtClean="0"/>
              <a:t>CASO DA FAVELA PULLMAN. </a:t>
            </a:r>
          </a:p>
          <a:p>
            <a:pPr marR="4030" algn="just">
              <a:buNone/>
            </a:pPr>
            <a:r>
              <a:rPr lang="pt-BR" sz="2300" dirty="0" smtClean="0">
                <a:solidFill>
                  <a:schemeClr val="tx1"/>
                </a:solidFill>
                <a:latin typeface="+mn-lt"/>
                <a:ea typeface="+mn-ea"/>
                <a:cs typeface="+mn-cs"/>
              </a:rPr>
              <a:t>“Ação reivindicatória. Terrenos de loteamento situados em área </a:t>
            </a:r>
            <a:r>
              <a:rPr lang="pt-BR" sz="2300" dirty="0" err="1" smtClean="0">
                <a:solidFill>
                  <a:schemeClr val="tx1"/>
                </a:solidFill>
                <a:latin typeface="+mn-lt"/>
                <a:ea typeface="+mn-ea"/>
                <a:cs typeface="+mn-cs"/>
              </a:rPr>
              <a:t>favelizada</a:t>
            </a:r>
            <a:r>
              <a:rPr lang="pt-BR" sz="2300" dirty="0" smtClean="0">
                <a:solidFill>
                  <a:schemeClr val="tx1"/>
                </a:solidFill>
                <a:latin typeface="+mn-lt"/>
                <a:ea typeface="+mn-ea"/>
                <a:cs typeface="+mn-cs"/>
              </a:rPr>
              <a:t>. Perecimento do direito de propriedade. Abandono. CC, arts. 524, 589, 77 e 78. Matéria de fato. Reexame. Impossibilidade. Súmula 7-STJ. I. O direito de propriedade assegurado no art. 524 do CC anterior não é absoluto, ocorrendo a sua perda em face do abandono de terrenos de loteamento que não chegou a ser concretamente implantado, e que foi paulatinamente </a:t>
            </a:r>
            <a:r>
              <a:rPr lang="pt-BR" sz="2300" dirty="0" err="1" smtClean="0">
                <a:solidFill>
                  <a:schemeClr val="tx1"/>
                </a:solidFill>
                <a:latin typeface="+mn-lt"/>
                <a:ea typeface="+mn-ea"/>
                <a:cs typeface="+mn-cs"/>
              </a:rPr>
              <a:t>favelizado</a:t>
            </a:r>
            <a:r>
              <a:rPr lang="pt-BR" sz="2300" dirty="0" smtClean="0">
                <a:solidFill>
                  <a:schemeClr val="tx1"/>
                </a:solidFill>
                <a:latin typeface="+mn-lt"/>
                <a:ea typeface="+mn-ea"/>
                <a:cs typeface="+mn-cs"/>
              </a:rPr>
              <a:t> ao longo do tempo, com a desfiguração das frações e arruamento originariamente previstos, consolidada, no local, uma nova realidade social e urbanística, consubstanciando a hipótese prevista nos arts. 589 c/c os arts. 77 e 78, da mesma lei substantiva. II. ‘A pretensão de simples reexame de prova não enseja recurso especial’ – Súmula 7-STJ. III. Recurso especial não conhecido” (STJ, </a:t>
            </a:r>
            <a:r>
              <a:rPr lang="pt-BR" sz="2300" dirty="0" err="1" smtClean="0">
                <a:solidFill>
                  <a:schemeClr val="tx1"/>
                </a:solidFill>
                <a:latin typeface="+mn-lt"/>
                <a:ea typeface="+mn-ea"/>
                <a:cs typeface="+mn-cs"/>
              </a:rPr>
              <a:t>REsp</a:t>
            </a:r>
            <a:r>
              <a:rPr lang="pt-BR" sz="2300" dirty="0" smtClean="0">
                <a:solidFill>
                  <a:schemeClr val="tx1"/>
                </a:solidFill>
                <a:latin typeface="+mn-lt"/>
                <a:ea typeface="+mn-ea"/>
                <a:cs typeface="+mn-cs"/>
              </a:rPr>
              <a:t> 75.659/SP, Quarta Turma, Rel. Min. Aldir Passarinho Junior, Recorrente: Aldo </a:t>
            </a:r>
            <a:r>
              <a:rPr lang="pt-BR" sz="2300" dirty="0" err="1" smtClean="0">
                <a:solidFill>
                  <a:schemeClr val="tx1"/>
                </a:solidFill>
                <a:latin typeface="+mn-lt"/>
                <a:ea typeface="+mn-ea"/>
                <a:cs typeface="+mn-cs"/>
              </a:rPr>
              <a:t>Bartholomeu</a:t>
            </a:r>
            <a:r>
              <a:rPr lang="pt-BR" sz="2300" dirty="0" smtClean="0">
                <a:solidFill>
                  <a:schemeClr val="tx1"/>
                </a:solidFill>
                <a:latin typeface="+mn-lt"/>
                <a:ea typeface="+mn-ea"/>
                <a:cs typeface="+mn-cs"/>
              </a:rPr>
              <a:t> e outros, Recorrido: Odair Pires de Paula e outros, data da decisão 21.06.2005).</a:t>
            </a:r>
            <a:endParaRPr lang="pt-BR" sz="2300" b="1" u="sng" dirty="0" smtClean="0">
              <a:latin typeface="+mj-lt"/>
            </a:endParaRP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10</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171401"/>
            <a:ext cx="7396163" cy="360313"/>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algn="ctr">
              <a:buNone/>
            </a:pPr>
            <a:r>
              <a:rPr lang="pt-BR" sz="2400" b="1" u="sng" dirty="0" smtClean="0"/>
              <a:t>RELATORIA DO DES. JOSÉ OSÓRIO NO TJSP. </a:t>
            </a:r>
            <a:endParaRPr lang="pt-BR" sz="2400" b="1" u="sng" dirty="0"/>
          </a:p>
          <a:p>
            <a:pPr algn="just">
              <a:buNone/>
            </a:pPr>
            <a:r>
              <a:rPr lang="pt-BR" sz="2400" dirty="0" smtClean="0">
                <a:solidFill>
                  <a:schemeClr val="tx1"/>
                </a:solidFill>
                <a:latin typeface="+mn-lt"/>
                <a:ea typeface="+mn-ea"/>
                <a:cs typeface="+mn-cs"/>
              </a:rPr>
              <a:t>“O atual direito positivo brasileiro não comporta o pretendido alcance do poder de reivindicar atribuído ao proprietário pelo art. 524 do CC. A leitura de todos os textos do CC só pode se fazer à luz dos preceitos constitucionais vigentes. Não se concebe um direito de propriedade que tenha vida em confronto com a Constituição Federal, ou que se desenvolva paralelamente a ela. As regras legais, como se sabe, se arrumam de forma piramidal. Ao mesmo tempo em que manteve a propriedade privada, a CF/1988 a submeteu ao princípio da função social (arts. 5.º, XXII e XXIII; 170, II e III; 182, § 2.º; 184; 186 etc.). </a:t>
            </a:r>
            <a:r>
              <a:rPr lang="pt-BR" sz="2400" b="1" u="sng" dirty="0" smtClean="0">
                <a:solidFill>
                  <a:schemeClr val="tx1"/>
                </a:solidFill>
                <a:latin typeface="+mn-lt"/>
                <a:ea typeface="+mn-ea"/>
                <a:cs typeface="+mn-cs"/>
              </a:rPr>
              <a:t>Esse princípio não significa apenas uma limitação a mais ao direito de propriedade, como, por exemplo, as restrições administrativas, que atuam por força externa àquele direito, em decorrência do poder de polícia da Administração. O princípio da função social atua no conteúdo do direito”. </a:t>
            </a:r>
            <a:endParaRPr lang="pt-BR" sz="2400" b="1" u="sng" dirty="0">
              <a:solidFill>
                <a:schemeClr val="tx1"/>
              </a:solidFill>
              <a:latin typeface="+mn-lt"/>
              <a:ea typeface="+mn-ea"/>
              <a:cs typeface="+mn-cs"/>
            </a:endParaRP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11</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331640" y="-243408"/>
            <a:ext cx="7396163" cy="243408"/>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260648"/>
            <a:ext cx="9144000" cy="6597353"/>
          </a:xfrm>
        </p:spPr>
        <p:txBody>
          <a:bodyPr/>
          <a:lstStyle/>
          <a:p>
            <a:pPr algn="ctr">
              <a:buNone/>
            </a:pPr>
            <a:r>
              <a:rPr lang="pt-BR" sz="2200" b="1" u="sng" dirty="0" smtClean="0"/>
              <a:t>RELATORIA DO DES. JOSÉ OSÓRIO NO TJSP. </a:t>
            </a:r>
            <a:endParaRPr lang="pt-BR" sz="2200" b="1" u="sng" dirty="0"/>
          </a:p>
          <a:p>
            <a:pPr algn="just">
              <a:buNone/>
            </a:pPr>
            <a:r>
              <a:rPr lang="pt-BR" sz="2200" dirty="0" smtClean="0">
                <a:solidFill>
                  <a:schemeClr val="tx1"/>
                </a:solidFill>
                <a:latin typeface="+mn-lt"/>
                <a:ea typeface="+mn-ea"/>
                <a:cs typeface="+mn-cs"/>
              </a:rPr>
              <a:t>“Entre os poderes inerentes ao domínio, previstos no art. 524 do CC (usar, fruir, dispor e reivindicar), o princípio da função social introduz um outro interesse (social) que pode não coincidir com os interesses do proprietário. Veja-se, a esse propósito, José Afonso da Silva, Direito constitucional positivo, 5. ed., p. 249-250, com apoio em autores europeus. Assim, o referido princípio torna o direito de propriedade, de certa forma, </a:t>
            </a:r>
            <a:r>
              <a:rPr lang="pt-BR" sz="2200" dirty="0" err="1" smtClean="0">
                <a:solidFill>
                  <a:schemeClr val="tx1"/>
                </a:solidFill>
                <a:latin typeface="+mn-lt"/>
                <a:ea typeface="+mn-ea"/>
                <a:cs typeface="+mn-cs"/>
              </a:rPr>
              <a:t>conflitivo</a:t>
            </a:r>
            <a:r>
              <a:rPr lang="pt-BR" sz="2200" dirty="0" smtClean="0">
                <a:solidFill>
                  <a:schemeClr val="tx1"/>
                </a:solidFill>
                <a:latin typeface="+mn-lt"/>
                <a:ea typeface="+mn-ea"/>
                <a:cs typeface="+mn-cs"/>
              </a:rPr>
              <a:t> consigo próprio, cabendo ao Judiciário dar-lhe a necessária e serena eficácia nos litígios graves que lhe são submetidos. (...). 10 – </a:t>
            </a:r>
            <a:r>
              <a:rPr lang="pt-BR" sz="2200" b="1" u="sng" dirty="0" smtClean="0">
                <a:solidFill>
                  <a:schemeClr val="tx1"/>
                </a:solidFill>
                <a:latin typeface="+mn-lt"/>
                <a:ea typeface="+mn-ea"/>
                <a:cs typeface="+mn-cs"/>
              </a:rPr>
              <a:t>No caso dos autos, o direito de propriedade foi exercitado, pelos autores e por seus antecessores, de forma antissocial</a:t>
            </a:r>
            <a:r>
              <a:rPr lang="pt-BR" sz="2200" dirty="0" smtClean="0">
                <a:solidFill>
                  <a:schemeClr val="tx1"/>
                </a:solidFill>
                <a:latin typeface="+mn-lt"/>
                <a:ea typeface="+mn-ea"/>
                <a:cs typeface="+mn-cs"/>
              </a:rPr>
              <a:t>. O loteamento – pelo menos no que diz respeito aos nove lotes reivindicados e suas imediações – ficou praticamente abandonado por mais de 20 (vinte) anos; não foram implantados equipamentos urbanos; em 1973, havia árvores até nas ruas; quando da aquisição dos lotes, em 1978/9, a favela já estava consolidada. Em cidade de franca expansão populacional, com problemas gravíssimos de habitação, não se pode prestigiar tal comportamento de proprietários”.</a:t>
            </a:r>
          </a:p>
          <a:p>
            <a:pPr algn="just">
              <a:buNone/>
            </a:pPr>
            <a:r>
              <a:rPr lang="pt-BR" sz="2400" u="sng" dirty="0" smtClean="0">
                <a:solidFill>
                  <a:schemeClr val="tx1"/>
                </a:solidFill>
                <a:latin typeface="+mn-lt"/>
                <a:ea typeface="+mn-ea"/>
                <a:cs typeface="+mn-cs"/>
              </a:rPr>
              <a:t>”. </a:t>
            </a:r>
            <a:endParaRPr lang="pt-BR" sz="2400" u="sng" dirty="0">
              <a:solidFill>
                <a:schemeClr val="tx1"/>
              </a:solidFill>
              <a:latin typeface="+mn-lt"/>
              <a:ea typeface="+mn-ea"/>
              <a:cs typeface="+mn-cs"/>
            </a:endParaRPr>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12</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flipV="1">
            <a:off x="1619250" y="0"/>
            <a:ext cx="7396163" cy="188913"/>
          </a:xfrm>
        </p:spPr>
        <p:txBody>
          <a:bodyPr/>
          <a:lstStyle/>
          <a:p>
            <a:endParaRPr lang="pt-BR" sz="4000" b="1" dirty="0">
              <a:solidFill>
                <a:schemeClr val="bg1"/>
              </a:solidFill>
            </a:endParaRPr>
          </a:p>
        </p:txBody>
      </p:sp>
      <p:sp>
        <p:nvSpPr>
          <p:cNvPr id="120835" name="Rectangle 3"/>
          <p:cNvSpPr>
            <a:spLocks noGrp="1" noChangeArrowheads="1"/>
          </p:cNvSpPr>
          <p:nvPr>
            <p:ph idx="4294967295"/>
          </p:nvPr>
        </p:nvSpPr>
        <p:spPr>
          <a:xfrm>
            <a:off x="0" y="0"/>
            <a:ext cx="9144000" cy="6858001"/>
          </a:xfrm>
        </p:spPr>
        <p:txBody>
          <a:bodyPr/>
          <a:lstStyle/>
          <a:p>
            <a:pPr algn="ctr">
              <a:buNone/>
            </a:pPr>
            <a:r>
              <a:rPr lang="pt-BR" sz="2000" b="1" u="sng" dirty="0" smtClean="0"/>
              <a:t>NOTA FINAL SOBRE O NOVO CPC. </a:t>
            </a:r>
            <a:endParaRPr lang="pt-BR" sz="2000" b="1" u="sng" dirty="0"/>
          </a:p>
          <a:p>
            <a:pPr algn="just">
              <a:buNone/>
            </a:pPr>
            <a:r>
              <a:rPr lang="pt-BR" sz="2000" dirty="0" smtClean="0">
                <a:solidFill>
                  <a:schemeClr val="tx1"/>
                </a:solidFill>
                <a:latin typeface="+mn-lt"/>
                <a:ea typeface="+mn-ea"/>
                <a:cs typeface="+mn-cs"/>
              </a:rPr>
              <a:t>“Art. 565.  No litígio coletivo pela posse de imóvel, quando o esbulho ou a turbação afirmado na petição inicial houver ocorrido há mais de ano e dia, o juiz, antes de apreciar o pedido de concessão da medida liminar, deverá designar audiência de mediação, a realizar-se em até 30 (trinta) dias, que observará o disposto nos §§ 2º e 4º.</a:t>
            </a:r>
          </a:p>
          <a:p>
            <a:pPr algn="just">
              <a:buNone/>
            </a:pPr>
            <a:r>
              <a:rPr lang="pt-BR" sz="2000" dirty="0" smtClean="0">
                <a:solidFill>
                  <a:schemeClr val="tx1"/>
                </a:solidFill>
                <a:latin typeface="+mn-lt"/>
                <a:ea typeface="+mn-ea"/>
                <a:cs typeface="+mn-cs"/>
              </a:rPr>
              <a:t>§ 1º. Concedida a liminar, se essa não for executada no prazo de 1 (um) ano, a contar da data de distribuição, caberá ao juiz designar audiência de mediação, nos termos dos §§ 2o a 4o deste artigo.</a:t>
            </a:r>
          </a:p>
          <a:p>
            <a:pPr algn="just">
              <a:buNone/>
            </a:pPr>
            <a:r>
              <a:rPr lang="pt-BR" sz="2000" dirty="0" smtClean="0">
                <a:solidFill>
                  <a:schemeClr val="tx1"/>
                </a:solidFill>
                <a:latin typeface="+mn-lt"/>
                <a:ea typeface="+mn-ea"/>
                <a:cs typeface="+mn-cs"/>
              </a:rPr>
              <a:t>§ 2º. O Ministério Público será intimado para comparecer à audiência, e a Defensoria Pública será intimada sempre que houver parte beneficiária de gratuidade da justiça.</a:t>
            </a:r>
          </a:p>
          <a:p>
            <a:pPr algn="just">
              <a:buNone/>
            </a:pPr>
            <a:r>
              <a:rPr lang="pt-BR" sz="2000" dirty="0" smtClean="0">
                <a:solidFill>
                  <a:schemeClr val="tx1"/>
                </a:solidFill>
                <a:latin typeface="+mn-lt"/>
                <a:ea typeface="+mn-ea"/>
                <a:cs typeface="+mn-cs"/>
              </a:rPr>
              <a:t>§ 3º O juiz poderá comparecer à área objeto do litígio quando sua presença se fizer necessária à efetivação da tutela jurisdicional.</a:t>
            </a:r>
          </a:p>
          <a:p>
            <a:pPr algn="just">
              <a:buNone/>
            </a:pPr>
            <a:r>
              <a:rPr lang="pt-BR" sz="2000" dirty="0" smtClean="0">
                <a:solidFill>
                  <a:schemeClr val="tx1"/>
                </a:solidFill>
                <a:latin typeface="+mn-lt"/>
                <a:ea typeface="+mn-ea"/>
                <a:cs typeface="+mn-cs"/>
              </a:rPr>
              <a:t>§ 4º Os órgãos responsáveis pela política agrária e pela política urbana da União, de Estado ou do Distrito Federal e de Município onde se situe a área objeto do litígio poderão ser intimados para a audiência, a fim de se manifestarem sobre seu interesse no processo e sobre a existência de possibilidade de solução para o conflito possessório.</a:t>
            </a:r>
          </a:p>
          <a:p>
            <a:pPr algn="just">
              <a:buNone/>
            </a:pPr>
            <a:r>
              <a:rPr lang="pt-BR" sz="2000" dirty="0" smtClean="0">
                <a:solidFill>
                  <a:schemeClr val="tx1"/>
                </a:solidFill>
                <a:latin typeface="+mn-lt"/>
                <a:ea typeface="+mn-ea"/>
                <a:cs typeface="+mn-cs"/>
              </a:rPr>
              <a:t>§ 5º Aplica-se o disposto neste artigo ao litígio sobre propriedade de imóvel”. </a:t>
            </a:r>
            <a:endParaRPr lang="pt-BR" sz="2000" u="sng" dirty="0">
              <a:solidFill>
                <a:schemeClr val="tx1"/>
              </a:solidFill>
              <a:latin typeface="+mn-lt"/>
              <a:ea typeface="+mn-ea"/>
              <a:cs typeface="+mn-cs"/>
            </a:endParaRPr>
          </a:p>
        </p:txBody>
      </p:sp>
    </p:spTree>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1744</TotalTime>
  <Words>1666</Words>
  <Application>Microsoft Office PowerPoint</Application>
  <PresentationFormat>Apresentação na tela (4:3)</PresentationFormat>
  <Paragraphs>69</Paragraphs>
  <Slides>13</Slides>
  <Notes>0</Notes>
  <HiddenSlides>0</HiddenSlides>
  <MMClips>0</MMClips>
  <ScaleCrop>false</ScaleCrop>
  <HeadingPairs>
    <vt:vector size="4" baseType="variant">
      <vt:variant>
        <vt:lpstr>Tema</vt:lpstr>
      </vt:variant>
      <vt:variant>
        <vt:i4>1</vt:i4>
      </vt:variant>
      <vt:variant>
        <vt:lpstr>Títulos de slides</vt:lpstr>
      </vt:variant>
      <vt:variant>
        <vt:i4>13</vt:i4>
      </vt:variant>
    </vt:vector>
  </HeadingPairs>
  <TitlesOfParts>
    <vt:vector size="14" baseType="lpstr">
      <vt:lpstr>Design padrão</vt:lpstr>
      <vt:lpstr>III CONGRESSO DO INSTITUTO BRASILEIRO DE DIREITO CIVIL RECIFE - PERNAMBUCO.  AGOSTO DE 2015.  </vt:lpstr>
      <vt:lpstr>A TEORIA DO RISCO CONCORRENTE    </vt:lpstr>
      <vt:lpstr>A TEORIA DO RISCO CONCORRENTE    </vt:lpstr>
      <vt:lpstr>A TEORIA DO RISCO CONCORRENTE    </vt:lpstr>
      <vt:lpstr>A TEORIA DO RISCO CONCORRENTE    </vt:lpstr>
      <vt:lpstr>A TEORIA DO RISCO CONCORRENTE    </vt:lpstr>
      <vt:lpstr>Slide 7</vt:lpstr>
      <vt:lpstr>A TEORIA DO RISCO CONCORRENTE    </vt:lpstr>
      <vt:lpstr>Slide 9</vt:lpstr>
      <vt:lpstr>Slide 10</vt:lpstr>
      <vt:lpstr>Slide 11</vt:lpstr>
      <vt:lpstr>Slide 12</vt:lpstr>
      <vt:lpstr>Slide 13</vt:lpstr>
    </vt:vector>
  </TitlesOfParts>
  <Company>OFFICE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Direito Sucessório Brasileiro</dc:title>
  <dc:creator>GISELDA</dc:creator>
  <cp:lastModifiedBy>Flavio</cp:lastModifiedBy>
  <cp:revision>130</cp:revision>
  <cp:lastPrinted>2004-03-29T13:49:21Z</cp:lastPrinted>
  <dcterms:created xsi:type="dcterms:W3CDTF">2003-04-28T13:07:33Z</dcterms:created>
  <dcterms:modified xsi:type="dcterms:W3CDTF">2015-08-06T19:22:41Z</dcterms:modified>
</cp:coreProperties>
</file>