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40"/>
  </p:notesMasterIdLst>
  <p:sldIdLst>
    <p:sldId id="304" r:id="rId2"/>
    <p:sldId id="290" r:id="rId3"/>
    <p:sldId id="289" r:id="rId4"/>
    <p:sldId id="256" r:id="rId5"/>
    <p:sldId id="286" r:id="rId6"/>
    <p:sldId id="285" r:id="rId7"/>
    <p:sldId id="258" r:id="rId8"/>
    <p:sldId id="257" r:id="rId9"/>
    <p:sldId id="259" r:id="rId10"/>
    <p:sldId id="282" r:id="rId11"/>
    <p:sldId id="291" r:id="rId12"/>
    <p:sldId id="260" r:id="rId13"/>
    <p:sldId id="292" r:id="rId14"/>
    <p:sldId id="262" r:id="rId15"/>
    <p:sldId id="294" r:id="rId16"/>
    <p:sldId id="263" r:id="rId17"/>
    <p:sldId id="293" r:id="rId18"/>
    <p:sldId id="283" r:id="rId19"/>
    <p:sldId id="295" r:id="rId20"/>
    <p:sldId id="296" r:id="rId21"/>
    <p:sldId id="297" r:id="rId22"/>
    <p:sldId id="287" r:id="rId23"/>
    <p:sldId id="268" r:id="rId24"/>
    <p:sldId id="303" r:id="rId25"/>
    <p:sldId id="269" r:id="rId26"/>
    <p:sldId id="270" r:id="rId27"/>
    <p:sldId id="298" r:id="rId28"/>
    <p:sldId id="271" r:id="rId29"/>
    <p:sldId id="273" r:id="rId30"/>
    <p:sldId id="299" r:id="rId31"/>
    <p:sldId id="288" r:id="rId32"/>
    <p:sldId id="274" r:id="rId33"/>
    <p:sldId id="275" r:id="rId34"/>
    <p:sldId id="300" r:id="rId35"/>
    <p:sldId id="276" r:id="rId36"/>
    <p:sldId id="301" r:id="rId37"/>
    <p:sldId id="302" r:id="rId38"/>
    <p:sldId id="277" r:id="rId39"/>
  </p:sldIdLst>
  <p:sldSz cx="12192000" cy="6858000"/>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50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30525" cy="4984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29050" y="0"/>
            <a:ext cx="2930525" cy="498475"/>
          </a:xfrm>
          <a:prstGeom prst="rect">
            <a:avLst/>
          </a:prstGeom>
        </p:spPr>
        <p:txBody>
          <a:bodyPr vert="horz" lIns="91440" tIns="45720" rIns="91440" bIns="45720" rtlCol="0"/>
          <a:lstStyle>
            <a:lvl1pPr algn="r">
              <a:defRPr sz="1200"/>
            </a:lvl1pPr>
          </a:lstStyle>
          <a:p>
            <a:fld id="{8BC280EE-DF4A-4D5F-92E9-083AE986CEEE}" type="datetimeFigureOut">
              <a:rPr lang="pt-BR" smtClean="0"/>
              <a:pPr/>
              <a:t>16/03/2016</a:t>
            </a:fld>
            <a:endParaRPr lang="pt-BR"/>
          </a:p>
        </p:txBody>
      </p:sp>
      <p:sp>
        <p:nvSpPr>
          <p:cNvPr id="4" name="Espaço Reservado para Imagem de Slide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29050" y="9444038"/>
            <a:ext cx="2930525" cy="498475"/>
          </a:xfrm>
          <a:prstGeom prst="rect">
            <a:avLst/>
          </a:prstGeom>
        </p:spPr>
        <p:txBody>
          <a:bodyPr vert="horz" lIns="91440" tIns="45720" rIns="91440" bIns="45720" rtlCol="0" anchor="b"/>
          <a:lstStyle>
            <a:lvl1pPr algn="r">
              <a:defRPr sz="1200"/>
            </a:lvl1pPr>
          </a:lstStyle>
          <a:p>
            <a:fld id="{C24AE505-17C8-4AF5-B83B-4A98B9188DA8}" type="slidenum">
              <a:rPr lang="pt-BR" smtClean="0"/>
              <a:pPr/>
              <a:t>‹nº›</a:t>
            </a:fld>
            <a:endParaRPr lang="pt-BR"/>
          </a:p>
        </p:txBody>
      </p:sp>
    </p:spTree>
    <p:extLst>
      <p:ext uri="{BB962C8B-B14F-4D97-AF65-F5344CB8AC3E}">
        <p14:creationId xmlns:p14="http://schemas.microsoft.com/office/powerpoint/2010/main" xmlns="" val="746868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a:prstGeom prst="rect">
            <a:avLst/>
          </a:prstGeom>
        </p:spPr>
        <p:txBody>
          <a:bodyPr anchor="b"/>
          <a:lstStyle>
            <a:lvl1pPr>
              <a:defRPr sz="7200"/>
            </a:lvl1pPr>
          </a:lstStyle>
          <a:p>
            <a:r>
              <a:rPr lang="pt-BR"/>
              <a:t>Clique para editar o título mestre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570FC397-D143-47DF-AAA4-F38DB2C28C53}"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dirty="0"/>
          </a:p>
        </p:txBody>
      </p:sp>
    </p:spTree>
    <p:extLst>
      <p:ext uri="{BB962C8B-B14F-4D97-AF65-F5344CB8AC3E}">
        <p14:creationId xmlns:p14="http://schemas.microsoft.com/office/powerpoint/2010/main" xmlns="" val="3750455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283" y="47270"/>
            <a:ext cx="9404723" cy="1016146"/>
          </a:xfrm>
          <a:prstGeom prst="rect">
            <a:avLst/>
          </a:prstGeom>
          <a:ln/>
        </p:spPr>
        <p:style>
          <a:lnRef idx="0">
            <a:schemeClr val="accent5"/>
          </a:lnRef>
          <a:fillRef idx="3">
            <a:schemeClr val="accent5"/>
          </a:fillRef>
          <a:effectRef idx="3">
            <a:schemeClr val="accent5"/>
          </a:effectRef>
          <a:fontRef idx="none"/>
        </p:style>
        <p:txBody>
          <a:bodyPr anchor="ctr"/>
          <a:lstStyle>
            <a:lvl1pPr>
              <a:defRPr sz="7200" baseline="0">
                <a:latin typeface="Vijaya" panose="020B0604020202020204" pitchFamily="34" charset="0"/>
                <a:cs typeface="Vijaya" panose="020B0604020202020204" pitchFamily="34" charset="0"/>
              </a:defRPr>
            </a:lvl1pPr>
          </a:lstStyle>
          <a:p>
            <a:r>
              <a:rPr lang="pt-BR" dirty="0"/>
              <a:t>Sucessões no Novo CPC</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B8C792E6-4C9E-4541-8E22-1DE1D9CAA5B3}"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936856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a:prstGeom prst="rect">
            <a:avLst/>
          </a:prstGeo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F9AC4A4D-FAC2-4CF3-8026-8DD709313948}"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331619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pt-BR"/>
              <a:t>Clique para editar o título mestre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2A7BD8E5-7EC3-447D-8348-CFBE03DC3FB4}" type="datetime1">
              <a:rPr lang="pt-BR" smtClean="0"/>
              <a:pPr/>
              <a:t>16/03/2016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a:xfrm>
            <a:off x="10384238" y="217046"/>
            <a:ext cx="838199" cy="471344"/>
          </a:xfrm>
        </p:spPr>
        <p:txBody>
          <a:bodyPr/>
          <a:lstStyle>
            <a:lvl1pPr>
              <a:defRPr sz="2800"/>
            </a:lvl1pPr>
          </a:lstStyle>
          <a:p>
            <a:fld id="{4B7FCC14-0F90-4ED4-A174-980B25B122E7}" type="slidenum">
              <a:rPr lang="pt-BR" smtClean="0"/>
              <a:pPr/>
              <a:t>‹nº›</a:t>
            </a:fld>
            <a:endParaRPr lang="pt-BR" dirty="0"/>
          </a:p>
        </p:txBody>
      </p:sp>
    </p:spTree>
    <p:extLst>
      <p:ext uri="{BB962C8B-B14F-4D97-AF65-F5344CB8AC3E}">
        <p14:creationId xmlns:p14="http://schemas.microsoft.com/office/powerpoint/2010/main" xmlns="" val="372882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36E3125-9547-4C38-A818-51550BF01822}" type="datetime1">
              <a:rPr lang="pt-BR" smtClean="0"/>
              <a:pPr/>
              <a:t>16/03/2016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414275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pt-BR"/>
              <a:t>Clique para editar o título mestre</a:t>
            </a:r>
            <a:endParaRPr lang="en-US" dirty="0"/>
          </a:p>
        </p:txBody>
      </p:sp>
      <p:sp>
        <p:nvSpPr>
          <p:cNvPr id="7" name="Date Placeholder 2"/>
          <p:cNvSpPr>
            <a:spLocks noGrp="1"/>
          </p:cNvSpPr>
          <p:nvPr>
            <p:ph type="dt" sz="half" idx="10"/>
          </p:nvPr>
        </p:nvSpPr>
        <p:spPr/>
        <p:txBody>
          <a:bodyPr/>
          <a:lstStyle/>
          <a:p>
            <a:fld id="{3B55975D-6D6B-43EB-8989-ACB9905D4AA1}" type="datetime1">
              <a:rPr lang="pt-BR" smtClean="0"/>
              <a:pPr/>
              <a:t>16/03/2016</a:t>
            </a:fld>
            <a:endParaRPr lang="pt-BR"/>
          </a:p>
        </p:txBody>
      </p:sp>
      <p:sp>
        <p:nvSpPr>
          <p:cNvPr id="5" name="Footer Placeholder 3"/>
          <p:cNvSpPr>
            <a:spLocks noGrp="1"/>
          </p:cNvSpPr>
          <p:nvPr>
            <p:ph type="ftr" sz="quarter" idx="11"/>
          </p:nvPr>
        </p:nvSpPr>
        <p:spPr/>
        <p:txBody>
          <a:bodyPr/>
          <a:lstStyle/>
          <a:p>
            <a:endParaRPr lang="pt-BR"/>
          </a:p>
        </p:txBody>
      </p:sp>
      <p:sp>
        <p:nvSpPr>
          <p:cNvPr id="6" name="Slide Number Placeholder 4"/>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221950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BE3D739-BDAA-4101-B2B1-2D449320A854}" type="datetime1">
              <a:rPr lang="pt-BR" smtClean="0"/>
              <a:pPr/>
              <a:t>16/03/2016</a:t>
            </a:fld>
            <a:endParaRPr lang="pt-BR"/>
          </a:p>
        </p:txBody>
      </p:sp>
      <p:sp>
        <p:nvSpPr>
          <p:cNvPr id="5" name="Footer Placeholder 2"/>
          <p:cNvSpPr>
            <a:spLocks noGrp="1"/>
          </p:cNvSpPr>
          <p:nvPr>
            <p:ph type="ftr" sz="quarter" idx="11"/>
          </p:nvPr>
        </p:nvSpPr>
        <p:spPr/>
        <p:txBody>
          <a:bodyPr/>
          <a:lstStyle/>
          <a:p>
            <a:endParaRPr lang="pt-BR"/>
          </a:p>
        </p:txBody>
      </p:sp>
      <p:sp>
        <p:nvSpPr>
          <p:cNvPr id="6" name="Slide Number Placeholder 3"/>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116443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a:prstGeom prst="rect">
            <a:avLst/>
          </a:prstGeom>
        </p:spPr>
        <p:txBody>
          <a:bodyPr anchor="b"/>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7" name="Date Placeholder 4"/>
          <p:cNvSpPr>
            <a:spLocks noGrp="1"/>
          </p:cNvSpPr>
          <p:nvPr>
            <p:ph type="dt" sz="half" idx="10"/>
          </p:nvPr>
        </p:nvSpPr>
        <p:spPr/>
        <p:txBody>
          <a:bodyPr/>
          <a:lstStyle/>
          <a:p>
            <a:fld id="{450AFE92-774B-4D7C-AA9E-F1E719760D57}" type="datetime1">
              <a:rPr lang="pt-BR" smtClean="0"/>
              <a:pPr/>
              <a:t>16/03/2016</a:t>
            </a:fld>
            <a:endParaRPr lang="pt-BR"/>
          </a:p>
        </p:txBody>
      </p:sp>
      <p:sp>
        <p:nvSpPr>
          <p:cNvPr id="5" name="Footer Placeholder 5"/>
          <p:cNvSpPr>
            <a:spLocks noGrp="1"/>
          </p:cNvSpPr>
          <p:nvPr>
            <p:ph type="ftr" sz="quarter" idx="11"/>
          </p:nvPr>
        </p:nvSpPr>
        <p:spPr/>
        <p:txBody>
          <a:bodyPr/>
          <a:lstStyle/>
          <a:p>
            <a:endParaRPr lang="pt-BR"/>
          </a:p>
        </p:txBody>
      </p:sp>
      <p:sp>
        <p:nvSpPr>
          <p:cNvPr id="6" name="Slide Number Placeholder 6"/>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3619286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a:prstGeom prst="rect">
            <a:avLst/>
          </a:prstGeom>
        </p:spPr>
        <p:txBody>
          <a:bodyPr anchor="b">
            <a:normAutofit/>
          </a:bodyPr>
          <a:lstStyle>
            <a:lvl1pPr algn="l">
              <a:defRPr sz="36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4C892E22-1021-4BAE-A12A-3CCFEF58BA29}" type="datetime1">
              <a:rPr lang="pt-BR" smtClean="0"/>
              <a:pPr/>
              <a:t>16/03/2016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370685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a:prstGeom prst="rect">
            <a:avLst/>
          </a:prstGeo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B7894CB3-4347-4054-BB63-52699D58C748}" type="datetime1">
              <a:rPr lang="pt-BR" smtClean="0"/>
              <a:pPr/>
              <a:t>16/03/2016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301149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a:prstGeom prst="rect">
            <a:avLst/>
          </a:prstGeom>
        </p:spPr>
        <p:txBody>
          <a:bodyPr/>
          <a:lstStyle>
            <a:lvl1pPr>
              <a:defRPr sz="4800"/>
            </a:lvl1pPr>
          </a:lstStyle>
          <a:p>
            <a:r>
              <a:rPr lang="pt-BR"/>
              <a:t>Clique para editar o título mestre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4" name="Date Placeholder 3"/>
          <p:cNvSpPr>
            <a:spLocks noGrp="1"/>
          </p:cNvSpPr>
          <p:nvPr>
            <p:ph type="dt" sz="half" idx="10"/>
          </p:nvPr>
        </p:nvSpPr>
        <p:spPr/>
        <p:txBody>
          <a:bodyPr/>
          <a:lstStyle/>
          <a:p>
            <a:fld id="{8EC7A7DF-2E6F-45D1-AC8B-4953A9076579}"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143991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a:prstGeom prst="rect">
            <a:avLst/>
          </a:prstGeom>
        </p:spPr>
        <p:txBody>
          <a:bodyPr/>
          <a:lstStyle>
            <a:lvl1pPr>
              <a:defRPr sz="4800"/>
            </a:lvl1pPr>
          </a:lstStyle>
          <a:p>
            <a:r>
              <a:rPr lang="pt-BR"/>
              <a:t>Clique para editar o título mestre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4" name="Date Placeholder 3"/>
          <p:cNvSpPr>
            <a:spLocks noGrp="1"/>
          </p:cNvSpPr>
          <p:nvPr>
            <p:ph type="dt" sz="half" idx="10"/>
          </p:nvPr>
        </p:nvSpPr>
        <p:spPr/>
        <p:txBody>
          <a:bodyPr/>
          <a:lstStyle/>
          <a:p>
            <a:fld id="{F8C22DE9-0C20-4696-953E-F71DA3AA7237}"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2694722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a:prstGeom prst="rect">
            <a:avLst/>
          </a:prstGeo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4519BA9-1C49-495D-802A-E07496183499}"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324928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pt-BR"/>
              <a:t>Clique para editar o título mestre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57BE07E-A0B0-4521-A355-E438B811D236}" type="datetime1">
              <a:rPr lang="pt-BR" smtClean="0"/>
              <a:pPr/>
              <a:t>16/03/2016</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4776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pt-BR"/>
              <a:t>Clique para editar o título mestre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765B3D5-7EBC-4825-B3B2-4D1767F125C5}" type="datetime1">
              <a:rPr lang="pt-BR" smtClean="0"/>
              <a:pPr/>
              <a:t>16/03/2016</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659172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nchorCtr="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BDBC5E1-3179-4BA6-8326-13C10E9D5716}"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1379879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a:prstGeom prst="rect">
            <a:avLst/>
          </a:prstGeom>
        </p:spPr>
        <p:txBody>
          <a:bodyPr vert="eaVert" anchor="b" anchorCtr="0"/>
          <a:lstStyle/>
          <a:p>
            <a:r>
              <a:rPr lang="pt-BR"/>
              <a:t>Clique para editar o título mestre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7B9B67C-D954-4957-A715-8E2D07884BDE}" type="datetime1">
              <a:rPr lang="pt-BR" smtClean="0"/>
              <a:pPr/>
              <a:t>16/03/2016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FCC14-0F90-4ED4-A174-980B25B122E7}" type="slidenum">
              <a:rPr lang="pt-BR" smtClean="0"/>
              <a:pPr/>
              <a:t>‹nº›</a:t>
            </a:fld>
            <a:endParaRPr lang="pt-BR"/>
          </a:p>
        </p:txBody>
      </p:sp>
    </p:spTree>
    <p:extLst>
      <p:ext uri="{BB962C8B-B14F-4D97-AF65-F5344CB8AC3E}">
        <p14:creationId xmlns:p14="http://schemas.microsoft.com/office/powerpoint/2010/main" xmlns="" val="4317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5">
                <a:lumMod val="5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xmlns=""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8646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1B7039C-3AB6-499E-A7D9-3BCB6F47DCCD}" type="datetime1">
              <a:rPr lang="pt-BR" smtClean="0"/>
              <a:pPr/>
              <a:t>16/03/2016</a:t>
            </a:fld>
            <a:endParaRPr lang="pt-B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t-BR"/>
          </a:p>
        </p:txBody>
      </p:sp>
      <p:sp>
        <p:nvSpPr>
          <p:cNvPr id="6" name="Slide Number Placeholder 5"/>
          <p:cNvSpPr>
            <a:spLocks noGrp="1"/>
          </p:cNvSpPr>
          <p:nvPr>
            <p:ph type="sldNum" sz="quarter" idx="4"/>
          </p:nvPr>
        </p:nvSpPr>
        <p:spPr>
          <a:xfrm>
            <a:off x="10361612" y="184635"/>
            <a:ext cx="838199" cy="471344"/>
          </a:xfrm>
          <a:prstGeom prst="rect">
            <a:avLst/>
          </a:prstGeom>
        </p:spPr>
        <p:txBody>
          <a:bodyPr vert="horz" lIns="91440" tIns="45720" rIns="91440" bIns="45720" rtlCol="0" anchor="b"/>
          <a:lstStyle>
            <a:lvl1pPr algn="ctr">
              <a:defRPr sz="2800" b="0" i="0">
                <a:solidFill>
                  <a:schemeClr val="tx1">
                    <a:tint val="75000"/>
                  </a:schemeClr>
                </a:solidFill>
                <a:latin typeface="Vijaya" panose="020B0604020202020204" pitchFamily="34" charset="0"/>
                <a:cs typeface="Vijaya" panose="020B0604020202020204" pitchFamily="34" charset="0"/>
              </a:defRPr>
            </a:lvl1pPr>
          </a:lstStyle>
          <a:p>
            <a:fld id="{4B7FCC14-0F90-4ED4-A174-980B25B122E7}" type="slidenum">
              <a:rPr lang="pt-BR" smtClean="0"/>
              <a:pPr/>
              <a:t>‹nº›</a:t>
            </a:fld>
            <a:endParaRPr lang="pt-BR" dirty="0"/>
          </a:p>
        </p:txBody>
      </p:sp>
      <p:sp>
        <p:nvSpPr>
          <p:cNvPr id="13" name="Title 1"/>
          <p:cNvSpPr txBox="1">
            <a:spLocks/>
          </p:cNvSpPr>
          <p:nvPr userDrawn="1"/>
        </p:nvSpPr>
        <p:spPr>
          <a:xfrm>
            <a:off x="1103312" y="47270"/>
            <a:ext cx="8499434" cy="817335"/>
          </a:xfrm>
          <a:prstGeom prst="rect">
            <a:avLst/>
          </a:prstGeom>
        </p:spPr>
        <p:style>
          <a:lnRef idx="0">
            <a:schemeClr val="accent5"/>
          </a:lnRef>
          <a:fillRef idx="3">
            <a:schemeClr val="accent5"/>
          </a:fillRef>
          <a:effectRef idx="3">
            <a:schemeClr val="accent5"/>
          </a:effectRef>
          <a:fontRef idx="none"/>
        </p:style>
        <p:txBody>
          <a:bodyPr anchor="ctr"/>
          <a:lstStyle>
            <a:lvl1pPr algn="l" defTabSz="457200" rtl="0" eaLnBrk="1" latinLnBrk="0" hangingPunct="1">
              <a:spcBef>
                <a:spcPct val="0"/>
              </a:spcBef>
              <a:buNone/>
              <a:defRPr sz="7200" b="0" i="0" kern="1200" baseline="0">
                <a:solidFill>
                  <a:schemeClr val="tx2"/>
                </a:solidFill>
                <a:latin typeface="Vijaya" panose="020B0604020202020204" pitchFamily="34" charset="0"/>
                <a:ea typeface="+mj-ea"/>
                <a:cs typeface="Vijaya"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BR" dirty="0"/>
              <a:t>   Sucessões no Novo CPC</a:t>
            </a:r>
            <a:endParaRPr lang="en-US" dirty="0"/>
          </a:p>
        </p:txBody>
      </p:sp>
    </p:spTree>
    <p:extLst>
      <p:ext uri="{BB962C8B-B14F-4D97-AF65-F5344CB8AC3E}">
        <p14:creationId xmlns:p14="http://schemas.microsoft.com/office/powerpoint/2010/main" xmlns="" val="2143526205"/>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41218" y="1099972"/>
            <a:ext cx="10515600" cy="5467081"/>
          </a:xfrm>
        </p:spPr>
        <p:txBody>
          <a:bodyPr>
            <a:normAutofit/>
          </a:bodyPr>
          <a:lstStyle/>
          <a:p>
            <a:pPr marL="0" indent="0" algn="ctr">
              <a:buNone/>
            </a:pPr>
            <a:endParaRPr lang="pt-BR" sz="2800" b="1" dirty="0">
              <a:latin typeface="+mn-lt"/>
            </a:endParaRPr>
          </a:p>
          <a:p>
            <a:pPr marL="0" indent="0" algn="ctr">
              <a:buNone/>
            </a:pPr>
            <a:r>
              <a:rPr lang="pt-BR" sz="3600" b="1" dirty="0">
                <a:latin typeface="Vijaya" panose="020B0604020202020204" pitchFamily="34" charset="0"/>
                <a:cs typeface="Vijaya" panose="020B0604020202020204" pitchFamily="34" charset="0"/>
              </a:rPr>
              <a:t>BASE PRINCIPIOLÓGICA</a:t>
            </a:r>
          </a:p>
          <a:p>
            <a:pPr marL="0" indent="0">
              <a:buNone/>
            </a:pPr>
            <a:endParaRPr lang="pt-BR" sz="3600" b="1" dirty="0">
              <a:latin typeface="Vijaya" panose="020B0604020202020204" pitchFamily="34" charset="0"/>
              <a:cs typeface="Vijaya" panose="020B0604020202020204" pitchFamily="34" charset="0"/>
            </a:endParaRPr>
          </a:p>
          <a:p>
            <a:pPr marL="0" indent="0">
              <a:buNone/>
            </a:pPr>
            <a:r>
              <a:rPr lang="pt-BR" sz="3600" b="1" dirty="0">
                <a:latin typeface="Vijaya" panose="020B0604020202020204" pitchFamily="34" charset="0"/>
                <a:cs typeface="Vijaya" panose="020B0604020202020204" pitchFamily="34" charset="0"/>
              </a:rPr>
              <a:t>CC/02: ETICIDADE, OPERALIDADE, SOCIALIDADE</a:t>
            </a:r>
          </a:p>
          <a:p>
            <a:pPr marL="0" indent="0" algn="just">
              <a:buNone/>
            </a:pPr>
            <a:endParaRPr lang="pt-BR" sz="3600" b="1" dirty="0">
              <a:latin typeface="Vijaya" panose="020B0604020202020204" pitchFamily="34" charset="0"/>
              <a:cs typeface="Vijaya" panose="020B0604020202020204" pitchFamily="34" charset="0"/>
            </a:endParaRPr>
          </a:p>
          <a:p>
            <a:pPr marL="0" indent="0" algn="just">
              <a:buNone/>
            </a:pPr>
            <a:r>
              <a:rPr lang="pt-BR" sz="3600" b="1" dirty="0">
                <a:latin typeface="Vijaya" panose="020B0604020202020204" pitchFamily="34" charset="0"/>
                <a:cs typeface="Vijaya" panose="020B0604020202020204" pitchFamily="34" charset="0"/>
              </a:rPr>
              <a:t>CPC/15: ESTABELECE LINHA PRINCIPIOLÓGICA SIMILAR</a:t>
            </a:r>
          </a:p>
          <a:p>
            <a:pPr marL="0" indent="0" algn="just">
              <a:buNone/>
            </a:pPr>
            <a:endParaRPr lang="pt-BR" dirty="0"/>
          </a:p>
          <a:p>
            <a:pPr marL="0" indent="0">
              <a:buNone/>
            </a:pPr>
            <a:endParaRPr lang="pt-BR" dirty="0"/>
          </a:p>
          <a:p>
            <a:pPr marL="0" indent="0">
              <a:buNone/>
            </a:pPr>
            <a:endParaRPr lang="pt-BR" dirty="0"/>
          </a:p>
        </p:txBody>
      </p:sp>
      <p:sp>
        <p:nvSpPr>
          <p:cNvPr id="6" name="Espaço Reservado para Número de Slide 5"/>
          <p:cNvSpPr>
            <a:spLocks noGrp="1"/>
          </p:cNvSpPr>
          <p:nvPr>
            <p:ph type="sldNum" sz="quarter" idx="12"/>
          </p:nvPr>
        </p:nvSpPr>
        <p:spPr/>
        <p:txBody>
          <a:bodyPr/>
          <a:lstStyle/>
          <a:p>
            <a:fld id="{4B7FCC14-0F90-4ED4-A174-980B25B122E7}" type="slidenum">
              <a:rPr lang="pt-BR" smtClean="0"/>
              <a:pPr/>
              <a:t>1</a:t>
            </a:fld>
            <a:endParaRPr lang="pt-BR" dirty="0"/>
          </a:p>
        </p:txBody>
      </p:sp>
    </p:spTree>
    <p:extLst>
      <p:ext uri="{BB962C8B-B14F-4D97-AF65-F5344CB8AC3E}">
        <p14:creationId xmlns:p14="http://schemas.microsoft.com/office/powerpoint/2010/main" xmlns="" val="380867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41218" y="1378857"/>
            <a:ext cx="10515600" cy="5188196"/>
          </a:xfrm>
        </p:spPr>
        <p:txBody>
          <a:bodyPr>
            <a:normAutofit/>
          </a:bodyPr>
          <a:lstStyle/>
          <a:p>
            <a:pPr marL="0" indent="0" algn="just">
              <a:buNone/>
            </a:pPr>
            <a:r>
              <a:rPr lang="pt-BR" sz="3600" b="1" dirty="0">
                <a:latin typeface="Vijaya" panose="020B0604020202020204" pitchFamily="34" charset="0"/>
                <a:cs typeface="Vijaya" panose="020B0604020202020204" pitchFamily="34" charset="0"/>
              </a:rPr>
              <a:t>ART. 1º: INTERPRETAÇÃO CONFORME OS VALORES E AS NORMAS FUNDAMENTAIS DA CONSTITUIÇÃO</a:t>
            </a:r>
          </a:p>
          <a:p>
            <a:pPr marL="0" indent="0" algn="just">
              <a:buNone/>
            </a:pPr>
            <a:r>
              <a:rPr lang="pt-BR" sz="3600" b="1" dirty="0">
                <a:latin typeface="Vijaya" panose="020B0604020202020204" pitchFamily="34" charset="0"/>
                <a:cs typeface="Vijaya" panose="020B0604020202020204" pitchFamily="34" charset="0"/>
              </a:rPr>
              <a:t>ART. 2º IMPULSO OFICIAL; </a:t>
            </a:r>
          </a:p>
          <a:p>
            <a:pPr marL="0" indent="0" algn="just">
              <a:buNone/>
            </a:pPr>
            <a:r>
              <a:rPr lang="pt-BR" sz="3600" b="1" dirty="0">
                <a:latin typeface="Vijaya" panose="020B0604020202020204" pitchFamily="34" charset="0"/>
                <a:cs typeface="Vijaya" panose="020B0604020202020204" pitchFamily="34" charset="0"/>
              </a:rPr>
              <a:t>ART. 3º INAFASTABILIDADE; </a:t>
            </a:r>
          </a:p>
          <a:p>
            <a:pPr marL="0" indent="0" algn="just">
              <a:buNone/>
            </a:pPr>
            <a:r>
              <a:rPr lang="pt-BR" sz="3600" b="1" dirty="0">
                <a:latin typeface="Vijaya" panose="020B0604020202020204" pitchFamily="34" charset="0"/>
                <a:cs typeface="Vijaya" panose="020B0604020202020204" pitchFamily="34" charset="0"/>
              </a:rPr>
              <a:t>ART. 4º DURAÇÃO RAZOÁVEL DO PROCESSO; </a:t>
            </a:r>
          </a:p>
          <a:p>
            <a:pPr marL="0" indent="0" algn="just">
              <a:buNone/>
            </a:pPr>
            <a:r>
              <a:rPr lang="pt-BR" sz="3600" b="1" dirty="0">
                <a:latin typeface="Vijaya" panose="020B0604020202020204" pitchFamily="34" charset="0"/>
                <a:cs typeface="Vijaya" panose="020B0604020202020204" pitchFamily="34" charset="0"/>
              </a:rPr>
              <a:t>ART. 7º IGUALDADE DE PARTE E ISONOMIA PROCESSUAL; </a:t>
            </a:r>
          </a:p>
          <a:p>
            <a:pPr marL="0" indent="0" algn="just">
              <a:buNone/>
            </a:pPr>
            <a:endParaRPr lang="pt-BR" sz="3600" dirty="0">
              <a:latin typeface="Mistral" panose="03090702030407020403" pitchFamily="66" charset="0"/>
            </a:endParaRPr>
          </a:p>
          <a:p>
            <a:pPr marL="0" indent="0">
              <a:buNone/>
            </a:pPr>
            <a:endParaRPr lang="pt-BR" dirty="0"/>
          </a:p>
          <a:p>
            <a:pPr marL="0" indent="0">
              <a:buNone/>
            </a:pPr>
            <a:endParaRPr lang="pt-BR" dirty="0"/>
          </a:p>
        </p:txBody>
      </p:sp>
      <p:sp>
        <p:nvSpPr>
          <p:cNvPr id="4" name="Espaço Reservado para Número de Slide 3"/>
          <p:cNvSpPr>
            <a:spLocks noGrp="1"/>
          </p:cNvSpPr>
          <p:nvPr>
            <p:ph type="sldNum" sz="quarter" idx="12"/>
          </p:nvPr>
        </p:nvSpPr>
        <p:spPr/>
        <p:txBody>
          <a:bodyPr/>
          <a:lstStyle/>
          <a:p>
            <a:fld id="{4B7FCC14-0F90-4ED4-A174-980B25B122E7}" type="slidenum">
              <a:rPr lang="pt-BR" smtClean="0"/>
              <a:pPr/>
              <a:t>2</a:t>
            </a:fld>
            <a:endParaRPr lang="pt-BR"/>
          </a:p>
        </p:txBody>
      </p:sp>
    </p:spTree>
    <p:extLst>
      <p:ext uri="{BB962C8B-B14F-4D97-AF65-F5344CB8AC3E}">
        <p14:creationId xmlns:p14="http://schemas.microsoft.com/office/powerpoint/2010/main" xmlns="" val="389709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41218" y="1291771"/>
            <a:ext cx="10515600" cy="5275282"/>
          </a:xfrm>
        </p:spPr>
        <p:txBody>
          <a:bodyPr>
            <a:normAutofit/>
          </a:bodyPr>
          <a:lstStyle/>
          <a:p>
            <a:pPr marL="0" indent="0" algn="just">
              <a:buNone/>
            </a:pPr>
            <a:r>
              <a:rPr lang="pt-BR" sz="3600" b="1" dirty="0">
                <a:latin typeface="Vijaya" panose="020B0604020202020204" pitchFamily="34" charset="0"/>
                <a:cs typeface="Vijaya" panose="020B0604020202020204" pitchFamily="34" charset="0"/>
              </a:rPr>
              <a:t>ART. 5º AQUELE QUE DE QUALQUER FORMA PARTICIPA DO PROCESSO DEVE COMPORTAR-SE DE ACORDO COM A BOA-FÉ.</a:t>
            </a:r>
          </a:p>
          <a:p>
            <a:pPr marL="0" indent="0" algn="just">
              <a:buNone/>
            </a:pPr>
            <a:endParaRPr lang="pt-BR" sz="3600" b="1" dirty="0">
              <a:latin typeface="Vijaya" panose="020B0604020202020204" pitchFamily="34" charset="0"/>
              <a:cs typeface="Vijaya" panose="020B0604020202020204" pitchFamily="34" charset="0"/>
            </a:endParaRPr>
          </a:p>
          <a:p>
            <a:pPr marL="0" indent="0" algn="just">
              <a:buNone/>
            </a:pPr>
            <a:r>
              <a:rPr lang="pt-BR" sz="3600" b="1" dirty="0">
                <a:latin typeface="Vijaya" panose="020B0604020202020204" pitchFamily="34" charset="0"/>
                <a:cs typeface="Vijaya" panose="020B0604020202020204" pitchFamily="34" charset="0"/>
              </a:rPr>
              <a:t>ART. 8º AO APLICAR O ORDENAMENTO JURÍDICO, O JUIZ ATENDERÁ AOS FINS SOCIAIS E AS EXIGÊNCIA DO BEM COMUM, RESGUARDANDO E PROMOVENDO A DIGNIDADE DA PESSOA HUMANA.</a:t>
            </a:r>
          </a:p>
          <a:p>
            <a:pPr marL="0" indent="0" algn="just">
              <a:buNone/>
            </a:pPr>
            <a:endParaRPr lang="pt-BR" dirty="0"/>
          </a:p>
          <a:p>
            <a:pPr marL="0" indent="0">
              <a:buNone/>
            </a:pPr>
            <a:endParaRPr lang="pt-BR" dirty="0"/>
          </a:p>
          <a:p>
            <a:pPr marL="0" indent="0">
              <a:buNone/>
            </a:pPr>
            <a:endParaRPr lang="pt-BR" dirty="0"/>
          </a:p>
        </p:txBody>
      </p:sp>
      <p:sp>
        <p:nvSpPr>
          <p:cNvPr id="6" name="Espaço Reservado para Número de Slide 5"/>
          <p:cNvSpPr>
            <a:spLocks noGrp="1"/>
          </p:cNvSpPr>
          <p:nvPr>
            <p:ph type="sldNum" sz="quarter" idx="12"/>
          </p:nvPr>
        </p:nvSpPr>
        <p:spPr/>
        <p:txBody>
          <a:bodyPr/>
          <a:lstStyle/>
          <a:p>
            <a:fld id="{4B7FCC14-0F90-4ED4-A174-980B25B122E7}" type="slidenum">
              <a:rPr lang="pt-BR" smtClean="0"/>
              <a:pPr/>
              <a:t>3</a:t>
            </a:fld>
            <a:endParaRPr lang="pt-BR"/>
          </a:p>
        </p:txBody>
      </p:sp>
    </p:spTree>
    <p:extLst>
      <p:ext uri="{BB962C8B-B14F-4D97-AF65-F5344CB8AC3E}">
        <p14:creationId xmlns:p14="http://schemas.microsoft.com/office/powerpoint/2010/main" xmlns="" val="415318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160326"/>
            <a:ext cx="5602311" cy="5479960"/>
          </a:xfrm>
        </p:spPr>
        <p:txBody>
          <a:bodyPr>
            <a:noAutofit/>
          </a:bodyPr>
          <a:lstStyle/>
          <a:p>
            <a:pPr marL="0" indent="0" algn="ctr">
              <a:buNone/>
            </a:pPr>
            <a:r>
              <a:rPr lang="pt-BR" sz="2600" dirty="0">
                <a:latin typeface="Vijaya" panose="020B0604020202020204" pitchFamily="34" charset="0"/>
                <a:cs typeface="Vijaya" panose="020B0604020202020204" pitchFamily="34" charset="0"/>
              </a:rPr>
              <a:t>CPC/73</a:t>
            </a:r>
          </a:p>
          <a:p>
            <a:pPr marL="0" indent="0" algn="just">
              <a:buNone/>
            </a:pPr>
            <a:r>
              <a:rPr lang="pt-BR" sz="2600" dirty="0">
                <a:latin typeface="Vijaya" panose="020B0604020202020204" pitchFamily="34" charset="0"/>
                <a:cs typeface="Vijaya" panose="020B0604020202020204" pitchFamily="34" charset="0"/>
              </a:rPr>
              <a:t>ART. 987. A QUEM ESTIVER NA POSSE E ADMINISTRAÇÃO DO ESPÓLIO INCUMBE, NO PRAZO ESTABELECIDO NO ART. 983, REQUERER O INVENTÁRIO E A PARTILHA.	</a:t>
            </a:r>
          </a:p>
          <a:p>
            <a:pPr marL="0" indent="0" algn="just">
              <a:buNone/>
            </a:pPr>
            <a:endParaRPr lang="pt-BR" sz="2600" dirty="0">
              <a:latin typeface="Vijaya" panose="020B0604020202020204" pitchFamily="34" charset="0"/>
              <a:cs typeface="Vijaya" panose="020B0604020202020204" pitchFamily="34" charset="0"/>
            </a:endParaRPr>
          </a:p>
          <a:p>
            <a:pPr marL="0" indent="0" algn="just">
              <a:buNone/>
            </a:pPr>
            <a:r>
              <a:rPr lang="pt-BR" sz="2600" dirty="0">
                <a:latin typeface="Vijaya" panose="020B0604020202020204" pitchFamily="34" charset="0"/>
                <a:cs typeface="Vijaya" panose="020B0604020202020204" pitchFamily="34" charset="0"/>
              </a:rPr>
              <a:t>ART. 993. DENTRO DE 20 DIAS, CONTADOS DA DATA EM QUE PRESTOU COMPROMISSO, FARÁ O INVENTARIANTE AS PRIMEIRAS DECLARAÇÕES, DAS QUAIS SE LAVRARÁ TERMO CIRCUNSTANCIADO. NO TERMO, ASSINADO PELO JUIZ, ESCRIVÃO E INVENTARIANTE, SERÃO EXARADOS:</a:t>
            </a:r>
          </a:p>
        </p:txBody>
      </p:sp>
      <p:sp>
        <p:nvSpPr>
          <p:cNvPr id="6" name="Espaço Reservado para Conteúdo 5"/>
          <p:cNvSpPr>
            <a:spLocks noGrp="1"/>
          </p:cNvSpPr>
          <p:nvPr>
            <p:ph sz="half" idx="2"/>
          </p:nvPr>
        </p:nvSpPr>
        <p:spPr>
          <a:xfrm>
            <a:off x="5826080" y="1160326"/>
            <a:ext cx="6365920" cy="5479960"/>
          </a:xfrm>
        </p:spPr>
        <p:txBody>
          <a:bodyPr>
            <a:noAutofit/>
          </a:bodyPr>
          <a:lstStyle/>
          <a:p>
            <a:pPr marL="0" indent="0" algn="ctr">
              <a:buNone/>
            </a:pPr>
            <a:r>
              <a:rPr lang="pt-BR" sz="2600" dirty="0">
                <a:latin typeface="Vijaya" panose="020B0604020202020204" pitchFamily="34" charset="0"/>
                <a:cs typeface="Vijaya" panose="020B0604020202020204" pitchFamily="34" charset="0"/>
              </a:rPr>
              <a:t>CPC/15</a:t>
            </a:r>
          </a:p>
          <a:p>
            <a:pPr marL="0" indent="0" algn="just">
              <a:buNone/>
            </a:pPr>
            <a:r>
              <a:rPr lang="pt-BR" sz="2600" b="1" dirty="0">
                <a:latin typeface="Vijaya" panose="020B0604020202020204" pitchFamily="34" charset="0"/>
                <a:cs typeface="Vijaya" panose="020B0604020202020204" pitchFamily="34" charset="0"/>
              </a:rPr>
              <a:t>ART. 615. </a:t>
            </a:r>
            <a:r>
              <a:rPr lang="pt-BR" sz="2600" dirty="0">
                <a:latin typeface="Vijaya" panose="020B0604020202020204" pitchFamily="34" charset="0"/>
                <a:cs typeface="Vijaya" panose="020B0604020202020204" pitchFamily="34" charset="0"/>
              </a:rPr>
              <a:t>O REQUERIMENTO DE INVENTÁRIO E PARTILHA INCUMBE A QUEM ESTIVER NA POSSE E NA ADMINISTRAÇÃO DO ESPÓLIO, NO PRAZO ESTABELECIDO PELO ARTIGO 611.</a:t>
            </a:r>
          </a:p>
          <a:p>
            <a:pPr marL="0" indent="0" algn="just">
              <a:buNone/>
            </a:pPr>
            <a:endParaRPr lang="pt-BR" sz="2600" b="1" dirty="0">
              <a:latin typeface="Vijaya" panose="020B0604020202020204" pitchFamily="34" charset="0"/>
              <a:cs typeface="Vijaya" panose="020B0604020202020204" pitchFamily="34" charset="0"/>
            </a:endParaRPr>
          </a:p>
          <a:p>
            <a:pPr marL="0" indent="0" algn="just">
              <a:buNone/>
            </a:pPr>
            <a:r>
              <a:rPr lang="pt-BR" sz="2600" b="1" dirty="0">
                <a:latin typeface="Vijaya" panose="020B0604020202020204" pitchFamily="34" charset="0"/>
                <a:cs typeface="Vijaya" panose="020B0604020202020204" pitchFamily="34" charset="0"/>
              </a:rPr>
              <a:t>ART. 620. </a:t>
            </a:r>
            <a:r>
              <a:rPr lang="pt-BR" sz="2600" dirty="0">
                <a:latin typeface="Vijaya" panose="020B0604020202020204" pitchFamily="34" charset="0"/>
                <a:cs typeface="Vijaya" panose="020B0604020202020204" pitchFamily="34" charset="0"/>
              </a:rPr>
              <a:t>DENTRO DE 20 DIAS CONTADOS DA DATA EM QUE PRESTOU COMPROMISSO,</a:t>
            </a:r>
            <a:r>
              <a:rPr lang="pt-BR" sz="2600" b="1" dirty="0">
                <a:latin typeface="Vijaya" panose="020B0604020202020204" pitchFamily="34" charset="0"/>
                <a:cs typeface="Vijaya" panose="020B0604020202020204" pitchFamily="34" charset="0"/>
              </a:rPr>
              <a:t> O INVENTARIANTE FARÁ </a:t>
            </a:r>
            <a:r>
              <a:rPr lang="pt-BR" sz="2600" dirty="0">
                <a:latin typeface="Vijaya" panose="020B0604020202020204" pitchFamily="34" charset="0"/>
                <a:cs typeface="Vijaya" panose="020B0604020202020204" pitchFamily="34" charset="0"/>
              </a:rPr>
              <a:t>AS PRIMEIRAS DECLARAÇÕES, DAS QUAIS SE LAVRARÁ TERMO CIRCUNSTANCIADO, ASSINADO PELO JUIZ, PELO ESCRIVÃO E PELO INVENTARIANTE, NO QUAL SERÃO EXARADOS:</a:t>
            </a:r>
            <a:endParaRPr lang="pt-BR" sz="2600" b="1"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4</a:t>
            </a:fld>
            <a:endParaRPr lang="pt-BR"/>
          </a:p>
        </p:txBody>
      </p:sp>
    </p:spTree>
    <p:extLst>
      <p:ext uri="{BB962C8B-B14F-4D97-AF65-F5344CB8AC3E}">
        <p14:creationId xmlns:p14="http://schemas.microsoft.com/office/powerpoint/2010/main" xmlns="" val="210464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5602311" cy="5479960"/>
          </a:xfrm>
        </p:spPr>
        <p:txBody>
          <a:bodyPr>
            <a:normAutofit/>
          </a:bodyPr>
          <a:lstStyle/>
          <a:p>
            <a:pPr marL="0" indent="0" algn="ctr">
              <a:buNone/>
            </a:pPr>
            <a:r>
              <a:rPr lang="pt-BR" sz="2500" dirty="0">
                <a:latin typeface="Vijaya" panose="020B0604020202020204" pitchFamily="34" charset="0"/>
                <a:cs typeface="Vijaya" panose="020B0604020202020204" pitchFamily="34" charset="0"/>
              </a:rPr>
              <a:t>CPC/73</a:t>
            </a:r>
          </a:p>
          <a:p>
            <a:pPr marL="0" indent="0" algn="just">
              <a:buNone/>
            </a:pPr>
            <a:r>
              <a:rPr lang="pt-BR" sz="2500" b="1" dirty="0">
                <a:latin typeface="Vijaya" panose="020B0604020202020204" pitchFamily="34" charset="0"/>
                <a:cs typeface="Vijaya" panose="020B0604020202020204" pitchFamily="34" charset="0"/>
              </a:rPr>
              <a:t>ART. 1015. </a:t>
            </a:r>
            <a:r>
              <a:rPr lang="pt-BR" sz="2500" dirty="0">
                <a:latin typeface="Vijaya" panose="020B0604020202020204" pitchFamily="34" charset="0"/>
                <a:cs typeface="Vijaya" panose="020B0604020202020204" pitchFamily="34" charset="0"/>
              </a:rPr>
              <a:t>O HERDEIRO QUE RENUNCIOU À HERANÇA OU O QUE DELA FOI EXCLUÍDO NÃO SE EXIME, PELO FATO DA RENÚNCIA OU DA EXCLUSÃO, DE CONFERIR, PARA O EFEITO DE REPOR A PARTE INOFICIOSA, AS LIBERALIDADE QUE </a:t>
            </a:r>
            <a:r>
              <a:rPr lang="pt-BR" sz="2500" b="1" dirty="0">
                <a:latin typeface="Vijaya" panose="020B0604020202020204" pitchFamily="34" charset="0"/>
                <a:cs typeface="Vijaya" panose="020B0604020202020204" pitchFamily="34" charset="0"/>
              </a:rPr>
              <a:t>HOUVE</a:t>
            </a:r>
            <a:r>
              <a:rPr lang="pt-BR" sz="2500" dirty="0">
                <a:latin typeface="Vijaya" panose="020B0604020202020204" pitchFamily="34" charset="0"/>
                <a:cs typeface="Vijaya" panose="020B0604020202020204" pitchFamily="34" charset="0"/>
              </a:rPr>
              <a:t> DO DOADOR	</a:t>
            </a:r>
          </a:p>
          <a:p>
            <a:pPr marL="0" indent="0" algn="just">
              <a:buNone/>
            </a:pPr>
            <a:r>
              <a:rPr lang="pt-BR" sz="2500" b="1" dirty="0">
                <a:latin typeface="Vijaya" panose="020B0604020202020204" pitchFamily="34" charset="0"/>
                <a:cs typeface="Vijaya" panose="020B0604020202020204" pitchFamily="34" charset="0"/>
              </a:rPr>
              <a:t>ART. 1021. </a:t>
            </a:r>
            <a:r>
              <a:rPr lang="pt-BR" sz="2500" dirty="0">
                <a:latin typeface="Vijaya" panose="020B0604020202020204" pitchFamily="34" charset="0"/>
                <a:cs typeface="Vijaya" panose="020B0604020202020204" pitchFamily="34" charset="0"/>
              </a:rPr>
              <a:t>SEM PREJUÍZO DO DISPOSTO NO ART. 674, É LÍCITO AOS HERDEIROS, AO SEPARAREM BENS PARA O PAGAMENTO DE DÍVIDAS, AUTORIZAR QUE O INVENTARIANTE </a:t>
            </a:r>
            <a:r>
              <a:rPr lang="pt-BR" sz="2500" b="1" dirty="0">
                <a:latin typeface="Vijaya" panose="020B0604020202020204" pitchFamily="34" charset="0"/>
                <a:cs typeface="Vijaya" panose="020B0604020202020204" pitchFamily="34" charset="0"/>
              </a:rPr>
              <a:t>OS NOMEIE</a:t>
            </a:r>
            <a:r>
              <a:rPr lang="pt-BR" sz="2500" dirty="0">
                <a:latin typeface="Vijaya" panose="020B0604020202020204" pitchFamily="34" charset="0"/>
                <a:cs typeface="Vijaya" panose="020B0604020202020204" pitchFamily="34" charset="0"/>
              </a:rPr>
              <a:t> À PENHORA NO PROCESSO EM QUE O ESPÓLIO FOR EXECUTADO.</a:t>
            </a:r>
          </a:p>
        </p:txBody>
      </p:sp>
      <p:sp>
        <p:nvSpPr>
          <p:cNvPr id="6" name="Espaço Reservado para Conteúdo 5"/>
          <p:cNvSpPr>
            <a:spLocks noGrp="1"/>
          </p:cNvSpPr>
          <p:nvPr>
            <p:ph sz="half" idx="2"/>
          </p:nvPr>
        </p:nvSpPr>
        <p:spPr>
          <a:xfrm>
            <a:off x="5826080" y="1378040"/>
            <a:ext cx="6365920" cy="5479960"/>
          </a:xfrm>
        </p:spPr>
        <p:txBody>
          <a:bodyPr>
            <a:noAutofit/>
          </a:bodyPr>
          <a:lstStyle/>
          <a:p>
            <a:pPr marL="0" indent="0" algn="ctr">
              <a:buNone/>
            </a:pPr>
            <a:r>
              <a:rPr lang="pt-BR" sz="2500" dirty="0">
                <a:latin typeface="Vijaya" panose="020B0604020202020204" pitchFamily="34" charset="0"/>
                <a:cs typeface="Vijaya" panose="020B0604020202020204" pitchFamily="34" charset="0"/>
              </a:rPr>
              <a:t>CPC/15</a:t>
            </a:r>
          </a:p>
          <a:p>
            <a:pPr marL="0" indent="0" algn="just">
              <a:buNone/>
            </a:pPr>
            <a:r>
              <a:rPr lang="pt-BR" sz="2500" b="1" dirty="0">
                <a:latin typeface="Vijaya" panose="020B0604020202020204" pitchFamily="34" charset="0"/>
                <a:cs typeface="Vijaya" panose="020B0604020202020204" pitchFamily="34" charset="0"/>
              </a:rPr>
              <a:t>ART. 640. </a:t>
            </a:r>
            <a:r>
              <a:rPr lang="pt-BR" sz="2500" dirty="0">
                <a:latin typeface="Vijaya" panose="020B0604020202020204" pitchFamily="34" charset="0"/>
                <a:cs typeface="Vijaya" panose="020B0604020202020204" pitchFamily="34" charset="0"/>
              </a:rPr>
              <a:t>O HERDEIRO QUE RENUNCIOU À HERANÇA OU O QUE DELA FOI EXCLUÍDO NÃO SE EXIME, PELO FATO DA RENÚNCIA OU DA EXCLUSÃO, DE CONFERIR, PARA O EFEITO DE REPOR A PARTE INOFICIOSA, AS LIBERALIDADE QUE </a:t>
            </a:r>
            <a:r>
              <a:rPr lang="pt-BR" sz="2500" b="1" dirty="0">
                <a:latin typeface="Vijaya" panose="020B0604020202020204" pitchFamily="34" charset="0"/>
                <a:cs typeface="Vijaya" panose="020B0604020202020204" pitchFamily="34" charset="0"/>
              </a:rPr>
              <a:t>OBTEVE </a:t>
            </a:r>
            <a:r>
              <a:rPr lang="pt-BR" sz="2500" dirty="0">
                <a:latin typeface="Vijaya" panose="020B0604020202020204" pitchFamily="34" charset="0"/>
                <a:cs typeface="Vijaya" panose="020B0604020202020204" pitchFamily="34" charset="0"/>
              </a:rPr>
              <a:t>DO DOADOR	</a:t>
            </a:r>
          </a:p>
          <a:p>
            <a:pPr marL="0" indent="0" algn="just">
              <a:buNone/>
            </a:pPr>
            <a:endParaRPr lang="pt-BR" sz="2500" b="1" dirty="0">
              <a:latin typeface="Vijaya" panose="020B0604020202020204" pitchFamily="34" charset="0"/>
              <a:cs typeface="Vijaya" panose="020B0604020202020204" pitchFamily="34" charset="0"/>
            </a:endParaRPr>
          </a:p>
          <a:p>
            <a:pPr marL="0" indent="0" algn="just">
              <a:buNone/>
            </a:pPr>
            <a:r>
              <a:rPr lang="pt-BR" sz="2500" b="1" dirty="0">
                <a:latin typeface="Vijaya" panose="020B0604020202020204" pitchFamily="34" charset="0"/>
                <a:cs typeface="Vijaya" panose="020B0604020202020204" pitchFamily="34" charset="0"/>
              </a:rPr>
              <a:t>ART. 646. </a:t>
            </a:r>
            <a:r>
              <a:rPr lang="pt-BR" sz="2500" dirty="0">
                <a:latin typeface="Vijaya" panose="020B0604020202020204" pitchFamily="34" charset="0"/>
                <a:cs typeface="Vijaya" panose="020B0604020202020204" pitchFamily="34" charset="0"/>
              </a:rPr>
              <a:t>SEM PREJUÍZO DO DISPOSTO NO ART. 860, É LÍCITO AOS HERDEIROS, AO SEPARAREM BENS PARA O PAGAMENTO DE DÍVIDAS, AUTORIZAR QUE O INVENTARIANTE </a:t>
            </a:r>
            <a:r>
              <a:rPr lang="pt-BR" sz="2500" b="1" dirty="0">
                <a:latin typeface="Vijaya" panose="020B0604020202020204" pitchFamily="34" charset="0"/>
                <a:cs typeface="Vijaya" panose="020B0604020202020204" pitchFamily="34" charset="0"/>
              </a:rPr>
              <a:t>OS INDIQUE </a:t>
            </a:r>
            <a:r>
              <a:rPr lang="pt-BR" sz="2500" dirty="0">
                <a:latin typeface="Vijaya" panose="020B0604020202020204" pitchFamily="34" charset="0"/>
                <a:cs typeface="Vijaya" panose="020B0604020202020204" pitchFamily="34" charset="0"/>
              </a:rPr>
              <a:t>À PENHORA NO PROCESSO EM QUE O ESPÓLIO FOR EXECUTADO.</a:t>
            </a:r>
            <a:endParaRPr lang="pt-BR" sz="2500" b="1"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5</a:t>
            </a:fld>
            <a:endParaRPr lang="pt-BR"/>
          </a:p>
        </p:txBody>
      </p:sp>
    </p:spTree>
    <p:extLst>
      <p:ext uri="{BB962C8B-B14F-4D97-AF65-F5344CB8AC3E}">
        <p14:creationId xmlns:p14="http://schemas.microsoft.com/office/powerpoint/2010/main" xmlns="" val="419443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5602311"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ART. 982</a:t>
            </a:r>
            <a:r>
              <a:rPr lang="pt-BR" sz="2800" dirty="0">
                <a:latin typeface="Vijaya" panose="020B0604020202020204" pitchFamily="34" charset="0"/>
                <a:cs typeface="Vijaya" panose="020B0604020202020204" pitchFamily="34" charset="0"/>
              </a:rPr>
              <a:t>. HAVENDO TESTAMENTO OU INTERESSADO INCAPAZ, PROCEDER-SE-Á AO INVENTÁRIO JUDICIAL; SE TODOS FOREM CAPAZES E CONCORDES, PODERÁ FAZER-SE O INVENTÁRIO E A PARTILHA POR ESCRITURA PÚBLICA, A QUAL CONSTITUIRÁ TÍTULO HÁBIL PARA O REGISTRO IMOBILIÁRIO</a:t>
            </a:r>
          </a:p>
        </p:txBody>
      </p:sp>
      <p:sp>
        <p:nvSpPr>
          <p:cNvPr id="6" name="Espaço Reservado para Conteúdo 5"/>
          <p:cNvSpPr>
            <a:spLocks noGrp="1"/>
          </p:cNvSpPr>
          <p:nvPr>
            <p:ph sz="half" idx="2"/>
          </p:nvPr>
        </p:nvSpPr>
        <p:spPr>
          <a:xfrm>
            <a:off x="5826080" y="1378040"/>
            <a:ext cx="6365920"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610. </a:t>
            </a:r>
            <a:r>
              <a:rPr lang="pt-BR" sz="2800" dirty="0">
                <a:latin typeface="Vijaya" panose="020B0604020202020204" pitchFamily="34" charset="0"/>
                <a:cs typeface="Vijaya" panose="020B0604020202020204" pitchFamily="34" charset="0"/>
              </a:rPr>
              <a:t>HAVENDO TESTAMENTO OU INTERESSADO INCAPAZ, PROCEDER-SE-Á AO INVENTÁRIO JUDICIAL.</a:t>
            </a:r>
          </a:p>
          <a:p>
            <a:pPr marL="0" indent="0" algn="just">
              <a:buNone/>
            </a:pPr>
            <a:r>
              <a:rPr lang="pt-BR" sz="2800" dirty="0">
                <a:latin typeface="Vijaya" panose="020B0604020202020204" pitchFamily="34" charset="0"/>
                <a:cs typeface="Vijaya" panose="020B0604020202020204" pitchFamily="34" charset="0"/>
              </a:rPr>
              <a:t>§ 1º. SE TODOS FOREM CAPAZES E CONCORDES, O INVENTÁRIO E A PARTILHA </a:t>
            </a:r>
            <a:r>
              <a:rPr lang="pt-BR" sz="2800" b="1" dirty="0">
                <a:latin typeface="Vijaya" panose="020B0604020202020204" pitchFamily="34" charset="0"/>
                <a:cs typeface="Vijaya" panose="020B0604020202020204" pitchFamily="34" charset="0"/>
              </a:rPr>
              <a:t>PODERÃO SER FEITOS, </a:t>
            </a:r>
            <a:r>
              <a:rPr lang="pt-BR" sz="2800" dirty="0">
                <a:latin typeface="Vijaya" panose="020B0604020202020204" pitchFamily="34" charset="0"/>
                <a:cs typeface="Vijaya" panose="020B0604020202020204" pitchFamily="34" charset="0"/>
              </a:rPr>
              <a:t>POR ESCRITURA PÚBLICA, A QUAL CONSTITUIRÁ </a:t>
            </a:r>
            <a:r>
              <a:rPr lang="pt-BR" sz="2800" b="1" dirty="0">
                <a:latin typeface="Vijaya" panose="020B0604020202020204" pitchFamily="34" charset="0"/>
                <a:cs typeface="Vijaya" panose="020B0604020202020204" pitchFamily="34" charset="0"/>
              </a:rPr>
              <a:t>DOCUMENTO </a:t>
            </a:r>
            <a:r>
              <a:rPr lang="pt-BR" sz="2800" dirty="0">
                <a:latin typeface="Vijaya" panose="020B0604020202020204" pitchFamily="34" charset="0"/>
                <a:cs typeface="Vijaya" panose="020B0604020202020204" pitchFamily="34" charset="0"/>
              </a:rPr>
              <a:t>HÁBIL PARA </a:t>
            </a:r>
            <a:r>
              <a:rPr lang="pt-BR" sz="2800" b="1" dirty="0">
                <a:latin typeface="Vijaya" panose="020B0604020202020204" pitchFamily="34" charset="0"/>
                <a:cs typeface="Vijaya" panose="020B0604020202020204" pitchFamily="34" charset="0"/>
              </a:rPr>
              <a:t>QUALQUER ATO DE REGISTRO, BEM COMO PARA LEVANTAMENTO DE IMPORTÂNCIA DEPOSITADA EM INSTITUIÇÕES FINANCEIRAS.</a:t>
            </a:r>
            <a:endParaRPr lang="pt-BR" sz="2800" dirty="0">
              <a:latin typeface="Vijaya" panose="020B0604020202020204" pitchFamily="34" charset="0"/>
              <a:cs typeface="Vijaya" panose="020B0604020202020204" pitchFamily="34" charset="0"/>
            </a:endParaRPr>
          </a:p>
          <a:p>
            <a:pPr marL="0" indent="0" algn="just">
              <a:buNone/>
            </a:pPr>
            <a:endParaRPr lang="pt-BR" sz="2800" b="1"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6</a:t>
            </a:fld>
            <a:endParaRPr lang="pt-BR"/>
          </a:p>
        </p:txBody>
      </p:sp>
    </p:spTree>
    <p:extLst>
      <p:ext uri="{BB962C8B-B14F-4D97-AF65-F5344CB8AC3E}">
        <p14:creationId xmlns:p14="http://schemas.microsoft.com/office/powerpoint/2010/main" xmlns="" val="2883350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5602311" cy="5479960"/>
          </a:xfrm>
        </p:spPr>
        <p:txBody>
          <a:bodyPr>
            <a:normAutofit/>
          </a:bodyPr>
          <a:lstStyle/>
          <a:p>
            <a:pPr marL="0" indent="0" algn="ctr">
              <a:buNone/>
            </a:pPr>
            <a:r>
              <a:rPr lang="pt-BR" sz="3200" dirty="0">
                <a:latin typeface="Vijaya" panose="020B0604020202020204" pitchFamily="34" charset="0"/>
                <a:cs typeface="Vijaya" panose="020B0604020202020204" pitchFamily="34" charset="0"/>
              </a:rPr>
              <a:t>CPC/73</a:t>
            </a:r>
          </a:p>
          <a:p>
            <a:pPr marL="0" indent="0" algn="just">
              <a:buNone/>
            </a:pPr>
            <a:r>
              <a:rPr lang="pt-BR" sz="3200" b="1" dirty="0">
                <a:latin typeface="Vijaya" panose="020B0604020202020204" pitchFamily="34" charset="0"/>
                <a:cs typeface="Vijaya" panose="020B0604020202020204" pitchFamily="34" charset="0"/>
              </a:rPr>
              <a:t>ART. 988.</a:t>
            </a:r>
            <a:r>
              <a:rPr lang="pt-BR" sz="3200" dirty="0">
                <a:latin typeface="Vijaya" panose="020B0604020202020204" pitchFamily="34" charset="0"/>
                <a:cs typeface="Vijaya" panose="020B0604020202020204" pitchFamily="34" charset="0"/>
              </a:rPr>
              <a:t> TEM, CONTUDO, LEGITIMIDADE CONCORRENTE</a:t>
            </a:r>
          </a:p>
          <a:p>
            <a:pPr marL="0" indent="0" algn="just">
              <a:buNone/>
            </a:pPr>
            <a:r>
              <a:rPr lang="pt-BR" sz="3200" b="1" dirty="0">
                <a:latin typeface="Vijaya" panose="020B0604020202020204" pitchFamily="34" charset="0"/>
                <a:cs typeface="Vijaya" panose="020B0604020202020204" pitchFamily="34" charset="0"/>
              </a:rPr>
              <a:t>I- </a:t>
            </a:r>
            <a:r>
              <a:rPr lang="pt-BR" sz="3200" dirty="0">
                <a:latin typeface="Vijaya" panose="020B0604020202020204" pitchFamily="34" charset="0"/>
                <a:cs typeface="Vijaya" panose="020B0604020202020204" pitchFamily="34" charset="0"/>
              </a:rPr>
              <a:t>CÔNJUGE SUPÉRSTITE</a:t>
            </a:r>
          </a:p>
          <a:p>
            <a:pPr marL="0" indent="0" algn="just">
              <a:buNone/>
            </a:pPr>
            <a:r>
              <a:rPr lang="pt-BR" sz="3200" b="1" dirty="0">
                <a:latin typeface="Vijaya" panose="020B0604020202020204" pitchFamily="34" charset="0"/>
                <a:cs typeface="Vijaya" panose="020B0604020202020204" pitchFamily="34" charset="0"/>
              </a:rPr>
              <a:t>VII – </a:t>
            </a:r>
            <a:r>
              <a:rPr lang="pt-BR" sz="3200" dirty="0">
                <a:latin typeface="Vijaya" panose="020B0604020202020204" pitchFamily="34" charset="0"/>
                <a:cs typeface="Vijaya" panose="020B0604020202020204" pitchFamily="34" charset="0"/>
              </a:rPr>
              <a:t>O SÍNDICO DA FALÊNCIA DO HERDEIRO</a:t>
            </a:r>
          </a:p>
        </p:txBody>
      </p:sp>
      <p:sp>
        <p:nvSpPr>
          <p:cNvPr id="6" name="Espaço Reservado para Conteúdo 5"/>
          <p:cNvSpPr>
            <a:spLocks noGrp="1"/>
          </p:cNvSpPr>
          <p:nvPr>
            <p:ph sz="half" idx="2"/>
          </p:nvPr>
        </p:nvSpPr>
        <p:spPr>
          <a:xfrm>
            <a:off x="5826080" y="1378040"/>
            <a:ext cx="6365920" cy="5479960"/>
          </a:xfrm>
        </p:spPr>
        <p:txBody>
          <a:bodyPr>
            <a:normAutofit/>
          </a:bodyPr>
          <a:lstStyle/>
          <a:p>
            <a:pPr marL="0" indent="0" algn="ctr">
              <a:buNone/>
            </a:pPr>
            <a:r>
              <a:rPr lang="pt-BR" sz="3200" dirty="0">
                <a:latin typeface="Vijaya" panose="020B0604020202020204" pitchFamily="34" charset="0"/>
                <a:cs typeface="Vijaya" panose="020B0604020202020204" pitchFamily="34" charset="0"/>
              </a:rPr>
              <a:t>CPC/15</a:t>
            </a:r>
          </a:p>
          <a:p>
            <a:pPr marL="0" indent="0" algn="just">
              <a:buNone/>
            </a:pPr>
            <a:r>
              <a:rPr lang="pt-BR" sz="3200" b="1" dirty="0">
                <a:latin typeface="Vijaya" panose="020B0604020202020204" pitchFamily="34" charset="0"/>
                <a:cs typeface="Vijaya" panose="020B0604020202020204" pitchFamily="34" charset="0"/>
              </a:rPr>
              <a:t>ART. 616. </a:t>
            </a:r>
            <a:r>
              <a:rPr lang="pt-BR" sz="3200" dirty="0">
                <a:latin typeface="Vijaya" panose="020B0604020202020204" pitchFamily="34" charset="0"/>
                <a:cs typeface="Vijaya" panose="020B0604020202020204" pitchFamily="34" charset="0"/>
              </a:rPr>
              <a:t>TÊM,</a:t>
            </a:r>
            <a:r>
              <a:rPr lang="pt-BR" sz="3200" b="1" dirty="0">
                <a:latin typeface="Vijaya" panose="020B0604020202020204" pitchFamily="34" charset="0"/>
                <a:cs typeface="Vijaya" panose="020B0604020202020204" pitchFamily="34" charset="0"/>
              </a:rPr>
              <a:t> </a:t>
            </a:r>
            <a:r>
              <a:rPr lang="pt-BR" sz="3200" dirty="0">
                <a:latin typeface="Vijaya" panose="020B0604020202020204" pitchFamily="34" charset="0"/>
                <a:cs typeface="Vijaya" panose="020B0604020202020204" pitchFamily="34" charset="0"/>
              </a:rPr>
              <a:t>CONTUDO, LEGITIMIDADE CONCORRENTE</a:t>
            </a:r>
          </a:p>
          <a:p>
            <a:pPr marL="0" indent="0" algn="just">
              <a:buNone/>
            </a:pPr>
            <a:r>
              <a:rPr lang="pt-BR" sz="3200" b="1" dirty="0">
                <a:latin typeface="Vijaya" panose="020B0604020202020204" pitchFamily="34" charset="0"/>
                <a:cs typeface="Vijaya" panose="020B0604020202020204" pitchFamily="34" charset="0"/>
              </a:rPr>
              <a:t>I- </a:t>
            </a:r>
            <a:r>
              <a:rPr lang="pt-BR" sz="3200" dirty="0">
                <a:latin typeface="Vijaya" panose="020B0604020202020204" pitchFamily="34" charset="0"/>
                <a:cs typeface="Vijaya" panose="020B0604020202020204" pitchFamily="34" charset="0"/>
              </a:rPr>
              <a:t>O CÔNJUGE </a:t>
            </a:r>
            <a:r>
              <a:rPr lang="pt-BR" sz="3200" b="1" dirty="0">
                <a:latin typeface="Vijaya" panose="020B0604020202020204" pitchFamily="34" charset="0"/>
                <a:cs typeface="Vijaya" panose="020B0604020202020204" pitchFamily="34" charset="0"/>
              </a:rPr>
              <a:t>E O COMPANHEIRO SUPÉRSTITE</a:t>
            </a:r>
          </a:p>
          <a:p>
            <a:pPr marL="0" indent="0" algn="just">
              <a:buNone/>
            </a:pPr>
            <a:r>
              <a:rPr lang="pt-BR" sz="3200" dirty="0">
                <a:latin typeface="Vijaya" panose="020B0604020202020204" pitchFamily="34" charset="0"/>
                <a:cs typeface="Vijaya" panose="020B0604020202020204" pitchFamily="34" charset="0"/>
              </a:rPr>
              <a:t>IX- O ADMINISTRADOR JUDICIAL DA FALÊNCIA, DO LEGATÁRIO, DO AUTOR DA HERANÇA OU DO CÔNJUGE OU </a:t>
            </a:r>
            <a:r>
              <a:rPr lang="pt-BR" sz="3200" b="1" dirty="0">
                <a:latin typeface="Vijaya" panose="020B0604020202020204" pitchFamily="34" charset="0"/>
                <a:cs typeface="Vijaya" panose="020B0604020202020204" pitchFamily="34" charset="0"/>
              </a:rPr>
              <a:t>COMPANHEIRO </a:t>
            </a:r>
            <a:r>
              <a:rPr lang="pt-BR" sz="3200" dirty="0">
                <a:latin typeface="Vijaya" panose="020B0604020202020204" pitchFamily="34" charset="0"/>
                <a:cs typeface="Vijaya" panose="020B0604020202020204" pitchFamily="34" charset="0"/>
              </a:rPr>
              <a:t>SUPÉRSTITE</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7</a:t>
            </a:fld>
            <a:endParaRPr lang="pt-BR"/>
          </a:p>
        </p:txBody>
      </p:sp>
    </p:spTree>
    <p:extLst>
      <p:ext uri="{BB962C8B-B14F-4D97-AF65-F5344CB8AC3E}">
        <p14:creationId xmlns:p14="http://schemas.microsoft.com/office/powerpoint/2010/main" xmlns="" val="1527188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203869"/>
            <a:ext cx="5602311"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ART. 983. </a:t>
            </a:r>
            <a:r>
              <a:rPr lang="pt-BR" sz="2800" dirty="0">
                <a:latin typeface="Vijaya" panose="020B0604020202020204" pitchFamily="34" charset="0"/>
                <a:cs typeface="Vijaya" panose="020B0604020202020204" pitchFamily="34" charset="0"/>
              </a:rPr>
              <a:t>O PROCESSO DE INVENTÁRIO E PARTILHA DEVE SER </a:t>
            </a:r>
            <a:r>
              <a:rPr lang="pt-BR" sz="2800" u="sng" dirty="0">
                <a:latin typeface="Vijaya" panose="020B0604020202020204" pitchFamily="34" charset="0"/>
                <a:cs typeface="Vijaya" panose="020B0604020202020204" pitchFamily="34" charset="0"/>
              </a:rPr>
              <a:t>ABERTO DENTRO DE 60 (SESSENTA) DIAS.</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984.</a:t>
            </a:r>
            <a:r>
              <a:rPr lang="pt-BR" sz="2800" dirty="0">
                <a:latin typeface="Vijaya" panose="020B0604020202020204" pitchFamily="34" charset="0"/>
                <a:cs typeface="Vijaya" panose="020B0604020202020204" pitchFamily="34" charset="0"/>
              </a:rPr>
              <a:t> O JUIZ DECIDIRÁ TODAS AS QUESTÕES DE DIREITO E TAMBÉM AS QUESTÕES DE FATO, QUANDO ESTE SE ACHAR PROVADO POR DOCUMENTO, SÓ REMETENDO PARA OS MEIOS ORDINÁRIOS AS QUE DEMANDAREM ALTA INDAGAÇÃO</a:t>
            </a:r>
            <a:endParaRPr lang="pt-BR" sz="2800" b="1"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26080" y="1203869"/>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611. </a:t>
            </a:r>
            <a:r>
              <a:rPr lang="pt-BR" sz="2800" dirty="0">
                <a:latin typeface="Vijaya" panose="020B0604020202020204" pitchFamily="34" charset="0"/>
                <a:cs typeface="Vijaya" panose="020B0604020202020204" pitchFamily="34" charset="0"/>
              </a:rPr>
              <a:t>O PROCESSO DE INVENTÁRIO E DE PARTILHA DEVE SER INSTAURADO DENTRE DE </a:t>
            </a:r>
            <a:r>
              <a:rPr lang="pt-BR" sz="2800" b="1" u="sng" dirty="0">
                <a:latin typeface="Vijaya" panose="020B0604020202020204" pitchFamily="34" charset="0"/>
                <a:cs typeface="Vijaya" panose="020B0604020202020204" pitchFamily="34" charset="0"/>
              </a:rPr>
              <a:t>2 (DOIS) MESES</a:t>
            </a:r>
            <a:r>
              <a:rPr lang="pt-BR" sz="2800" dirty="0">
                <a:latin typeface="Vijaya" panose="020B0604020202020204" pitchFamily="34" charset="0"/>
                <a:cs typeface="Vijaya" panose="020B0604020202020204" pitchFamily="34" charset="0"/>
              </a:rPr>
              <a:t>, A CONTAR DA ABERTURA DA SUCESSÃO</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612.  </a:t>
            </a:r>
            <a:r>
              <a:rPr lang="pt-BR" sz="2800" dirty="0">
                <a:latin typeface="Vijaya" panose="020B0604020202020204" pitchFamily="34" charset="0"/>
                <a:cs typeface="Vijaya" panose="020B0604020202020204" pitchFamily="34" charset="0"/>
              </a:rPr>
              <a:t>O JUIZ DECIDIRÁ TODAS AS QUESTÕES DE DIREITO </a:t>
            </a:r>
            <a:r>
              <a:rPr lang="pt-BR" sz="2800" b="1" dirty="0">
                <a:latin typeface="Vijaya" panose="020B0604020202020204" pitchFamily="34" charset="0"/>
                <a:cs typeface="Vijaya" panose="020B0604020202020204" pitchFamily="34" charset="0"/>
              </a:rPr>
              <a:t>DESDE QUE OS FATOS RELEVANTES ESTEJAM PROVADOS </a:t>
            </a:r>
            <a:r>
              <a:rPr lang="pt-BR" sz="2800" dirty="0">
                <a:latin typeface="Vijaya" panose="020B0604020202020204" pitchFamily="34" charset="0"/>
                <a:cs typeface="Vijaya" panose="020B0604020202020204" pitchFamily="34" charset="0"/>
              </a:rPr>
              <a:t>POR DOCUMENTO, SÓ REMETENDO PARA </a:t>
            </a:r>
            <a:r>
              <a:rPr lang="pt-BR" sz="2800" b="1" dirty="0">
                <a:latin typeface="Vijaya" panose="020B0604020202020204" pitchFamily="34" charset="0"/>
                <a:cs typeface="Vijaya" panose="020B0604020202020204" pitchFamily="34" charset="0"/>
              </a:rPr>
              <a:t>AS VIAS ORDINÁRIAS AS QUESTÕES QUE </a:t>
            </a:r>
            <a:r>
              <a:rPr lang="pt-BR" sz="2800" dirty="0">
                <a:latin typeface="Vijaya" panose="020B0604020202020204" pitchFamily="34" charset="0"/>
                <a:cs typeface="Vijaya" panose="020B0604020202020204" pitchFamily="34" charset="0"/>
              </a:rPr>
              <a:t>DEPENDEREM DE OUTRAS PROVAS.</a:t>
            </a:r>
          </a:p>
          <a:p>
            <a:pPr marL="0" indent="0" algn="just">
              <a:buNone/>
            </a:pPr>
            <a:endParaRPr lang="pt-BR" sz="2600" b="1" dirty="0"/>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8</a:t>
            </a:fld>
            <a:endParaRPr lang="pt-BR"/>
          </a:p>
        </p:txBody>
      </p:sp>
    </p:spTree>
    <p:extLst>
      <p:ext uri="{BB962C8B-B14F-4D97-AF65-F5344CB8AC3E}">
        <p14:creationId xmlns:p14="http://schemas.microsoft.com/office/powerpoint/2010/main" xmlns="" val="2816015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5602311" cy="5479960"/>
          </a:xfrm>
        </p:spPr>
        <p:txBody>
          <a:bodyPr>
            <a:normAutofit/>
          </a:bodyPr>
          <a:lstStyle/>
          <a:p>
            <a:pPr marL="0" indent="0" algn="ctr">
              <a:buNone/>
            </a:pPr>
            <a:r>
              <a:rPr lang="pt-BR" sz="3200" dirty="0">
                <a:latin typeface="Vijaya" panose="020B0604020202020204" pitchFamily="34" charset="0"/>
                <a:cs typeface="Vijaya" panose="020B0604020202020204" pitchFamily="34" charset="0"/>
              </a:rPr>
              <a:t>CPC/73</a:t>
            </a:r>
          </a:p>
          <a:p>
            <a:pPr marL="0" indent="0" algn="just">
              <a:buNone/>
            </a:pPr>
            <a:r>
              <a:rPr lang="pt-BR" sz="3200" b="1" dirty="0">
                <a:latin typeface="Vijaya" panose="020B0604020202020204" pitchFamily="34" charset="0"/>
                <a:cs typeface="Vijaya" panose="020B0604020202020204" pitchFamily="34" charset="0"/>
              </a:rPr>
              <a:t>ART. 990. </a:t>
            </a:r>
            <a:r>
              <a:rPr lang="pt-BR" sz="3200" dirty="0">
                <a:latin typeface="Vijaya" panose="020B0604020202020204" pitchFamily="34" charset="0"/>
                <a:cs typeface="Vijaya" panose="020B0604020202020204" pitchFamily="34" charset="0"/>
              </a:rPr>
              <a:t>O JUIZ NOMEARÁ INVENTARIANTE:</a:t>
            </a:r>
          </a:p>
          <a:p>
            <a:pPr marL="0" indent="0" algn="just">
              <a:buNone/>
            </a:pPr>
            <a:endParaRPr lang="pt-BR" sz="3200" u="sng" dirty="0">
              <a:latin typeface="Vijaya" panose="020B0604020202020204" pitchFamily="34" charset="0"/>
              <a:cs typeface="Vijaya" panose="020B0604020202020204" pitchFamily="34" charset="0"/>
            </a:endParaRPr>
          </a:p>
          <a:p>
            <a:pPr marL="0" indent="0" algn="just">
              <a:buNone/>
            </a:pPr>
            <a:endParaRPr lang="pt-BR" sz="3200" u="sng" dirty="0">
              <a:latin typeface="Vijaya" panose="020B0604020202020204" pitchFamily="34" charset="0"/>
              <a:cs typeface="Vijaya" panose="020B0604020202020204" pitchFamily="34" charset="0"/>
            </a:endParaRPr>
          </a:p>
          <a:p>
            <a:pPr marL="0" indent="0" algn="just">
              <a:buNone/>
            </a:pPr>
            <a:endParaRPr lang="pt-BR" sz="3200" u="sng" dirty="0">
              <a:latin typeface="Vijaya" panose="020B0604020202020204" pitchFamily="34" charset="0"/>
              <a:cs typeface="Vijaya" panose="020B0604020202020204" pitchFamily="34" charset="0"/>
            </a:endParaRPr>
          </a:p>
          <a:p>
            <a:pPr marL="0" indent="0" algn="just">
              <a:buNone/>
            </a:pPr>
            <a:endParaRPr lang="pt-BR" sz="3200" u="sng" dirty="0">
              <a:latin typeface="Vijaya" panose="020B0604020202020204" pitchFamily="34" charset="0"/>
              <a:cs typeface="Vijaya" panose="020B0604020202020204" pitchFamily="34" charset="0"/>
            </a:endParaRPr>
          </a:p>
          <a:p>
            <a:pPr marL="0" indent="0" algn="just">
              <a:buNone/>
            </a:pPr>
            <a:endParaRPr lang="pt-BR" sz="3200" u="sng" dirty="0">
              <a:latin typeface="Vijaya" panose="020B0604020202020204" pitchFamily="34" charset="0"/>
              <a:cs typeface="Vijaya" panose="020B0604020202020204" pitchFamily="34" charset="0"/>
            </a:endParaRPr>
          </a:p>
          <a:p>
            <a:pPr marL="0" indent="0" algn="just">
              <a:buNone/>
            </a:pPr>
            <a:endParaRPr lang="pt-BR" sz="32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26080" y="1378040"/>
            <a:ext cx="6365920"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617. </a:t>
            </a:r>
            <a:r>
              <a:rPr lang="pt-BR" sz="2800" dirty="0">
                <a:latin typeface="Vijaya" panose="020B0604020202020204" pitchFamily="34" charset="0"/>
                <a:cs typeface="Vijaya" panose="020B0604020202020204" pitchFamily="34" charset="0"/>
              </a:rPr>
              <a:t>O JUIZ NOMEARÁ INVENTARIANTE, </a:t>
            </a:r>
            <a:r>
              <a:rPr lang="pt-BR" sz="2800" b="1" dirty="0">
                <a:latin typeface="Vijaya" panose="020B0604020202020204" pitchFamily="34" charset="0"/>
                <a:cs typeface="Vijaya" panose="020B0604020202020204" pitchFamily="34" charset="0"/>
              </a:rPr>
              <a:t>NA </a:t>
            </a:r>
            <a:r>
              <a:rPr lang="pt-BR" sz="2800" b="1" u="sng" dirty="0">
                <a:latin typeface="Vijaya" panose="020B0604020202020204" pitchFamily="34" charset="0"/>
                <a:cs typeface="Vijaya" panose="020B0604020202020204" pitchFamily="34" charset="0"/>
              </a:rPr>
              <a:t>SEGUINTE ORDEM</a:t>
            </a:r>
            <a:r>
              <a:rPr lang="pt-BR" sz="2800" b="1" dirty="0">
                <a:latin typeface="Vijaya" panose="020B0604020202020204" pitchFamily="34" charset="0"/>
                <a:cs typeface="Vijaya" panose="020B0604020202020204" pitchFamily="34" charset="0"/>
              </a:rPr>
              <a:t>:</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IV- O HERDEIRO MENOR, POR SEU REPRESENTANTE LEGAL</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VI- CESSIONÁRIO DO HERDEIRO OU DO LEGATÁRIO</a:t>
            </a:r>
          </a:p>
          <a:p>
            <a:pPr marL="0" indent="0" algn="just">
              <a:buNone/>
            </a:pPr>
            <a:endParaRPr lang="pt-BR" sz="2800" b="1"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9</a:t>
            </a:fld>
            <a:endParaRPr lang="pt-BR"/>
          </a:p>
        </p:txBody>
      </p:sp>
    </p:spTree>
    <p:extLst>
      <p:ext uri="{BB962C8B-B14F-4D97-AF65-F5344CB8AC3E}">
        <p14:creationId xmlns:p14="http://schemas.microsoft.com/office/powerpoint/2010/main" xmlns="" val="1082101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20914" y="1161143"/>
            <a:ext cx="10276115" cy="5167087"/>
          </a:xfrm>
        </p:spPr>
        <p:txBody>
          <a:bodyPr>
            <a:noAutofit/>
          </a:bodyPr>
          <a:lstStyle/>
          <a:p>
            <a:pPr marL="0" indent="0">
              <a:lnSpc>
                <a:spcPct val="150000"/>
              </a:lnSpc>
              <a:buNone/>
            </a:pPr>
            <a:r>
              <a:rPr lang="pt-BR" sz="4000" dirty="0">
                <a:latin typeface="Vijaya" panose="020B0604020202020204" pitchFamily="34" charset="0"/>
                <a:cs typeface="Vijaya" panose="020B0604020202020204" pitchFamily="34" charset="0"/>
              </a:rPr>
              <a:t>Questões:</a:t>
            </a:r>
          </a:p>
          <a:p>
            <a:pPr marL="0" indent="0">
              <a:lnSpc>
                <a:spcPct val="150000"/>
              </a:lnSpc>
              <a:buNone/>
            </a:pPr>
            <a:r>
              <a:rPr lang="pt-BR" sz="4000" dirty="0">
                <a:latin typeface="Vijaya" panose="020B0604020202020204" pitchFamily="34" charset="0"/>
                <a:cs typeface="Vijaya" panose="020B0604020202020204" pitchFamily="34" charset="0"/>
              </a:rPr>
              <a:t>A ordem é taxativa?</a:t>
            </a:r>
          </a:p>
          <a:p>
            <a:pPr marL="0" indent="0">
              <a:lnSpc>
                <a:spcPct val="150000"/>
              </a:lnSpc>
              <a:buNone/>
            </a:pPr>
            <a:r>
              <a:rPr lang="pt-BR" sz="4000" dirty="0">
                <a:latin typeface="Vijaya" panose="020B0604020202020204" pitchFamily="34" charset="0"/>
                <a:cs typeface="Vijaya" panose="020B0604020202020204" pitchFamily="34" charset="0"/>
              </a:rPr>
              <a:t>Pode ser alterada por disposição testamentária?</a:t>
            </a:r>
          </a:p>
          <a:p>
            <a:pPr marL="0" indent="0">
              <a:lnSpc>
                <a:spcPct val="150000"/>
              </a:lnSpc>
              <a:buNone/>
            </a:pPr>
            <a:r>
              <a:rPr lang="pt-BR" sz="4000" dirty="0">
                <a:latin typeface="Vijaya" panose="020B0604020202020204" pitchFamily="34" charset="0"/>
                <a:cs typeface="Vijaya" panose="020B0604020202020204" pitchFamily="34" charset="0"/>
              </a:rPr>
              <a:t>O juiz poderá alterá-la de ofício?</a:t>
            </a:r>
            <a:endParaRPr lang="pt-BR" sz="4000" dirty="0"/>
          </a:p>
        </p:txBody>
      </p:sp>
      <p:sp>
        <p:nvSpPr>
          <p:cNvPr id="4" name="Espaço Reservado para Número de Slide 3"/>
          <p:cNvSpPr>
            <a:spLocks noGrp="1"/>
          </p:cNvSpPr>
          <p:nvPr>
            <p:ph type="sldNum" sz="quarter" idx="12"/>
          </p:nvPr>
        </p:nvSpPr>
        <p:spPr/>
        <p:txBody>
          <a:bodyPr/>
          <a:lstStyle/>
          <a:p>
            <a:fld id="{4B7FCC14-0F90-4ED4-A174-980B25B122E7}" type="slidenum">
              <a:rPr lang="pt-BR" smtClean="0"/>
              <a:pPr/>
              <a:t>10</a:t>
            </a:fld>
            <a:endParaRPr lang="pt-BR"/>
          </a:p>
        </p:txBody>
      </p:sp>
    </p:spTree>
    <p:extLst>
      <p:ext uri="{BB962C8B-B14F-4D97-AF65-F5344CB8AC3E}">
        <p14:creationId xmlns:p14="http://schemas.microsoft.com/office/powerpoint/2010/main" xmlns="" val="293379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sz="half" idx="2"/>
          </p:nvPr>
        </p:nvSpPr>
        <p:spPr>
          <a:xfrm>
            <a:off x="1103087" y="1690688"/>
            <a:ext cx="9898742"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617. </a:t>
            </a:r>
            <a:r>
              <a:rPr lang="pt-BR" sz="2800" dirty="0">
                <a:latin typeface="Vijaya" panose="020B0604020202020204" pitchFamily="34" charset="0"/>
                <a:cs typeface="Vijaya" panose="020B0604020202020204" pitchFamily="34" charset="0"/>
              </a:rPr>
              <a:t>O JUIZ NOMEARÁ INVENTARIANTE, </a:t>
            </a:r>
            <a:r>
              <a:rPr lang="pt-BR" sz="2800" b="1" dirty="0">
                <a:latin typeface="Vijaya" panose="020B0604020202020204" pitchFamily="34" charset="0"/>
                <a:cs typeface="Vijaya" panose="020B0604020202020204" pitchFamily="34" charset="0"/>
              </a:rPr>
              <a:t>NA </a:t>
            </a:r>
            <a:r>
              <a:rPr lang="pt-BR" sz="2800" b="1" u="sng" dirty="0">
                <a:latin typeface="Vijaya" panose="020B0604020202020204" pitchFamily="34" charset="0"/>
                <a:cs typeface="Vijaya" panose="020B0604020202020204" pitchFamily="34" charset="0"/>
              </a:rPr>
              <a:t>SEGUINTE ORDEM</a:t>
            </a:r>
            <a:r>
              <a:rPr lang="pt-BR" sz="2800" b="1" dirty="0">
                <a:latin typeface="Vijaya" panose="020B0604020202020204" pitchFamily="34" charset="0"/>
                <a:cs typeface="Vijaya" panose="020B0604020202020204" pitchFamily="34" charset="0"/>
              </a:rPr>
              <a:t>:</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IV- O HERDEIRO MENOR, POR SEU REPRESENTANTE LEGAL</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VI- CESSIONÁRIO DO HERDEIRO OU DO LEGATÁRIO</a:t>
            </a:r>
          </a:p>
          <a:p>
            <a:pPr marL="0" indent="0" algn="just">
              <a:buNone/>
            </a:pPr>
            <a:endParaRPr lang="pt-BR" sz="2800" b="1" dirty="0">
              <a:latin typeface="Vijaya" panose="020B0604020202020204" pitchFamily="34" charset="0"/>
              <a:cs typeface="Vijaya" panose="020B0604020202020204" pitchFamily="34" charset="0"/>
            </a:endParaRPr>
          </a:p>
        </p:txBody>
      </p:sp>
      <p:sp>
        <p:nvSpPr>
          <p:cNvPr id="8" name="Espaço Reservado para Número de Slide 7"/>
          <p:cNvSpPr>
            <a:spLocks noGrp="1"/>
          </p:cNvSpPr>
          <p:nvPr>
            <p:ph type="sldNum" sz="quarter" idx="12"/>
          </p:nvPr>
        </p:nvSpPr>
        <p:spPr/>
        <p:txBody>
          <a:bodyPr/>
          <a:lstStyle/>
          <a:p>
            <a:fld id="{4B7FCC14-0F90-4ED4-A174-980B25B122E7}" type="slidenum">
              <a:rPr lang="pt-BR" smtClean="0"/>
              <a:pPr/>
              <a:t>11</a:t>
            </a:fld>
            <a:endParaRPr lang="pt-BR"/>
          </a:p>
        </p:txBody>
      </p:sp>
    </p:spTree>
    <p:extLst>
      <p:ext uri="{BB962C8B-B14F-4D97-AF65-F5344CB8AC3E}">
        <p14:creationId xmlns:p14="http://schemas.microsoft.com/office/powerpoint/2010/main" xmlns="" val="4168603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4891315" cy="5479960"/>
          </a:xfrm>
        </p:spPr>
        <p:txBody>
          <a:bodyPr>
            <a:noAutofit/>
          </a:bodyPr>
          <a:lstStyle/>
          <a:p>
            <a:pPr marL="0" indent="0" algn="ctr">
              <a:buNone/>
            </a:pPr>
            <a:r>
              <a:rPr lang="pt-BR" sz="2400" dirty="0">
                <a:latin typeface="Vijaya" panose="020B0604020202020204" pitchFamily="34" charset="0"/>
                <a:cs typeface="Vijaya" panose="020B0604020202020204" pitchFamily="34" charset="0"/>
              </a:rPr>
              <a:t>CPC/73</a:t>
            </a:r>
          </a:p>
          <a:p>
            <a:pPr marL="0" indent="0" algn="just">
              <a:buNone/>
            </a:pPr>
            <a:r>
              <a:rPr lang="pt-BR" sz="2400" b="1" dirty="0">
                <a:latin typeface="Vijaya" panose="020B0604020202020204" pitchFamily="34" charset="0"/>
                <a:cs typeface="Vijaya" panose="020B0604020202020204" pitchFamily="34" charset="0"/>
              </a:rPr>
              <a:t>ART. 993.</a:t>
            </a:r>
            <a:r>
              <a:rPr lang="pt-BR" sz="2400" dirty="0">
                <a:latin typeface="Vijaya" panose="020B0604020202020204" pitchFamily="34" charset="0"/>
                <a:cs typeface="Vijaya" panose="020B0604020202020204" pitchFamily="34" charset="0"/>
              </a:rPr>
              <a:t> DENTRO DE VINTE DIAS, CONTADOS DA DATA EM QUE PRESTOU COMPROMISSO FARA O INVENTARIANTE AS PRIMEIRAS DECLARAÇÕES, DAS QUAIS SE LAVRARÁ TERMO CIRCUNSTANCIADO. NO TERMO, ASSINADO PELO JUIZ, ESCRIVÃO E INVENTARIANTE, SERÃO EXARADOS:</a:t>
            </a:r>
          </a:p>
          <a:p>
            <a:pPr marL="0" indent="0" algn="just">
              <a:buNone/>
            </a:pPr>
            <a:endParaRPr lang="pt-BR" sz="2400" u="sng" dirty="0">
              <a:latin typeface="Vijaya" panose="020B0604020202020204" pitchFamily="34" charset="0"/>
              <a:cs typeface="Vijaya" panose="020B0604020202020204" pitchFamily="34" charset="0"/>
            </a:endParaRPr>
          </a:p>
          <a:p>
            <a:pPr marL="0" indent="0" algn="just">
              <a:buNone/>
            </a:pPr>
            <a:endParaRPr lang="pt-BR" sz="24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021943" y="1174840"/>
            <a:ext cx="7170057" cy="5479960"/>
          </a:xfrm>
        </p:spPr>
        <p:txBody>
          <a:bodyPr>
            <a:noAutofit/>
          </a:bodyPr>
          <a:lstStyle/>
          <a:p>
            <a:pPr marL="0" indent="0" algn="ctr">
              <a:buNone/>
            </a:pPr>
            <a:r>
              <a:rPr lang="pt-BR" sz="2100" b="1" dirty="0">
                <a:latin typeface="Vijaya" panose="020B0604020202020204" pitchFamily="34" charset="0"/>
                <a:cs typeface="Vijaya" panose="020B0604020202020204" pitchFamily="34" charset="0"/>
              </a:rPr>
              <a:t>CPC/15</a:t>
            </a:r>
          </a:p>
          <a:p>
            <a:pPr marL="0" indent="0" algn="just">
              <a:buNone/>
            </a:pPr>
            <a:r>
              <a:rPr lang="pt-BR" sz="2100" b="1" dirty="0">
                <a:latin typeface="Vijaya" panose="020B0604020202020204" pitchFamily="34" charset="0"/>
                <a:cs typeface="Vijaya" panose="020B0604020202020204" pitchFamily="34" charset="0"/>
              </a:rPr>
              <a:t>ART. 620. DENTRO DE VINTE DIAS, CONTADOS DA DATA EM QUE PRESTOU COMPROMISSO O INVENTARIANTE FARÁ AS PRIMEIRAS DECLARAÇÕES, DAS QUAIS SE LAVRARÁ TERMO CIRCUNSTANCIADO. NO TERMO, ASSINADO PELO JUIZ, ESCRIVÃO E INVENTARIANTE, SERÃO EXARADOS:</a:t>
            </a:r>
          </a:p>
          <a:p>
            <a:pPr marL="0" indent="0" algn="just">
              <a:buNone/>
            </a:pPr>
            <a:r>
              <a:rPr lang="pt-BR" sz="2100" b="1" dirty="0">
                <a:latin typeface="Vijaya" panose="020B0604020202020204" pitchFamily="34" charset="0"/>
                <a:cs typeface="Vijaya" panose="020B0604020202020204" pitchFamily="34" charset="0"/>
              </a:rPr>
              <a:t>II- O NOME, O ESTADO, A IDADE, O ENDEREÇO ELETRÔNICO E A RESIDÊNCIA DOS HERDEIROS, E HAVENDO CÔNJUGE OU COMPANHEIRO SUPÉRSTITE, O REGIME DE BENS DO CASAMENTO OU DA UNIÃO ESTÁVEL.</a:t>
            </a:r>
          </a:p>
          <a:p>
            <a:pPr marL="0" indent="0" algn="just">
              <a:buNone/>
            </a:pPr>
            <a:r>
              <a:rPr lang="pt-BR" sz="2100" b="1" dirty="0">
                <a:latin typeface="Vijaya" panose="020B0604020202020204" pitchFamily="34" charset="0"/>
                <a:cs typeface="Vijaya" panose="020B0604020202020204" pitchFamily="34" charset="0"/>
              </a:rPr>
              <a:t>IV- A RELAÇÃO COMPLETA E INDIVIDUALIZADA, INCLUSIVE AQUELES DEVEM SER CONFERIDOS À COLAÇÃO, E DOS BENS ALHEIOS QUE NELE FOREM ENCONTRADOS, DESCREVENDO-SE:</a:t>
            </a:r>
          </a:p>
          <a:p>
            <a:pPr marL="0" indent="0" algn="just">
              <a:buNone/>
            </a:pPr>
            <a:r>
              <a:rPr lang="pt-BR" sz="2100" b="1" dirty="0">
                <a:latin typeface="Vijaya" panose="020B0604020202020204" pitchFamily="34" charset="0"/>
                <a:cs typeface="Vijaya" panose="020B0604020202020204" pitchFamily="34" charset="0"/>
              </a:rPr>
              <a:t>§ 2º AS DECLARAÇÕES PODEM SER PRESTADAS MEDIANTE PETIÇÃO, FIRMADA POR PROCURADOR COM PODERES ESPECIAIS, À QUAL O TERMO SE REPORTARÁ.</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12</a:t>
            </a:fld>
            <a:endParaRPr lang="pt-BR"/>
          </a:p>
        </p:txBody>
      </p:sp>
    </p:spTree>
    <p:extLst>
      <p:ext uri="{BB962C8B-B14F-4D97-AF65-F5344CB8AC3E}">
        <p14:creationId xmlns:p14="http://schemas.microsoft.com/office/powerpoint/2010/main" xmlns="" val="2208010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 y="1378040"/>
            <a:ext cx="5602311" cy="5479960"/>
          </a:xfrm>
        </p:spPr>
        <p:txBody>
          <a:bodyPr>
            <a:normAutofit/>
          </a:bodyPr>
          <a:lstStyle/>
          <a:p>
            <a:pPr marL="0" indent="0" algn="ctr">
              <a:buNone/>
            </a:pPr>
            <a:r>
              <a:rPr lang="pt-BR" sz="3600" dirty="0">
                <a:latin typeface="Vijaya" panose="020B0604020202020204" pitchFamily="34" charset="0"/>
                <a:cs typeface="Vijaya" panose="020B0604020202020204" pitchFamily="34" charset="0"/>
              </a:rPr>
              <a:t>CPC/73</a:t>
            </a:r>
          </a:p>
          <a:p>
            <a:pPr marL="0" indent="0" algn="just">
              <a:buNone/>
            </a:pPr>
            <a:endParaRPr lang="pt-BR" sz="3600" u="sng" dirty="0">
              <a:latin typeface="Vijaya" panose="020B0604020202020204" pitchFamily="34" charset="0"/>
              <a:cs typeface="Vijaya" panose="020B0604020202020204" pitchFamily="34" charset="0"/>
            </a:endParaRPr>
          </a:p>
          <a:p>
            <a:pPr marL="0" indent="0" algn="just">
              <a:buNone/>
            </a:pPr>
            <a:r>
              <a:rPr lang="pt-BR" sz="3600" dirty="0">
                <a:latin typeface="Vijaya" panose="020B0604020202020204" pitchFamily="34" charset="0"/>
                <a:cs typeface="Vijaya" panose="020B0604020202020204" pitchFamily="34" charset="0"/>
              </a:rPr>
              <a:t>Art. 995. O inventariante será removido</a:t>
            </a:r>
          </a:p>
        </p:txBody>
      </p:sp>
      <p:sp>
        <p:nvSpPr>
          <p:cNvPr id="6" name="Espaço Reservado para Conteúdo 5"/>
          <p:cNvSpPr>
            <a:spLocks noGrp="1"/>
          </p:cNvSpPr>
          <p:nvPr>
            <p:ph sz="half" idx="2"/>
          </p:nvPr>
        </p:nvSpPr>
        <p:spPr>
          <a:xfrm>
            <a:off x="5826080" y="1378040"/>
            <a:ext cx="6365920" cy="5479960"/>
          </a:xfrm>
        </p:spPr>
        <p:txBody>
          <a:bodyPr>
            <a:normAutofit/>
          </a:bodyPr>
          <a:lstStyle/>
          <a:p>
            <a:pPr marL="0" indent="0" algn="ctr">
              <a:buNone/>
            </a:pPr>
            <a:r>
              <a:rPr lang="pt-BR" sz="3600" dirty="0">
                <a:latin typeface="Vijaya" panose="020B0604020202020204" pitchFamily="34" charset="0"/>
                <a:cs typeface="Vijaya" panose="020B0604020202020204" pitchFamily="34" charset="0"/>
              </a:rPr>
              <a:t>CPC/15</a:t>
            </a:r>
          </a:p>
          <a:p>
            <a:pPr marL="0" indent="0" algn="just">
              <a:buNone/>
            </a:pPr>
            <a:endParaRPr lang="pt-BR" sz="3600" dirty="0">
              <a:latin typeface="Vijaya" panose="020B0604020202020204" pitchFamily="34" charset="0"/>
              <a:cs typeface="Vijaya" panose="020B0604020202020204" pitchFamily="34" charset="0"/>
            </a:endParaRPr>
          </a:p>
          <a:p>
            <a:pPr marL="0" indent="0" algn="just">
              <a:buNone/>
            </a:pPr>
            <a:r>
              <a:rPr lang="pt-BR" sz="3600" dirty="0">
                <a:latin typeface="Vijaya" panose="020B0604020202020204" pitchFamily="34" charset="0"/>
                <a:cs typeface="Vijaya" panose="020B0604020202020204" pitchFamily="34" charset="0"/>
              </a:rPr>
              <a:t>Art. 622. O inventariante será removido </a:t>
            </a:r>
            <a:r>
              <a:rPr lang="pt-BR" sz="3600" b="1" dirty="0">
                <a:latin typeface="Vijaya" panose="020B0604020202020204" pitchFamily="34" charset="0"/>
                <a:cs typeface="Vijaya" panose="020B0604020202020204" pitchFamily="34" charset="0"/>
              </a:rPr>
              <a:t>de ofício ou a requerimento:</a:t>
            </a:r>
            <a:endParaRPr lang="pt-BR" sz="3600"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13</a:t>
            </a:fld>
            <a:endParaRPr lang="pt-BR"/>
          </a:p>
        </p:txBody>
      </p:sp>
    </p:spTree>
    <p:extLst>
      <p:ext uri="{BB962C8B-B14F-4D97-AF65-F5344CB8AC3E}">
        <p14:creationId xmlns:p14="http://schemas.microsoft.com/office/powerpoint/2010/main" xmlns="" val="4082317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646057" cy="5479960"/>
          </a:xfrm>
        </p:spPr>
        <p:txBody>
          <a:bodyPr>
            <a:normAutofit/>
          </a:bodyPr>
          <a:lstStyle/>
          <a:p>
            <a:pPr marL="0" indent="0" algn="ctr">
              <a:buNone/>
            </a:pPr>
            <a:r>
              <a:rPr lang="pt-BR" sz="3200" dirty="0">
                <a:latin typeface="Vijaya" panose="020B0604020202020204" pitchFamily="34" charset="0"/>
                <a:cs typeface="Vijaya" panose="020B0604020202020204" pitchFamily="34" charset="0"/>
              </a:rPr>
              <a:t>CPC/73</a:t>
            </a:r>
          </a:p>
          <a:p>
            <a:pPr marL="0" indent="0" algn="just">
              <a:buNone/>
            </a:pPr>
            <a:r>
              <a:rPr lang="pt-BR" sz="3200" b="1" dirty="0">
                <a:latin typeface="Vijaya" panose="020B0604020202020204" pitchFamily="34" charset="0"/>
                <a:cs typeface="Vijaya" panose="020B0604020202020204" pitchFamily="34" charset="0"/>
              </a:rPr>
              <a:t>ART. 996.</a:t>
            </a:r>
            <a:r>
              <a:rPr lang="pt-BR" sz="3200" dirty="0">
                <a:latin typeface="Vijaya" panose="020B0604020202020204" pitchFamily="34" charset="0"/>
                <a:cs typeface="Vijaya" panose="020B0604020202020204" pitchFamily="34" charset="0"/>
              </a:rPr>
              <a:t> REQUERIDA A REMOÇÃO COM FUNDAMENTO E QUALQUER DOS NÚMEROS DO ARTIGO ANTECEDENTE, SERÁ INTIMADO O INVENTARIANTE PARA, NO PRAZO DE 5 DIAS, DEFENDER-SE E PRODUZIR PROVA.</a:t>
            </a:r>
            <a:endParaRPr lang="pt-BR" sz="3200" u="sng" dirty="0">
              <a:latin typeface="Vijaya" panose="020B0604020202020204" pitchFamily="34" charset="0"/>
              <a:cs typeface="Vijaya" panose="020B0604020202020204" pitchFamily="34" charset="0"/>
            </a:endParaRPr>
          </a:p>
          <a:p>
            <a:pPr marL="0" indent="0" algn="just">
              <a:buNone/>
            </a:pPr>
            <a:endParaRPr lang="pt-BR" sz="2300" u="sng" dirty="0">
              <a:latin typeface="Vijaya" panose="020B0604020202020204" pitchFamily="34" charset="0"/>
              <a:cs typeface="Vijaya" panose="020B0604020202020204" pitchFamily="34" charset="0"/>
            </a:endParaRPr>
          </a:p>
          <a:p>
            <a:pPr marL="0" indent="0" algn="just">
              <a:buNone/>
            </a:pPr>
            <a:endParaRPr lang="pt-BR" sz="2300" u="sng" dirty="0">
              <a:latin typeface="Vijaya" panose="020B0604020202020204" pitchFamily="34" charset="0"/>
              <a:cs typeface="Vijaya" panose="020B0604020202020204" pitchFamily="34" charset="0"/>
            </a:endParaRPr>
          </a:p>
          <a:p>
            <a:pPr marL="0" indent="0" algn="just">
              <a:buNone/>
            </a:pPr>
            <a:endParaRPr lang="pt-BR" sz="23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979886" y="1247411"/>
            <a:ext cx="6212114" cy="5479960"/>
          </a:xfrm>
        </p:spPr>
        <p:txBody>
          <a:bodyPr>
            <a:noAutofit/>
          </a:bodyPr>
          <a:lstStyle/>
          <a:p>
            <a:pPr marL="0" indent="0" algn="ctr">
              <a:buNone/>
            </a:pPr>
            <a:r>
              <a:rPr lang="pt-BR" sz="3200" dirty="0">
                <a:latin typeface="Vijaya" panose="020B0604020202020204" pitchFamily="34" charset="0"/>
                <a:cs typeface="Vijaya" panose="020B0604020202020204" pitchFamily="34" charset="0"/>
              </a:rPr>
              <a:t>CPC/15</a:t>
            </a:r>
          </a:p>
          <a:p>
            <a:pPr marL="0" indent="0" algn="just">
              <a:buNone/>
            </a:pPr>
            <a:r>
              <a:rPr lang="pt-BR" sz="3200" b="1" dirty="0">
                <a:latin typeface="Vijaya" panose="020B0604020202020204" pitchFamily="34" charset="0"/>
                <a:cs typeface="Vijaya" panose="020B0604020202020204" pitchFamily="34" charset="0"/>
              </a:rPr>
              <a:t>ART. 623.</a:t>
            </a:r>
            <a:r>
              <a:rPr lang="pt-BR" sz="3200" dirty="0">
                <a:latin typeface="Vijaya" panose="020B0604020202020204" pitchFamily="34" charset="0"/>
                <a:cs typeface="Vijaya" panose="020B0604020202020204" pitchFamily="34" charset="0"/>
              </a:rPr>
              <a:t> REQUERIDA A REMOÇÃO COM FUNDAMENTO E QUALQUER DOS </a:t>
            </a:r>
            <a:r>
              <a:rPr lang="pt-BR" sz="3200" b="1" dirty="0">
                <a:latin typeface="Vijaya" panose="020B0604020202020204" pitchFamily="34" charset="0"/>
                <a:cs typeface="Vijaya" panose="020B0604020202020204" pitchFamily="34" charset="0"/>
              </a:rPr>
              <a:t>INCISOS DO ART. 622, </a:t>
            </a:r>
            <a:r>
              <a:rPr lang="pt-BR" sz="3200" dirty="0">
                <a:latin typeface="Vijaya" panose="020B0604020202020204" pitchFamily="34" charset="0"/>
                <a:cs typeface="Vijaya" panose="020B0604020202020204" pitchFamily="34" charset="0"/>
              </a:rPr>
              <a:t>SERÁ INTIMADO O INVENTARIANTE PARA, NO PRAZO, </a:t>
            </a:r>
            <a:r>
              <a:rPr lang="pt-BR" sz="3200" b="1" dirty="0">
                <a:latin typeface="Vijaya" panose="020B0604020202020204" pitchFamily="34" charset="0"/>
                <a:cs typeface="Vijaya" panose="020B0604020202020204" pitchFamily="34" charset="0"/>
              </a:rPr>
              <a:t>NO PRAZO DE 15 DIAS</a:t>
            </a:r>
            <a:r>
              <a:rPr lang="pt-BR" sz="3200" dirty="0">
                <a:latin typeface="Vijaya" panose="020B0604020202020204" pitchFamily="34" charset="0"/>
                <a:cs typeface="Vijaya" panose="020B0604020202020204" pitchFamily="34" charset="0"/>
              </a:rPr>
              <a:t>, DEFENDER-SE E PRODUZIR PROVA.</a:t>
            </a:r>
          </a:p>
          <a:p>
            <a:pPr marL="0" indent="0" algn="just">
              <a:buNone/>
            </a:pPr>
            <a:endParaRPr lang="pt-BR" sz="3200"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14</a:t>
            </a:fld>
            <a:endParaRPr lang="pt-BR"/>
          </a:p>
        </p:txBody>
      </p:sp>
    </p:spTree>
    <p:extLst>
      <p:ext uri="{BB962C8B-B14F-4D97-AF65-F5344CB8AC3E}">
        <p14:creationId xmlns:p14="http://schemas.microsoft.com/office/powerpoint/2010/main" xmlns="" val="1232660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247411"/>
            <a:ext cx="5573486"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ART. 998</a:t>
            </a:r>
            <a:r>
              <a:rPr lang="pt-BR" sz="2800" dirty="0">
                <a:latin typeface="Vijaya" panose="020B0604020202020204" pitchFamily="34" charset="0"/>
                <a:cs typeface="Vijaya" panose="020B0604020202020204" pitchFamily="34" charset="0"/>
              </a:rPr>
              <a:t>. O INVENTARIANTE REMOVIDO ENTREGARÁ IMEDIATAMENTE AO SUBSTITUTO OS BENS DO ESPÓLIO, </a:t>
            </a:r>
            <a:r>
              <a:rPr lang="pt-BR" sz="2800" u="sng" dirty="0">
                <a:latin typeface="Vijaya" panose="020B0604020202020204" pitchFamily="34" charset="0"/>
                <a:cs typeface="Vijaya" panose="020B0604020202020204" pitchFamily="34" charset="0"/>
              </a:rPr>
              <a:t>DEIXANDO</a:t>
            </a:r>
            <a:r>
              <a:rPr lang="pt-BR" sz="2800" dirty="0">
                <a:latin typeface="Vijaya" panose="020B0604020202020204" pitchFamily="34" charset="0"/>
                <a:cs typeface="Vijaya" panose="020B0604020202020204" pitchFamily="34" charset="0"/>
              </a:rPr>
              <a:t> DE FAZÊ-LO SERÁ COMPELIDO, MEDIANTE MANDADO DE BUSCA E APREENSÃO, OU DE IMISSÃO DE POSSE,, CONFORME SE TRATAR DE BEM MÓVEL OU IMÓVEL</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26080" y="1247411"/>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625</a:t>
            </a:r>
            <a:r>
              <a:rPr lang="pt-BR" sz="2800" dirty="0">
                <a:latin typeface="Vijaya" panose="020B0604020202020204" pitchFamily="34" charset="0"/>
                <a:cs typeface="Vijaya" panose="020B0604020202020204" pitchFamily="34" charset="0"/>
              </a:rPr>
              <a:t>. O INVENTARIANTE REMOVIDO ENTREGARÁ IMEDIATAMENTE AO SUBSTITUTO OS BENS DO ESPÓLIO, </a:t>
            </a:r>
            <a:r>
              <a:rPr lang="pt-BR" sz="2800" b="1" dirty="0">
                <a:latin typeface="Vijaya" panose="020B0604020202020204" pitchFamily="34" charset="0"/>
                <a:cs typeface="Vijaya" panose="020B0604020202020204" pitchFamily="34" charset="0"/>
              </a:rPr>
              <a:t>E, CASO DEIXE </a:t>
            </a:r>
            <a:r>
              <a:rPr lang="pt-BR" sz="2800" dirty="0">
                <a:latin typeface="Vijaya" panose="020B0604020202020204" pitchFamily="34" charset="0"/>
                <a:cs typeface="Vijaya" panose="020B0604020202020204" pitchFamily="34" charset="0"/>
              </a:rPr>
              <a:t>DE FAZÊ-LO SERÁ COMPELIDO, MEDIANTE MANDADO DE BUSCA E APREENSÃO, OU DE IMISSÃO DE POSSE, CONFORME SE TRATAR DE BEM MÓVEL OU IMÓVEL, </a:t>
            </a:r>
            <a:r>
              <a:rPr lang="pt-BR" sz="2800" b="1" dirty="0">
                <a:latin typeface="Vijaya" panose="020B0604020202020204" pitchFamily="34" charset="0"/>
                <a:cs typeface="Vijaya" panose="020B0604020202020204" pitchFamily="34" charset="0"/>
              </a:rPr>
              <a:t>SEM PREJUÍZO DA MULTA A SER FIXADA PELO JUIZ EM MONTANTE NÃO SUPERIOR A TRÊS POR CENTO DO VALOR DOS BENS INVENTARIADOS.</a:t>
            </a:r>
            <a:endParaRPr lang="pt-BR" sz="2800" dirty="0">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15</a:t>
            </a:fld>
            <a:endParaRPr lang="pt-BR"/>
          </a:p>
        </p:txBody>
      </p:sp>
    </p:spTree>
    <p:extLst>
      <p:ext uri="{BB962C8B-B14F-4D97-AF65-F5344CB8AC3E}">
        <p14:creationId xmlns:p14="http://schemas.microsoft.com/office/powerpoint/2010/main" xmlns="" val="884439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rmAutofit fontScale="92500" lnSpcReduction="10000"/>
          </a:bodyPr>
          <a:lstStyle/>
          <a:p>
            <a:pPr marL="0" indent="0" algn="ctr">
              <a:buNone/>
            </a:pPr>
            <a:r>
              <a:rPr lang="pt-BR" sz="3200" dirty="0">
                <a:latin typeface="Vijaya" panose="020B0604020202020204" pitchFamily="34" charset="0"/>
                <a:cs typeface="Vijaya" panose="020B0604020202020204" pitchFamily="34" charset="0"/>
              </a:rPr>
              <a:t>CPC/73</a:t>
            </a:r>
          </a:p>
          <a:p>
            <a:pPr marL="0" indent="0" algn="ctr">
              <a:buNone/>
            </a:pPr>
            <a:r>
              <a:rPr lang="pt-BR" sz="3200" b="1" u="sng" dirty="0">
                <a:latin typeface="Vijaya" panose="020B0604020202020204" pitchFamily="34" charset="0"/>
                <a:cs typeface="Vijaya" panose="020B0604020202020204" pitchFamily="34" charset="0"/>
              </a:rPr>
              <a:t>CITAÇÕES E IMPUGNAÇÕES</a:t>
            </a:r>
          </a:p>
          <a:p>
            <a:pPr marL="0" indent="0" algn="just">
              <a:buNone/>
            </a:pPr>
            <a:r>
              <a:rPr lang="pt-BR" sz="3200" b="1" dirty="0">
                <a:latin typeface="Vijaya" panose="020B0604020202020204" pitchFamily="34" charset="0"/>
                <a:cs typeface="Vijaya" panose="020B0604020202020204" pitchFamily="34" charset="0"/>
              </a:rPr>
              <a:t>ART. 999. </a:t>
            </a:r>
            <a:r>
              <a:rPr lang="pt-BR" sz="3200" dirty="0">
                <a:latin typeface="Vijaya" panose="020B0604020202020204" pitchFamily="34" charset="0"/>
                <a:cs typeface="Vijaya" panose="020B0604020202020204" pitchFamily="34" charset="0"/>
              </a:rPr>
              <a:t>FEITAS AS PRIMEIRAS DECLARAÇÕES, O JUIZ MANDARÁ </a:t>
            </a:r>
            <a:r>
              <a:rPr lang="pt-BR" sz="3200" b="1" dirty="0">
                <a:latin typeface="Vijaya" panose="020B0604020202020204" pitchFamily="34" charset="0"/>
                <a:cs typeface="Vijaya" panose="020B0604020202020204" pitchFamily="34" charset="0"/>
              </a:rPr>
              <a:t>CITAR,</a:t>
            </a:r>
            <a:r>
              <a:rPr lang="pt-BR" sz="3200" dirty="0">
                <a:latin typeface="Vijaya" panose="020B0604020202020204" pitchFamily="34" charset="0"/>
                <a:cs typeface="Vijaya" panose="020B0604020202020204" pitchFamily="34" charset="0"/>
              </a:rPr>
              <a:t> PARA OS TERMOS DO INVENTÁRIO E DA PARTILHA, O CÔNJUGE, OS HERDEIROS E OS LEGATÁRIOS,</a:t>
            </a:r>
            <a:r>
              <a:rPr lang="pt-BR" sz="3200" b="1" dirty="0">
                <a:latin typeface="Vijaya" panose="020B0604020202020204" pitchFamily="34" charset="0"/>
                <a:cs typeface="Vijaya" panose="020B0604020202020204" pitchFamily="34" charset="0"/>
              </a:rPr>
              <a:t> </a:t>
            </a:r>
            <a:r>
              <a:rPr lang="pt-BR" sz="3200" dirty="0">
                <a:latin typeface="Vijaya" panose="020B0604020202020204" pitchFamily="34" charset="0"/>
                <a:cs typeface="Vijaya" panose="020B0604020202020204" pitchFamily="34" charset="0"/>
              </a:rPr>
              <a:t>A FAZENDA PÚBLICA, O MINISTÉRIO PÚBLICO, SE HOUVER HERDEIRO INCAPAZ OU AUSENTE, E O TESTAMENTEIRO, </a:t>
            </a:r>
            <a:r>
              <a:rPr lang="pt-BR" sz="3200" b="1" dirty="0">
                <a:latin typeface="Vijaya" panose="020B0604020202020204" pitchFamily="34" charset="0"/>
                <a:cs typeface="Vijaya" panose="020B0604020202020204" pitchFamily="34" charset="0"/>
              </a:rPr>
              <a:t>SE O FINADO DEIXOU TESTAMENTO.</a:t>
            </a:r>
            <a:endParaRPr lang="pt-BR" sz="3200" u="sng" dirty="0"/>
          </a:p>
        </p:txBody>
      </p:sp>
      <p:sp>
        <p:nvSpPr>
          <p:cNvPr id="6" name="Espaço Reservado para Conteúdo 5"/>
          <p:cNvSpPr>
            <a:spLocks noGrp="1"/>
          </p:cNvSpPr>
          <p:nvPr>
            <p:ph sz="half" idx="2"/>
          </p:nvPr>
        </p:nvSpPr>
        <p:spPr>
          <a:xfrm>
            <a:off x="5826080" y="1378040"/>
            <a:ext cx="6365920" cy="5479960"/>
          </a:xfrm>
        </p:spPr>
        <p:txBody>
          <a:bodyPr>
            <a:normAutofit fontScale="92500" lnSpcReduction="10000"/>
          </a:bodyPr>
          <a:lstStyle/>
          <a:p>
            <a:pPr marL="0" indent="0" algn="ctr">
              <a:buNone/>
            </a:pPr>
            <a:r>
              <a:rPr lang="pt-BR" sz="3200" dirty="0">
                <a:latin typeface="Vijaya" panose="020B0604020202020204" pitchFamily="34" charset="0"/>
                <a:cs typeface="Vijaya" panose="020B0604020202020204" pitchFamily="34" charset="0"/>
              </a:rPr>
              <a:t>CPC/15</a:t>
            </a:r>
          </a:p>
          <a:p>
            <a:pPr marL="0" indent="0" algn="ctr">
              <a:buNone/>
            </a:pPr>
            <a:r>
              <a:rPr lang="pt-BR" sz="3200" b="1" u="sng" dirty="0">
                <a:latin typeface="Vijaya" panose="020B0604020202020204" pitchFamily="34" charset="0"/>
                <a:cs typeface="Vijaya" panose="020B0604020202020204" pitchFamily="34" charset="0"/>
              </a:rPr>
              <a:t>CITAÇÕES E IMPUGNAÇÕES</a:t>
            </a:r>
          </a:p>
          <a:p>
            <a:pPr marL="0" indent="0" algn="just">
              <a:buNone/>
            </a:pPr>
            <a:r>
              <a:rPr lang="pt-BR" sz="3200" b="1" dirty="0">
                <a:latin typeface="Vijaya" panose="020B0604020202020204" pitchFamily="34" charset="0"/>
                <a:cs typeface="Vijaya" panose="020B0604020202020204" pitchFamily="34" charset="0"/>
              </a:rPr>
              <a:t>ART. 626.</a:t>
            </a:r>
            <a:r>
              <a:rPr lang="pt-BR" sz="3200" dirty="0">
                <a:latin typeface="Vijaya" panose="020B0604020202020204" pitchFamily="34" charset="0"/>
                <a:cs typeface="Vijaya" panose="020B0604020202020204" pitchFamily="34" charset="0"/>
              </a:rPr>
              <a:t> FEITAS AS PRIMEIRAS DECLARAÇÕES, O JUIZ MANDARÁ CITAR, PARA OS TERMOS DO INVENTÁRIO E DA PARTILHA, O CÔNJUGE, </a:t>
            </a:r>
            <a:r>
              <a:rPr lang="pt-BR" sz="3200" b="1" u="sng" dirty="0">
                <a:latin typeface="Vijaya" panose="020B0604020202020204" pitchFamily="34" charset="0"/>
                <a:cs typeface="Vijaya" panose="020B0604020202020204" pitchFamily="34" charset="0"/>
              </a:rPr>
              <a:t>O COMPANHEIRO</a:t>
            </a:r>
            <a:r>
              <a:rPr lang="pt-BR" sz="3200" dirty="0">
                <a:latin typeface="Vijaya" panose="020B0604020202020204" pitchFamily="34" charset="0"/>
                <a:cs typeface="Vijaya" panose="020B0604020202020204" pitchFamily="34" charset="0"/>
              </a:rPr>
              <a:t>, OS HERDEIROS E OS LEGATÁRIOS </a:t>
            </a:r>
            <a:r>
              <a:rPr lang="pt-BR" sz="3200" u="sng" dirty="0">
                <a:latin typeface="Vijaya" panose="020B0604020202020204" pitchFamily="34" charset="0"/>
                <a:cs typeface="Vijaya" panose="020B0604020202020204" pitchFamily="34" charset="0"/>
              </a:rPr>
              <a:t>E</a:t>
            </a:r>
            <a:r>
              <a:rPr lang="pt-BR" sz="3200" b="1" u="sng" dirty="0">
                <a:latin typeface="Vijaya" panose="020B0604020202020204" pitchFamily="34" charset="0"/>
                <a:cs typeface="Vijaya" panose="020B0604020202020204" pitchFamily="34" charset="0"/>
              </a:rPr>
              <a:t> INTIMAR</a:t>
            </a:r>
            <a:r>
              <a:rPr lang="pt-BR" sz="3200" u="sng" dirty="0">
                <a:latin typeface="Vijaya" panose="020B0604020202020204" pitchFamily="34" charset="0"/>
                <a:cs typeface="Vijaya" panose="020B0604020202020204" pitchFamily="34" charset="0"/>
              </a:rPr>
              <a:t> </a:t>
            </a:r>
            <a:r>
              <a:rPr lang="pt-BR" sz="3200" dirty="0">
                <a:latin typeface="Vijaya" panose="020B0604020202020204" pitchFamily="34" charset="0"/>
                <a:cs typeface="Vijaya" panose="020B0604020202020204" pitchFamily="34" charset="0"/>
              </a:rPr>
              <a:t>A FAZENDA PÚBLICA, O MINISTÉRIO PÚBLICO, SE HOUVER HERDEIRO INCAPAZ OU AUSENTE, E O TESTAMENTEIRO, SE </a:t>
            </a:r>
            <a:r>
              <a:rPr lang="pt-BR" sz="3200" b="1" dirty="0">
                <a:latin typeface="Vijaya" panose="020B0604020202020204" pitchFamily="34" charset="0"/>
                <a:cs typeface="Vijaya" panose="020B0604020202020204" pitchFamily="34" charset="0"/>
              </a:rPr>
              <a:t>HOUVER</a:t>
            </a:r>
            <a:r>
              <a:rPr lang="pt-BR" sz="3200" dirty="0">
                <a:latin typeface="Vijaya" panose="020B0604020202020204" pitchFamily="34" charset="0"/>
                <a:cs typeface="Vijaya" panose="020B0604020202020204" pitchFamily="34" charset="0"/>
              </a:rPr>
              <a:t> TESTAMENTO.</a:t>
            </a:r>
          </a:p>
          <a:p>
            <a:pPr marL="0" indent="0" algn="just">
              <a:buNone/>
            </a:pPr>
            <a:endParaRPr lang="pt-BR" sz="3200" b="1" dirty="0">
              <a:latin typeface="Vijaya" panose="020B0604020202020204" pitchFamily="34" charset="0"/>
              <a:cs typeface="Vijaya" panose="020B0604020202020204" pitchFamily="34" charset="0"/>
            </a:endParaRPr>
          </a:p>
          <a:p>
            <a:pPr marL="0" indent="0" algn="just">
              <a:buNone/>
            </a:pPr>
            <a:endParaRPr lang="pt-BR" sz="3200" b="1" dirty="0">
              <a:latin typeface="Vijaya" panose="020B0604020202020204" pitchFamily="34" charset="0"/>
              <a:cs typeface="Vijaya" panose="020B0604020202020204" pitchFamily="34" charset="0"/>
            </a:endParaRPr>
          </a:p>
          <a:p>
            <a:pPr marL="0" indent="0" algn="just">
              <a:buNone/>
            </a:pPr>
            <a:endParaRPr lang="pt-BR" sz="3200"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16</a:t>
            </a:fld>
            <a:endParaRPr lang="pt-BR"/>
          </a:p>
        </p:txBody>
      </p:sp>
    </p:spTree>
    <p:extLst>
      <p:ext uri="{BB962C8B-B14F-4D97-AF65-F5344CB8AC3E}">
        <p14:creationId xmlns:p14="http://schemas.microsoft.com/office/powerpoint/2010/main" xmlns="" val="2146286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§1º. </a:t>
            </a:r>
            <a:r>
              <a:rPr lang="pt-BR" sz="2800" dirty="0">
                <a:latin typeface="Vijaya" panose="020B0604020202020204" pitchFamily="34" charset="0"/>
                <a:cs typeface="Vijaya" panose="020B0604020202020204" pitchFamily="34" charset="0"/>
              </a:rPr>
              <a:t>CITAR-SE-ÃO, CONFORME O DISPOSTO NOS ARTIGOS 224 A 230, SOMENTE AS PESSOAS DOMICILIADAS NA COMARCA POR ONDE CORRE O INVENTÁRIO OU QUE AÍ FOREM ENCONTRADAS; E POR EDITAL, COM O PRAZO DE 20 A 60 DIAS, TODAS AS DEMAIS, RESIDENTES, ASSIM NO BRASIL COMO NO ESTRANGEIRO.</a:t>
            </a:r>
            <a:endParaRPr lang="pt-BR" sz="2800" u="sng"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§3º. O OFICIAL DE JUSTIÇA, AO PROCEDER À CITAÇÃO, ENTREGARÁ UM EXEMPLAR A CADA PARTE.</a:t>
            </a:r>
          </a:p>
          <a:p>
            <a:pPr marL="0" indent="0" algn="just">
              <a:buNone/>
            </a:pPr>
            <a:endParaRPr lang="pt-BR" sz="2800" u="sng" dirty="0"/>
          </a:p>
        </p:txBody>
      </p:sp>
      <p:sp>
        <p:nvSpPr>
          <p:cNvPr id="6" name="Espaço Reservado para Conteúdo 5"/>
          <p:cNvSpPr>
            <a:spLocks noGrp="1"/>
          </p:cNvSpPr>
          <p:nvPr>
            <p:ph sz="half" idx="2"/>
          </p:nvPr>
        </p:nvSpPr>
        <p:spPr>
          <a:xfrm>
            <a:off x="6081486" y="1378040"/>
            <a:ext cx="6110514"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§1º</a:t>
            </a:r>
            <a:r>
              <a:rPr lang="pt-BR" sz="2800" dirty="0">
                <a:latin typeface="Vijaya" panose="020B0604020202020204" pitchFamily="34" charset="0"/>
                <a:cs typeface="Vijaya" panose="020B0604020202020204" pitchFamily="34" charset="0"/>
              </a:rPr>
              <a:t>. </a:t>
            </a:r>
            <a:r>
              <a:rPr lang="pt-BR" sz="2800" b="1" dirty="0">
                <a:latin typeface="Vijaya" panose="020B0604020202020204" pitchFamily="34" charset="0"/>
                <a:cs typeface="Vijaya" panose="020B0604020202020204" pitchFamily="34" charset="0"/>
              </a:rPr>
              <a:t>O CÔNJUGE OU O COMPANHEIRO, OS HERDEIROS E OS LEGATÓRIOS SERÃO CITADOS PELO CORREIO, OBSERVADO O DISPOSTO NO ART. 247, SENDO, AINDA, PUBLICADO EDITAL, NOS TERMOS DO INCISO III DO ART. 259.</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§3º. A CITAÇÃO SERÁ ACOMPANHADA DE CÓPIA DAS PRIMEIRAS DECLARAÇÕES.</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endParaRPr lang="pt-BR" sz="2800" dirty="0">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17</a:t>
            </a:fld>
            <a:endParaRPr lang="pt-BR"/>
          </a:p>
        </p:txBody>
      </p:sp>
    </p:spTree>
    <p:extLst>
      <p:ext uri="{BB962C8B-B14F-4D97-AF65-F5344CB8AC3E}">
        <p14:creationId xmlns:p14="http://schemas.microsoft.com/office/powerpoint/2010/main" xmlns="" val="3087408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ART. 1000.</a:t>
            </a:r>
            <a:r>
              <a:rPr lang="pt-BR" sz="2800" dirty="0">
                <a:latin typeface="Vijaya" panose="020B0604020202020204" pitchFamily="34" charset="0"/>
                <a:cs typeface="Vijaya" panose="020B0604020202020204" pitchFamily="34" charset="0"/>
              </a:rPr>
              <a:t> CONCLUÍDAS AS CITAÇÕES, ABRIR-SE-Á VISTA AS PARTES, EM CARTÓRIO E PELO PRAZO COMUM </a:t>
            </a:r>
            <a:r>
              <a:rPr lang="pt-BR" sz="2800" b="1" dirty="0">
                <a:latin typeface="Vijaya" panose="020B0604020202020204" pitchFamily="34" charset="0"/>
                <a:cs typeface="Vijaya" panose="020B0604020202020204" pitchFamily="34" charset="0"/>
              </a:rPr>
              <a:t>DE 10 DIAS</a:t>
            </a:r>
            <a:r>
              <a:rPr lang="pt-BR" sz="2800" dirty="0">
                <a:latin typeface="Vijaya" panose="020B0604020202020204" pitchFamily="34" charset="0"/>
                <a:cs typeface="Vijaya" panose="020B0604020202020204" pitchFamily="34" charset="0"/>
              </a:rPr>
              <a:t>, PARA DIZEREM SOBRE AS PRIMEIRAS DECLARAÇÕES. CABE À PARTE:</a:t>
            </a:r>
          </a:p>
          <a:p>
            <a:pPr marL="0" indent="0" algn="just">
              <a:buNone/>
            </a:pPr>
            <a:r>
              <a:rPr lang="pt-BR" sz="2800" dirty="0">
                <a:latin typeface="Vijaya" panose="020B0604020202020204" pitchFamily="34" charset="0"/>
                <a:cs typeface="Vijaya" panose="020B0604020202020204" pitchFamily="34" charset="0"/>
              </a:rPr>
              <a:t>I- ARGUIR ERROS, OMISSÕES</a:t>
            </a:r>
            <a:r>
              <a:rPr lang="pt-BR" sz="2800" b="1" dirty="0">
                <a:latin typeface="Vijaya" panose="020B0604020202020204" pitchFamily="34" charset="0"/>
                <a:cs typeface="Vijaya" panose="020B0604020202020204" pitchFamily="34" charset="0"/>
              </a:rPr>
              <a:t>;</a:t>
            </a:r>
          </a:p>
          <a:p>
            <a:pPr marL="0" indent="0" algn="just">
              <a:buNone/>
            </a:pPr>
            <a:r>
              <a:rPr lang="pt-BR" sz="2800" dirty="0">
                <a:latin typeface="Vijaya" panose="020B0604020202020204" pitchFamily="34" charset="0"/>
                <a:cs typeface="Vijaya" panose="020B0604020202020204" pitchFamily="34" charset="0"/>
              </a:rPr>
              <a:t>II RECLAMAR CONTRA  NOMEAÇÃO DO INVENTARIANTE;</a:t>
            </a:r>
          </a:p>
          <a:p>
            <a:pPr marL="0" indent="0" algn="just">
              <a:buNone/>
            </a:pPr>
            <a:r>
              <a:rPr lang="pt-BR" sz="2800" dirty="0">
                <a:latin typeface="Vijaya" panose="020B0604020202020204" pitchFamily="34" charset="0"/>
                <a:cs typeface="Vijaya" panose="020B0604020202020204" pitchFamily="34" charset="0"/>
              </a:rPr>
              <a:t>III-CONTESTAR A QUALIDADE DE QUEM FOI INCLUÍDO NO TÍTULO DE HERDEIRO.</a:t>
            </a:r>
          </a:p>
        </p:txBody>
      </p:sp>
      <p:sp>
        <p:nvSpPr>
          <p:cNvPr id="6" name="Espaço Reservado para Conteúdo 5"/>
          <p:cNvSpPr>
            <a:spLocks noGrp="1"/>
          </p:cNvSpPr>
          <p:nvPr>
            <p:ph sz="half" idx="2"/>
          </p:nvPr>
        </p:nvSpPr>
        <p:spPr>
          <a:xfrm>
            <a:off x="5994400" y="1378040"/>
            <a:ext cx="6197600" cy="5479960"/>
          </a:xfrm>
        </p:spPr>
        <p:txBody>
          <a:bodyPr>
            <a:normAutofit lnSpcReduction="10000"/>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627.</a:t>
            </a:r>
            <a:r>
              <a:rPr lang="pt-BR" sz="2800" dirty="0">
                <a:latin typeface="Vijaya" panose="020B0604020202020204" pitchFamily="34" charset="0"/>
                <a:cs typeface="Vijaya" panose="020B0604020202020204" pitchFamily="34" charset="0"/>
              </a:rPr>
              <a:t> CONCLUÍDAS AS CITAÇÕES, ABRIR-SE-Á VISTA AS PARTES, EM CARTÓRIO E PELO PRAZO COMUM DE </a:t>
            </a:r>
            <a:r>
              <a:rPr lang="pt-BR" sz="2800" b="1" dirty="0">
                <a:latin typeface="Vijaya" panose="020B0604020202020204" pitchFamily="34" charset="0"/>
                <a:cs typeface="Vijaya" panose="020B0604020202020204" pitchFamily="34" charset="0"/>
              </a:rPr>
              <a:t>15 DIAS</a:t>
            </a:r>
            <a:r>
              <a:rPr lang="pt-BR" sz="2800" dirty="0">
                <a:latin typeface="Vijaya" panose="020B0604020202020204" pitchFamily="34" charset="0"/>
                <a:cs typeface="Vijaya" panose="020B0604020202020204" pitchFamily="34" charset="0"/>
              </a:rPr>
              <a:t>, PARA </a:t>
            </a:r>
            <a:r>
              <a:rPr lang="pt-BR" sz="2800" b="1" dirty="0">
                <a:latin typeface="Vijaya" panose="020B0604020202020204" pitchFamily="34" charset="0"/>
                <a:cs typeface="Vijaya" panose="020B0604020202020204" pitchFamily="34" charset="0"/>
              </a:rPr>
              <a:t>SE MANIFESTAREM </a:t>
            </a:r>
            <a:r>
              <a:rPr lang="pt-BR" sz="2800" dirty="0">
                <a:latin typeface="Vijaya" panose="020B0604020202020204" pitchFamily="34" charset="0"/>
                <a:cs typeface="Vijaya" panose="020B0604020202020204" pitchFamily="34" charset="0"/>
              </a:rPr>
              <a:t>SOBRE AS PRIMEIRAS DECLARAÇÕES</a:t>
            </a:r>
            <a:r>
              <a:rPr lang="pt-BR" sz="2800" b="1" dirty="0">
                <a:latin typeface="Vijaya" panose="020B0604020202020204" pitchFamily="34" charset="0"/>
                <a:cs typeface="Vijaya" panose="020B0604020202020204" pitchFamily="34" charset="0"/>
              </a:rPr>
              <a:t>, INCUMBINDO ÀS PARTES</a:t>
            </a:r>
            <a:r>
              <a:rPr lang="pt-BR" sz="2800" dirty="0">
                <a:latin typeface="Vijaya" panose="020B0604020202020204" pitchFamily="34" charset="0"/>
                <a:cs typeface="Vijaya" panose="020B0604020202020204" pitchFamily="34" charset="0"/>
              </a:rPr>
              <a:t>:</a:t>
            </a:r>
          </a:p>
          <a:p>
            <a:pPr marL="0" indent="0" algn="just">
              <a:buNone/>
            </a:pPr>
            <a:r>
              <a:rPr lang="pt-BR" sz="2800" dirty="0">
                <a:latin typeface="Vijaya" panose="020B0604020202020204" pitchFamily="34" charset="0"/>
                <a:cs typeface="Vijaya" panose="020B0604020202020204" pitchFamily="34" charset="0"/>
              </a:rPr>
              <a:t>I- ARGUIR ERROS, OMISSÕES </a:t>
            </a:r>
            <a:r>
              <a:rPr lang="pt-BR" sz="2800" b="1" dirty="0">
                <a:latin typeface="Vijaya" panose="020B0604020202020204" pitchFamily="34" charset="0"/>
                <a:cs typeface="Vijaya" panose="020B0604020202020204" pitchFamily="34" charset="0"/>
              </a:rPr>
              <a:t>E </a:t>
            </a:r>
            <a:r>
              <a:rPr lang="pt-BR" sz="2800" b="1" u="sng" dirty="0">
                <a:latin typeface="Vijaya" panose="020B0604020202020204" pitchFamily="34" charset="0"/>
                <a:cs typeface="Vijaya" panose="020B0604020202020204" pitchFamily="34" charset="0"/>
              </a:rPr>
              <a:t>SONEGAÇÃO DE BENS</a:t>
            </a:r>
            <a:r>
              <a:rPr lang="pt-BR" sz="2800" b="1" dirty="0">
                <a:latin typeface="Vijaya" panose="020B0604020202020204" pitchFamily="34" charset="0"/>
                <a:cs typeface="Vijaya" panose="020B0604020202020204" pitchFamily="34" charset="0"/>
              </a:rPr>
              <a:t>;</a:t>
            </a:r>
          </a:p>
          <a:p>
            <a:pPr marL="0" indent="0" algn="just">
              <a:buNone/>
            </a:pPr>
            <a:r>
              <a:rPr lang="pt-BR" sz="2800" dirty="0">
                <a:latin typeface="Vijaya" panose="020B0604020202020204" pitchFamily="34" charset="0"/>
                <a:cs typeface="Vijaya" panose="020B0604020202020204" pitchFamily="34" charset="0"/>
              </a:rPr>
              <a:t>II RECLAMAR CONTRA  NOMEAÇÃO DO INVENTARIANTE;</a:t>
            </a:r>
          </a:p>
          <a:p>
            <a:pPr marL="0" indent="0" algn="just">
              <a:buNone/>
            </a:pPr>
            <a:r>
              <a:rPr lang="pt-BR" sz="2800" dirty="0">
                <a:latin typeface="Vijaya" panose="020B0604020202020204" pitchFamily="34" charset="0"/>
                <a:cs typeface="Vijaya" panose="020B0604020202020204" pitchFamily="34" charset="0"/>
              </a:rPr>
              <a:t>III-CONTESTAR A QUALIDADE DE QUEM FOI INCLUÍDO NO TÍTULO DE HERDEIRO.</a:t>
            </a:r>
          </a:p>
          <a:p>
            <a:pPr marL="0" indent="0" algn="just">
              <a:buNone/>
            </a:pPr>
            <a:endParaRPr lang="pt-BR" b="1" dirty="0"/>
          </a:p>
          <a:p>
            <a:pPr marL="0" indent="0" algn="just">
              <a:buNone/>
            </a:pPr>
            <a:endParaRPr lang="pt-BR" dirty="0"/>
          </a:p>
        </p:txBody>
      </p:sp>
      <p:sp>
        <p:nvSpPr>
          <p:cNvPr id="8" name="Espaço Reservado para Número de Slide 7"/>
          <p:cNvSpPr>
            <a:spLocks noGrp="1"/>
          </p:cNvSpPr>
          <p:nvPr>
            <p:ph type="sldNum" sz="quarter" idx="12"/>
          </p:nvPr>
        </p:nvSpPr>
        <p:spPr/>
        <p:txBody>
          <a:bodyPr/>
          <a:lstStyle/>
          <a:p>
            <a:fld id="{4B7FCC14-0F90-4ED4-A174-980B25B122E7}" type="slidenum">
              <a:rPr lang="pt-BR" smtClean="0"/>
              <a:pPr/>
              <a:t>18</a:t>
            </a:fld>
            <a:endParaRPr lang="pt-BR"/>
          </a:p>
        </p:txBody>
      </p:sp>
    </p:spTree>
    <p:extLst>
      <p:ext uri="{BB962C8B-B14F-4D97-AF65-F5344CB8AC3E}">
        <p14:creationId xmlns:p14="http://schemas.microsoft.com/office/powerpoint/2010/main" xmlns="" val="1453134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660571" cy="5479960"/>
          </a:xfrm>
        </p:spPr>
        <p:txBody>
          <a:bodyPr>
            <a:normAutofit fontScale="92500" lnSpcReduction="10000"/>
          </a:bodyPr>
          <a:lstStyle/>
          <a:p>
            <a:pPr marL="0" indent="0" algn="ctr">
              <a:buNone/>
            </a:pPr>
            <a:r>
              <a:rPr lang="pt-BR" sz="2600" dirty="0">
                <a:latin typeface="Vijaya" panose="020B0604020202020204" pitchFamily="34" charset="0"/>
                <a:cs typeface="Vijaya" panose="020B0604020202020204" pitchFamily="34" charset="0"/>
              </a:rPr>
              <a:t>CPC/73</a:t>
            </a:r>
          </a:p>
          <a:p>
            <a:pPr marL="0" indent="0" algn="just">
              <a:buNone/>
            </a:pPr>
            <a:r>
              <a:rPr lang="pt-BR" sz="2600" dirty="0">
                <a:latin typeface="Vijaya" panose="020B0604020202020204" pitchFamily="34" charset="0"/>
                <a:cs typeface="Vijaya" panose="020B0604020202020204" pitchFamily="34" charset="0"/>
              </a:rPr>
              <a:t>PARÁGRAFO ÚNICO. JULGANDO PROCEDENTE A IMPUGNAÇÃO REFERIDA NO </a:t>
            </a:r>
            <a:r>
              <a:rPr lang="pt-BR" sz="2600" dirty="0" err="1">
                <a:latin typeface="Vijaya" panose="020B0604020202020204" pitchFamily="34" charset="0"/>
                <a:cs typeface="Vijaya" panose="020B0604020202020204" pitchFamily="34" charset="0"/>
              </a:rPr>
              <a:t>NO</a:t>
            </a:r>
            <a:r>
              <a:rPr lang="pt-BR" sz="2600" dirty="0">
                <a:latin typeface="Vijaya" panose="020B0604020202020204" pitchFamily="34" charset="0"/>
                <a:cs typeface="Vijaya" panose="020B0604020202020204" pitchFamily="34" charset="0"/>
              </a:rPr>
              <a:t> I, O JUIZ MANDARÁ RETIFICAR AS PRIMEIRAS DECLARAÇÕES. SE ACOLHER O PEDIDO, DE QUE TRATA O NO II, NOMEARÁ OUTRO INVENTARIANTE, OBSERVADA A PREFERÊNCIA LEGAL. VERIFICANDO QUE A DISPUTA SOBRE A QUALIDADE DE HERDEIRO, A QUE ALUDE O NO III, CONSTITUI MATÉRIA DE ALTA INDAGAÇÃO, REMETERÁ A PARTE PARA OS MEIOS ORDINÁRIOS E SOBRESTARÁ, ATÉ O JULGAMENTO DA AÇÃO, NA ENTREGA DO QUINHÃO QUE NA PARTILHA COUBER AO HERDEIRO ADMITIDO.</a:t>
            </a:r>
            <a:endParaRPr lang="pt-BR" sz="26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92800" y="1378040"/>
            <a:ext cx="6299200" cy="5479960"/>
          </a:xfrm>
        </p:spPr>
        <p:txBody>
          <a:bodyPr>
            <a:noAutofit/>
          </a:bodyPr>
          <a:lstStyle/>
          <a:p>
            <a:pPr marL="0" indent="0" algn="ctr">
              <a:buNone/>
            </a:pPr>
            <a:r>
              <a:rPr lang="pt-BR" sz="2400" dirty="0">
                <a:latin typeface="Vijaya" panose="020B0604020202020204" pitchFamily="34" charset="0"/>
                <a:cs typeface="Vijaya" panose="020B0604020202020204" pitchFamily="34" charset="0"/>
              </a:rPr>
              <a:t>CPC/15</a:t>
            </a:r>
          </a:p>
          <a:p>
            <a:pPr marL="0" indent="0" algn="just">
              <a:buNone/>
            </a:pPr>
            <a:r>
              <a:rPr lang="pt-BR" sz="2400" dirty="0">
                <a:latin typeface="Vijaya" panose="020B0604020202020204" pitchFamily="34" charset="0"/>
                <a:cs typeface="Vijaya" panose="020B0604020202020204" pitchFamily="34" charset="0"/>
              </a:rPr>
              <a:t>§ 1º JULGANDO PROCEDENTE A IMPUGNAÇÃO REFERIDA NO INCISO I, O JUIZ MANDARÁ RETIFICAR AS PRIMEIRAS DECLARAÇÕES.</a:t>
            </a:r>
          </a:p>
          <a:p>
            <a:pPr marL="0" indent="0" algn="just">
              <a:buNone/>
            </a:pPr>
            <a:r>
              <a:rPr lang="pt-BR" sz="2400" dirty="0">
                <a:latin typeface="Vijaya" panose="020B0604020202020204" pitchFamily="34" charset="0"/>
                <a:cs typeface="Vijaya" panose="020B0604020202020204" pitchFamily="34" charset="0"/>
              </a:rPr>
              <a:t>§ 2º SE ACOLHER O PEDIDO DE QUE TRATA O INCISO II, O JUIZ NOMEARÁ OUTRO INVENTARIANTE, OBSERVADA A PREFERÊNCIA LEGAL.</a:t>
            </a:r>
          </a:p>
          <a:p>
            <a:pPr marL="0" indent="0" algn="just">
              <a:buNone/>
            </a:pPr>
            <a:r>
              <a:rPr lang="pt-BR" sz="2400" dirty="0">
                <a:latin typeface="Vijaya" panose="020B0604020202020204" pitchFamily="34" charset="0"/>
                <a:cs typeface="Vijaya" panose="020B0604020202020204" pitchFamily="34" charset="0"/>
              </a:rPr>
              <a:t>2º. VERIFICANDO QUE A DISPUTA SOBRE A QUALIDADE DE HERDEIRO A QUE ALUDE O INCISO III DEMANDA A PRODUÇÃO DE PROVA DOCUMENTAL, O JUIZ REMETERÁ A PARTE ÀS VIAS ORDINÁRIAS E SOBRESTARÁ, ATÉ O JULGAMENTO DA AÇÃO, A ENTREGA DO QUINHÃO QUE NA PARTILHA COUBER AO HERDEIRO ADMITIDO. </a:t>
            </a:r>
            <a:endParaRPr lang="pt-BR" sz="2400" dirty="0">
              <a:solidFill>
                <a:srgbClr val="FFFF00"/>
              </a:solidFill>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19</a:t>
            </a:fld>
            <a:endParaRPr lang="pt-BR"/>
          </a:p>
        </p:txBody>
      </p:sp>
    </p:spTree>
    <p:extLst>
      <p:ext uri="{BB962C8B-B14F-4D97-AF65-F5344CB8AC3E}">
        <p14:creationId xmlns:p14="http://schemas.microsoft.com/office/powerpoint/2010/main" xmlns="" val="220943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u="sng" dirty="0">
                <a:latin typeface="Vijaya" panose="020B0604020202020204" pitchFamily="34" charset="0"/>
                <a:cs typeface="Vijaya" panose="020B0604020202020204" pitchFamily="34" charset="0"/>
              </a:rPr>
              <a:t>AVALIAÇÃO E CÁLCULO DO IMPOSTO</a:t>
            </a:r>
          </a:p>
          <a:p>
            <a:pPr marL="0" indent="0" algn="just">
              <a:buNone/>
            </a:pPr>
            <a:r>
              <a:rPr lang="pt-BR" sz="2800" b="1" dirty="0">
                <a:latin typeface="Vijaya" panose="020B0604020202020204" pitchFamily="34" charset="0"/>
                <a:cs typeface="Vijaya" panose="020B0604020202020204" pitchFamily="34" charset="0"/>
              </a:rPr>
              <a:t>ART. 1007.</a:t>
            </a:r>
            <a:r>
              <a:rPr lang="pt-BR" sz="2800" dirty="0">
                <a:latin typeface="Vijaya" panose="020B0604020202020204" pitchFamily="34" charset="0"/>
                <a:cs typeface="Vijaya" panose="020B0604020202020204" pitchFamily="34" charset="0"/>
              </a:rPr>
              <a:t> SENDO CAPAZES TODAS AS PARTES, NÃO SE PROCEDERÁ À AVALIAÇÃO, SE A FAZENDA PÚBLICA, INTIMADA NA FORMA DO ARTIGO 237, I, CONCORDAR EXPRESSAMENTE COM O VALOR ATRIBUÍDO, NAS PRIMEIRAS DECLARAÇÕES, AOS BENS DO ESPÓLIO.</a:t>
            </a: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6052456" y="1378040"/>
            <a:ext cx="6139543"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u="sng" dirty="0">
                <a:latin typeface="Vijaya" panose="020B0604020202020204" pitchFamily="34" charset="0"/>
                <a:cs typeface="Vijaya" panose="020B0604020202020204" pitchFamily="34" charset="0"/>
              </a:rPr>
              <a:t>DA AVALIAÇÃO E DO CÁLCULO DO IMPOSTO</a:t>
            </a:r>
          </a:p>
          <a:p>
            <a:pPr marL="0" indent="0" algn="just">
              <a:buNone/>
            </a:pPr>
            <a:r>
              <a:rPr lang="pt-BR" sz="2800" b="1" dirty="0">
                <a:latin typeface="Vijaya" panose="020B0604020202020204" pitchFamily="34" charset="0"/>
                <a:cs typeface="Vijaya" panose="020B0604020202020204" pitchFamily="34" charset="0"/>
              </a:rPr>
              <a:t>ART. 633.</a:t>
            </a:r>
            <a:r>
              <a:rPr lang="pt-BR" sz="2800" dirty="0">
                <a:latin typeface="Vijaya" panose="020B0604020202020204" pitchFamily="34" charset="0"/>
                <a:cs typeface="Vijaya" panose="020B0604020202020204" pitchFamily="34" charset="0"/>
              </a:rPr>
              <a:t> SENDO CAPAZES TODAS AS PARTES, NÃO SE PROCEDERÁ À AVALIAÇÃO, SE A FAZENDA PÚBLICA, INTIMADA </a:t>
            </a:r>
            <a:r>
              <a:rPr lang="pt-BR" sz="2800" b="1" u="sng" dirty="0">
                <a:latin typeface="Vijaya" panose="020B0604020202020204" pitchFamily="34" charset="0"/>
                <a:cs typeface="Vijaya" panose="020B0604020202020204" pitchFamily="34" charset="0"/>
              </a:rPr>
              <a:t>PESSOALMENTE</a:t>
            </a:r>
            <a:r>
              <a:rPr lang="pt-BR" sz="2800" dirty="0">
                <a:latin typeface="Vijaya" panose="020B0604020202020204" pitchFamily="34" charset="0"/>
                <a:cs typeface="Vijaya" panose="020B0604020202020204" pitchFamily="34" charset="0"/>
              </a:rPr>
              <a:t>, CONCORDAR </a:t>
            </a:r>
            <a:r>
              <a:rPr lang="pt-BR" sz="2800" b="1" u="sng" dirty="0">
                <a:latin typeface="Vijaya" panose="020B0604020202020204" pitchFamily="34" charset="0"/>
                <a:cs typeface="Vijaya" panose="020B0604020202020204" pitchFamily="34" charset="0"/>
              </a:rPr>
              <a:t>DE FORMA EXPRESSA </a:t>
            </a:r>
            <a:r>
              <a:rPr lang="pt-BR" sz="2800" dirty="0">
                <a:latin typeface="Vijaya" panose="020B0604020202020204" pitchFamily="34" charset="0"/>
                <a:cs typeface="Vijaya" panose="020B0604020202020204" pitchFamily="34" charset="0"/>
              </a:rPr>
              <a:t>COM O VALOR ATRIBUÍDO, NAS PRIMEIRAS DECLARAÇÕES, AOS BENS DO ESPÓLIO.</a:t>
            </a:r>
            <a:endParaRPr lang="pt-BR" sz="2800" u="sng" dirty="0">
              <a:latin typeface="Vijaya" panose="020B0604020202020204" pitchFamily="34" charset="0"/>
              <a:cs typeface="Vijaya" panose="020B0604020202020204" pitchFamily="34" charset="0"/>
            </a:endParaRPr>
          </a:p>
        </p:txBody>
      </p:sp>
      <p:sp>
        <p:nvSpPr>
          <p:cNvPr id="2" name="Espaço Reservado para Número de Slide 1"/>
          <p:cNvSpPr>
            <a:spLocks noGrp="1"/>
          </p:cNvSpPr>
          <p:nvPr>
            <p:ph type="sldNum" sz="quarter" idx="12"/>
          </p:nvPr>
        </p:nvSpPr>
        <p:spPr/>
        <p:txBody>
          <a:bodyPr/>
          <a:lstStyle/>
          <a:p>
            <a:fld id="{4B7FCC14-0F90-4ED4-A174-980B25B122E7}" type="slidenum">
              <a:rPr lang="pt-BR" smtClean="0"/>
              <a:pPr/>
              <a:t>20</a:t>
            </a:fld>
            <a:endParaRPr lang="pt-BR"/>
          </a:p>
        </p:txBody>
      </p:sp>
    </p:spTree>
    <p:extLst>
      <p:ext uri="{BB962C8B-B14F-4D97-AF65-F5344CB8AC3E}">
        <p14:creationId xmlns:p14="http://schemas.microsoft.com/office/powerpoint/2010/main" xmlns="" val="104388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631543"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b="1" dirty="0">
                <a:latin typeface="Vijaya" panose="020B0604020202020204" pitchFamily="34" charset="0"/>
                <a:cs typeface="Vijaya" panose="020B0604020202020204" pitchFamily="34" charset="0"/>
              </a:rPr>
              <a:t>ART. 1009. </a:t>
            </a:r>
            <a:r>
              <a:rPr lang="pt-BR" sz="2800" dirty="0">
                <a:latin typeface="Vijaya" panose="020B0604020202020204" pitchFamily="34" charset="0"/>
                <a:cs typeface="Vijaya" panose="020B0604020202020204" pitchFamily="34" charset="0"/>
              </a:rPr>
              <a:t>ENTREGUE O LAUDO DE AVALIAÇÃO, O JUIZ MANDARÁ QUE </a:t>
            </a:r>
            <a:r>
              <a:rPr lang="pt-BR" sz="2800" u="sng" dirty="0">
                <a:latin typeface="Vijaya" panose="020B0604020202020204" pitchFamily="34" charset="0"/>
                <a:cs typeface="Vijaya" panose="020B0604020202020204" pitchFamily="34" charset="0"/>
              </a:rPr>
              <a:t>SOBRE ELE </a:t>
            </a:r>
            <a:r>
              <a:rPr lang="pt-BR" sz="2800" dirty="0">
                <a:latin typeface="Vijaya" panose="020B0604020202020204" pitchFamily="34" charset="0"/>
                <a:cs typeface="Vijaya" panose="020B0604020202020204" pitchFamily="34" charset="0"/>
              </a:rPr>
              <a:t>SE MANIFESTEM </a:t>
            </a:r>
            <a:r>
              <a:rPr lang="pt-BR" sz="2800" u="sng" dirty="0">
                <a:latin typeface="Vijaya" panose="020B0604020202020204" pitchFamily="34" charset="0"/>
                <a:cs typeface="Vijaya" panose="020B0604020202020204" pitchFamily="34" charset="0"/>
              </a:rPr>
              <a:t>AS PARTES </a:t>
            </a:r>
            <a:r>
              <a:rPr lang="pt-BR" sz="2800" dirty="0">
                <a:latin typeface="Vijaya" panose="020B0604020202020204" pitchFamily="34" charset="0"/>
                <a:cs typeface="Vijaya" panose="020B0604020202020204" pitchFamily="34" charset="0"/>
              </a:rPr>
              <a:t>NO PRAZO DE </a:t>
            </a:r>
            <a:r>
              <a:rPr lang="pt-BR" sz="2800" u="sng" dirty="0">
                <a:latin typeface="Vijaya" panose="020B0604020202020204" pitchFamily="34" charset="0"/>
                <a:cs typeface="Vijaya" panose="020B0604020202020204" pitchFamily="34" charset="0"/>
              </a:rPr>
              <a:t>10 DIAS</a:t>
            </a:r>
            <a:r>
              <a:rPr lang="pt-BR" sz="2800" dirty="0">
                <a:latin typeface="Vijaya" panose="020B0604020202020204" pitchFamily="34" charset="0"/>
                <a:cs typeface="Vijaya" panose="020B0604020202020204" pitchFamily="34" charset="0"/>
              </a:rPr>
              <a:t>, QUE CORRERÁ EM CARTÓRIO.</a:t>
            </a:r>
            <a:endParaRPr lang="pt-BR" sz="2800" b="1"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994400" y="1378040"/>
            <a:ext cx="619760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b="1" dirty="0">
                <a:latin typeface="Vijaya" panose="020B0604020202020204" pitchFamily="34" charset="0"/>
                <a:cs typeface="Vijaya" panose="020B0604020202020204" pitchFamily="34" charset="0"/>
              </a:rPr>
              <a:t>ART. 635. </a:t>
            </a:r>
            <a:r>
              <a:rPr lang="pt-BR" sz="2800" dirty="0">
                <a:latin typeface="Vijaya" panose="020B0604020202020204" pitchFamily="34" charset="0"/>
                <a:cs typeface="Vijaya" panose="020B0604020202020204" pitchFamily="34" charset="0"/>
              </a:rPr>
              <a:t>ENTREGUE O LAUDO DE AVALIAÇÃO, O JUIZ MANDARÁ QUE AS PARTES SE MANIFESTEM NO PRAZO DE </a:t>
            </a:r>
            <a:r>
              <a:rPr lang="pt-BR" sz="2800" b="1" u="sng" dirty="0">
                <a:latin typeface="Vijaya" panose="020B0604020202020204" pitchFamily="34" charset="0"/>
                <a:cs typeface="Vijaya" panose="020B0604020202020204" pitchFamily="34" charset="0"/>
              </a:rPr>
              <a:t>15 DIAS</a:t>
            </a:r>
            <a:r>
              <a:rPr lang="pt-BR" sz="2800" dirty="0">
                <a:latin typeface="Vijaya" panose="020B0604020202020204" pitchFamily="34" charset="0"/>
                <a:cs typeface="Vijaya" panose="020B0604020202020204" pitchFamily="34" charset="0"/>
              </a:rPr>
              <a:t>, QUE CORRERÁ EM CARTÓRIO.</a:t>
            </a:r>
            <a:endParaRPr lang="pt-BR" sz="2800" b="1" dirty="0">
              <a:latin typeface="Vijaya" panose="020B0604020202020204" pitchFamily="34" charset="0"/>
              <a:cs typeface="Vijaya" panose="020B0604020202020204" pitchFamily="34" charset="0"/>
            </a:endParaRPr>
          </a:p>
          <a:p>
            <a:pPr marL="0" indent="0" algn="just">
              <a:buNone/>
            </a:pPr>
            <a:endParaRPr lang="pt-BR" sz="2800" dirty="0">
              <a:latin typeface="Vijaya" panose="020B0604020202020204" pitchFamily="34" charset="0"/>
              <a:cs typeface="Vijaya" panose="020B0604020202020204" pitchFamily="34" charset="0"/>
            </a:endParaRPr>
          </a:p>
        </p:txBody>
      </p:sp>
      <p:sp>
        <p:nvSpPr>
          <p:cNvPr id="2" name="Espaço Reservado para Número de Slide 1"/>
          <p:cNvSpPr>
            <a:spLocks noGrp="1"/>
          </p:cNvSpPr>
          <p:nvPr>
            <p:ph type="sldNum" sz="quarter" idx="12"/>
          </p:nvPr>
        </p:nvSpPr>
        <p:spPr/>
        <p:txBody>
          <a:bodyPr/>
          <a:lstStyle/>
          <a:p>
            <a:fld id="{4B7FCC14-0F90-4ED4-A174-980B25B122E7}" type="slidenum">
              <a:rPr lang="pt-BR" smtClean="0"/>
              <a:pPr/>
              <a:t>21</a:t>
            </a:fld>
            <a:endParaRPr lang="pt-BR"/>
          </a:p>
        </p:txBody>
      </p:sp>
    </p:spTree>
    <p:extLst>
      <p:ext uri="{BB962C8B-B14F-4D97-AF65-F5344CB8AC3E}">
        <p14:creationId xmlns:p14="http://schemas.microsoft.com/office/powerpoint/2010/main" xmlns="" val="3728126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2879" y="1145812"/>
            <a:ext cx="5644422" cy="5479960"/>
          </a:xfrm>
        </p:spPr>
        <p:txBody>
          <a:bodyPr>
            <a:noAutofit/>
          </a:bodyPr>
          <a:lstStyle/>
          <a:p>
            <a:pPr marL="0" indent="0" algn="ctr">
              <a:buNone/>
            </a:pPr>
            <a:r>
              <a:rPr lang="pt-BR" sz="2400" dirty="0">
                <a:latin typeface="Vijaya" panose="020B0604020202020204" pitchFamily="34" charset="0"/>
                <a:cs typeface="Vijaya" panose="020B0604020202020204" pitchFamily="34" charset="0"/>
              </a:rPr>
              <a:t>CPC/73</a:t>
            </a:r>
          </a:p>
          <a:p>
            <a:pPr marL="0" indent="0" algn="ctr">
              <a:buNone/>
            </a:pPr>
            <a:r>
              <a:rPr lang="pt-BR" sz="2400" b="1" u="sng" dirty="0">
                <a:latin typeface="Vijaya" panose="020B0604020202020204" pitchFamily="34" charset="0"/>
                <a:cs typeface="Vijaya" panose="020B0604020202020204" pitchFamily="34" charset="0"/>
              </a:rPr>
              <a:t>DAS COLAÇÕES</a:t>
            </a:r>
          </a:p>
          <a:p>
            <a:pPr marL="0" indent="0" algn="just">
              <a:buNone/>
            </a:pPr>
            <a:r>
              <a:rPr lang="pt-BR" sz="2400" b="1" dirty="0">
                <a:latin typeface="Vijaya" panose="020B0604020202020204" pitchFamily="34" charset="0"/>
                <a:cs typeface="Vijaya" panose="020B0604020202020204" pitchFamily="34" charset="0"/>
              </a:rPr>
              <a:t>ART. 1014</a:t>
            </a:r>
            <a:r>
              <a:rPr lang="pt-BR" sz="2400" dirty="0">
                <a:latin typeface="Vijaya" panose="020B0604020202020204" pitchFamily="34" charset="0"/>
                <a:cs typeface="Vijaya" panose="020B0604020202020204" pitchFamily="34" charset="0"/>
              </a:rPr>
              <a:t>. NO PRAZO ESTABELECIDO NO ARTIGO 627, O HERDEIRO OBRIGADO À COLAÇÃO CONFERIRÁ POR TERMO NOS AUTOS OU POR PETIÇÃO A QUAL O TERMO SE REPORTARÁ OS BENS QUE RECEBEU, OU, SE JÁ NÃO OS POSSUIR, TRAR-LHES-Á O VALOR.</a:t>
            </a:r>
          </a:p>
          <a:p>
            <a:pPr marL="0" indent="0" algn="just">
              <a:buNone/>
            </a:pPr>
            <a:r>
              <a:rPr lang="pt-BR" sz="2400" dirty="0">
                <a:latin typeface="Vijaya" panose="020B0604020202020204" pitchFamily="34" charset="0"/>
                <a:cs typeface="Vijaya" panose="020B0604020202020204" pitchFamily="34" charset="0"/>
              </a:rPr>
              <a:t>PARÁGRAFO ÚNICO: OS BENS QUE DEVEM SER CONFERIDOS NA PARTILHA, ASSIM COMO AS ACESSÕES E AS BENFEITORIAS QUE O DONATÁRIO FEZ, CALCULAR-SE-Á PELO VALOR QUE TIVEREM AO TEMPO DA ABERTURA DA SUCESSÃO.</a:t>
            </a:r>
            <a:endParaRPr lang="pt-BR" sz="24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91165" y="1145812"/>
            <a:ext cx="6300835" cy="5479960"/>
          </a:xfrm>
        </p:spPr>
        <p:txBody>
          <a:bodyPr>
            <a:noAutofit/>
          </a:bodyPr>
          <a:lstStyle/>
          <a:p>
            <a:pPr marL="0" indent="0" algn="ctr">
              <a:buNone/>
            </a:pPr>
            <a:r>
              <a:rPr lang="pt-BR" sz="2400" dirty="0">
                <a:latin typeface="Vijaya" panose="020B0604020202020204" pitchFamily="34" charset="0"/>
                <a:cs typeface="Vijaya" panose="020B0604020202020204" pitchFamily="34" charset="0"/>
              </a:rPr>
              <a:t>NCPC/15</a:t>
            </a:r>
          </a:p>
          <a:p>
            <a:pPr marL="0" indent="0" algn="ctr">
              <a:buNone/>
            </a:pPr>
            <a:r>
              <a:rPr lang="pt-BR" sz="2400" b="1" u="sng" dirty="0">
                <a:latin typeface="Vijaya" panose="020B0604020202020204" pitchFamily="34" charset="0"/>
                <a:cs typeface="Vijaya" panose="020B0604020202020204" pitchFamily="34" charset="0"/>
              </a:rPr>
              <a:t>DAS COLAÇÕES</a:t>
            </a:r>
          </a:p>
          <a:p>
            <a:pPr marL="0" indent="0" algn="just">
              <a:buNone/>
            </a:pPr>
            <a:r>
              <a:rPr lang="pt-BR" sz="2400" b="1" dirty="0">
                <a:latin typeface="Vijaya" panose="020B0604020202020204" pitchFamily="34" charset="0"/>
                <a:cs typeface="Vijaya" panose="020B0604020202020204" pitchFamily="34" charset="0"/>
              </a:rPr>
              <a:t>ART. 639</a:t>
            </a:r>
            <a:r>
              <a:rPr lang="pt-BR" sz="2400" dirty="0">
                <a:latin typeface="Vijaya" panose="020B0604020202020204" pitchFamily="34" charset="0"/>
                <a:cs typeface="Vijaya" panose="020B0604020202020204" pitchFamily="34" charset="0"/>
              </a:rPr>
              <a:t>. NO PRAZO ESTABELECIDO NO ARTIGO 627, O HERDEIRO OBRIGADO À COLAÇÃO CONFERIRÁ POR TERMO NOS AUTOS </a:t>
            </a:r>
            <a:r>
              <a:rPr lang="pt-BR" sz="2400" b="1" u="sng" dirty="0">
                <a:latin typeface="Vijaya" panose="020B0604020202020204" pitchFamily="34" charset="0"/>
                <a:cs typeface="Vijaya" panose="020B0604020202020204" pitchFamily="34" charset="0"/>
              </a:rPr>
              <a:t>OU POR PETIÇÃO </a:t>
            </a:r>
            <a:r>
              <a:rPr lang="pt-BR" sz="2400" dirty="0">
                <a:latin typeface="Vijaya" panose="020B0604020202020204" pitchFamily="34" charset="0"/>
                <a:cs typeface="Vijaya" panose="020B0604020202020204" pitchFamily="34" charset="0"/>
              </a:rPr>
              <a:t>A QUAL O TERMO SE REPORTARÁ OS BENS QUE RECEBEU, OU, SE JÁ NÃO OS POSSUIR, TRAR-LHES-Á O VALOR.</a:t>
            </a:r>
          </a:p>
          <a:p>
            <a:pPr marL="0" indent="0" algn="just">
              <a:buNone/>
            </a:pPr>
            <a:endParaRPr lang="pt-BR" sz="2400" dirty="0">
              <a:latin typeface="Vijaya" panose="020B0604020202020204" pitchFamily="34" charset="0"/>
              <a:cs typeface="Vijaya" panose="020B0604020202020204" pitchFamily="34" charset="0"/>
            </a:endParaRPr>
          </a:p>
          <a:p>
            <a:pPr marL="0" indent="0" algn="just">
              <a:buNone/>
            </a:pPr>
            <a:r>
              <a:rPr lang="pt-BR" sz="2400" u="sng" dirty="0">
                <a:latin typeface="Vijaya" panose="020B0604020202020204" pitchFamily="34" charset="0"/>
                <a:cs typeface="Vijaya" panose="020B0604020202020204" pitchFamily="34" charset="0"/>
              </a:rPr>
              <a:t>PARÁGRAFO ÚNICO: OS BENS QUE DEVEM SER CONFERIDOS NA PARTILHA, ASSIM COMO AS ACESSÕES E AS BENFEITORIAS QUE O DONATÁRIO FEZ, CALCULAR-SE-Á PELO VALOR QUE TIVEREM AO TEMPO DA ABERTURA DA SUCESSÃO.</a:t>
            </a:r>
          </a:p>
          <a:p>
            <a:pPr marL="0" indent="0" algn="just">
              <a:buNone/>
            </a:pPr>
            <a:endParaRPr lang="pt-BR" sz="2400"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22</a:t>
            </a:fld>
            <a:endParaRPr lang="pt-BR"/>
          </a:p>
        </p:txBody>
      </p:sp>
    </p:spTree>
    <p:extLst>
      <p:ext uri="{BB962C8B-B14F-4D97-AF65-F5344CB8AC3E}">
        <p14:creationId xmlns:p14="http://schemas.microsoft.com/office/powerpoint/2010/main" xmlns="" val="2618980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646057" cy="5479960"/>
          </a:xfrm>
        </p:spPr>
        <p:txBody>
          <a:bodyPr>
            <a:normAutofit fontScale="92500" lnSpcReduction="20000"/>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r>
              <a:rPr lang="pt-BR" sz="2800" b="1" u="sng" dirty="0">
                <a:latin typeface="Vijaya" panose="020B0604020202020204" pitchFamily="34" charset="0"/>
                <a:cs typeface="Vijaya" panose="020B0604020202020204" pitchFamily="34" charset="0"/>
              </a:rPr>
              <a:t>DAS COLAÇÕES</a:t>
            </a:r>
          </a:p>
          <a:p>
            <a:pPr marL="0" indent="0" algn="just">
              <a:buNone/>
            </a:pPr>
            <a:r>
              <a:rPr lang="pt-BR" sz="2800" b="1" dirty="0">
                <a:latin typeface="Vijaya" panose="020B0604020202020204" pitchFamily="34" charset="0"/>
                <a:cs typeface="Vijaya" panose="020B0604020202020204" pitchFamily="34" charset="0"/>
              </a:rPr>
              <a:t>ART. 1016</a:t>
            </a:r>
            <a:r>
              <a:rPr lang="pt-BR" sz="2800" dirty="0">
                <a:latin typeface="Vijaya" panose="020B0604020202020204" pitchFamily="34" charset="0"/>
                <a:cs typeface="Vijaya" panose="020B0604020202020204" pitchFamily="34" charset="0"/>
              </a:rPr>
              <a:t>. SE O HERDEIRO NEGAR O RECEBIMENTO DOS BENS OU A OBRIGAÇÃO DE OS CONFERIR, O JUIZ, OUVIDAS AS PARTES NO PRAZO COMUM DE 5 DIAS, DECIDIRÁ À VISTA DAS ALEGAÇÕES E PROVAS PRODUZIDAS.</a:t>
            </a:r>
          </a:p>
          <a:p>
            <a:pPr marL="0" indent="0" algn="just">
              <a:buNone/>
            </a:pPr>
            <a:r>
              <a:rPr lang="pt-BR" sz="2800" dirty="0">
                <a:latin typeface="Vijaya" panose="020B0604020202020204" pitchFamily="34" charset="0"/>
                <a:cs typeface="Vijaya" panose="020B0604020202020204" pitchFamily="34" charset="0"/>
              </a:rPr>
              <a:t>§1. DECLARADA IMPROCEDENTE A OPOSIÇÃO, SE O HERDEIRO, NO PRAZO IMPRORROGÁVEL DE </a:t>
            </a:r>
            <a:r>
              <a:rPr lang="pt-BR" sz="2800" u="sng" dirty="0">
                <a:latin typeface="Vijaya" panose="020B0604020202020204" pitchFamily="34" charset="0"/>
                <a:cs typeface="Vijaya" panose="020B0604020202020204" pitchFamily="34" charset="0"/>
              </a:rPr>
              <a:t>5 DIAS,</a:t>
            </a:r>
            <a:r>
              <a:rPr lang="pt-BR" sz="2800" dirty="0">
                <a:latin typeface="Vijaya" panose="020B0604020202020204" pitchFamily="34" charset="0"/>
                <a:cs typeface="Vijaya" panose="020B0604020202020204" pitchFamily="34" charset="0"/>
              </a:rPr>
              <a:t> NÃO PROCEDER À CONFERENCIA, O JUIZ MANDARÁ SEQUESTRAR-LHE, PARA SEREM INVENTARIADOS E PARTILHADOS, OS BENS SUJEITOS À COLAÇÃO</a:t>
            </a:r>
            <a:endParaRPr lang="pt-BR" sz="2800" u="sng" dirty="0">
              <a:latin typeface="Vijaya" panose="020B0604020202020204" pitchFamily="34" charset="0"/>
              <a:cs typeface="Vijaya" panose="020B0604020202020204" pitchFamily="34" charset="0"/>
            </a:endParaRPr>
          </a:p>
          <a:p>
            <a:pPr marL="0" indent="0" algn="just">
              <a:buNone/>
            </a:pPr>
            <a:endParaRPr lang="pt-BR" u="sng" dirty="0"/>
          </a:p>
        </p:txBody>
      </p:sp>
      <p:sp>
        <p:nvSpPr>
          <p:cNvPr id="6" name="Espaço Reservado para Conteúdo 5"/>
          <p:cNvSpPr>
            <a:spLocks noGrp="1"/>
          </p:cNvSpPr>
          <p:nvPr>
            <p:ph sz="half" idx="2"/>
          </p:nvPr>
        </p:nvSpPr>
        <p:spPr>
          <a:xfrm>
            <a:off x="5826079" y="1378040"/>
            <a:ext cx="6353041" cy="5479960"/>
          </a:xfrm>
        </p:spPr>
        <p:txBody>
          <a:bodyPr>
            <a:normAutofit fontScale="92500" lnSpcReduction="20000"/>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r>
              <a:rPr lang="pt-BR" sz="2800" b="1" u="sng" dirty="0">
                <a:latin typeface="Vijaya" panose="020B0604020202020204" pitchFamily="34" charset="0"/>
                <a:cs typeface="Vijaya" panose="020B0604020202020204" pitchFamily="34" charset="0"/>
              </a:rPr>
              <a:t>DAS COLAÇÕES</a:t>
            </a:r>
          </a:p>
          <a:p>
            <a:pPr marL="0" indent="0" algn="just">
              <a:buNone/>
            </a:pPr>
            <a:r>
              <a:rPr lang="pt-BR" sz="2800" b="1" dirty="0">
                <a:latin typeface="Vijaya" panose="020B0604020202020204" pitchFamily="34" charset="0"/>
                <a:cs typeface="Vijaya" panose="020B0604020202020204" pitchFamily="34" charset="0"/>
              </a:rPr>
              <a:t>ART. 641</a:t>
            </a:r>
            <a:r>
              <a:rPr lang="pt-BR" sz="2800" dirty="0">
                <a:latin typeface="Vijaya" panose="020B0604020202020204" pitchFamily="34" charset="0"/>
                <a:cs typeface="Vijaya" panose="020B0604020202020204" pitchFamily="34" charset="0"/>
              </a:rPr>
              <a:t>. SE O HERDEIRO NEGAR O RECEBIMENTO DOS BENS OU A OBRIGAÇÃO DE OS CONFERIR, O JUIZ, OUVIDAS AS PARTES NO PRAZO COMUM DE</a:t>
            </a:r>
            <a:r>
              <a:rPr lang="pt-BR" sz="2800" b="1" dirty="0">
                <a:latin typeface="Vijaya" panose="020B0604020202020204" pitchFamily="34" charset="0"/>
                <a:cs typeface="Vijaya" panose="020B0604020202020204" pitchFamily="34" charset="0"/>
              </a:rPr>
              <a:t> </a:t>
            </a:r>
            <a:r>
              <a:rPr lang="pt-BR" sz="2800" b="1" u="sng" dirty="0">
                <a:latin typeface="Vijaya" panose="020B0604020202020204" pitchFamily="34" charset="0"/>
                <a:cs typeface="Vijaya" panose="020B0604020202020204" pitchFamily="34" charset="0"/>
              </a:rPr>
              <a:t>15 DIAS</a:t>
            </a:r>
            <a:r>
              <a:rPr lang="pt-BR" sz="2800" dirty="0">
                <a:latin typeface="Vijaya" panose="020B0604020202020204" pitchFamily="34" charset="0"/>
                <a:cs typeface="Vijaya" panose="020B0604020202020204" pitchFamily="34" charset="0"/>
              </a:rPr>
              <a:t>, DECIDIRÁ À VISTA DAS ALEGAÇÕES E PROVAS PRODUZIDAS.</a:t>
            </a:r>
          </a:p>
          <a:p>
            <a:pPr marL="0" indent="0" algn="just">
              <a:buNone/>
            </a:pPr>
            <a:r>
              <a:rPr lang="pt-BR" sz="2800" dirty="0">
                <a:latin typeface="Vijaya" panose="020B0604020202020204" pitchFamily="34" charset="0"/>
                <a:cs typeface="Vijaya" panose="020B0604020202020204" pitchFamily="34" charset="0"/>
              </a:rPr>
              <a:t>§1. DECLARADA IMPROCEDENTE A OPOSIÇÃO, SE O HERDEIRO, NO PRAZO IMPRORROGÁVEL DE </a:t>
            </a:r>
            <a:r>
              <a:rPr lang="pt-BR" sz="2800" b="1" u="sng" dirty="0">
                <a:latin typeface="Vijaya" panose="020B0604020202020204" pitchFamily="34" charset="0"/>
                <a:cs typeface="Vijaya" panose="020B0604020202020204" pitchFamily="34" charset="0"/>
              </a:rPr>
              <a:t>15 DIAS</a:t>
            </a:r>
            <a:r>
              <a:rPr lang="pt-BR" sz="2800" u="sng" dirty="0">
                <a:latin typeface="Vijaya" panose="020B0604020202020204" pitchFamily="34" charset="0"/>
                <a:cs typeface="Vijaya" panose="020B0604020202020204" pitchFamily="34" charset="0"/>
              </a:rPr>
              <a:t>,</a:t>
            </a:r>
            <a:r>
              <a:rPr lang="pt-BR" sz="2800" dirty="0">
                <a:latin typeface="Vijaya" panose="020B0604020202020204" pitchFamily="34" charset="0"/>
                <a:cs typeface="Vijaya" panose="020B0604020202020204" pitchFamily="34" charset="0"/>
              </a:rPr>
              <a:t> NÃO PROCEDER À CONFERENCIA, O JUIZ MANDARÁ SEQUESTRAR-LHE, PARA SEREM INVENTARIADOS E PARTILHADOS, OS BENS SUJEITOS À COLAÇÃO</a:t>
            </a:r>
            <a:endParaRPr lang="pt-BR" sz="2800" u="sng" dirty="0">
              <a:latin typeface="Vijaya" panose="020B0604020202020204" pitchFamily="34" charset="0"/>
              <a:cs typeface="Vijaya" panose="020B0604020202020204" pitchFamily="34" charset="0"/>
            </a:endParaRPr>
          </a:p>
          <a:p>
            <a:pPr marL="0" indent="0" algn="just">
              <a:buNone/>
            </a:pPr>
            <a:endParaRPr lang="pt-BR" dirty="0"/>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23</a:t>
            </a:fld>
            <a:endParaRPr lang="pt-BR"/>
          </a:p>
        </p:txBody>
      </p:sp>
    </p:spTree>
    <p:extLst>
      <p:ext uri="{BB962C8B-B14F-4D97-AF65-F5344CB8AC3E}">
        <p14:creationId xmlns:p14="http://schemas.microsoft.com/office/powerpoint/2010/main" xmlns="" val="920004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sz="half" idx="2"/>
          </p:nvPr>
        </p:nvSpPr>
        <p:spPr>
          <a:xfrm>
            <a:off x="193965" y="1378040"/>
            <a:ext cx="11526980" cy="5479960"/>
          </a:xfrm>
        </p:spPr>
        <p:txBody>
          <a:bodyPr>
            <a:normAutofit lnSpcReduction="10000"/>
          </a:bodyPr>
          <a:lstStyle/>
          <a:p>
            <a:pPr marL="0" indent="0" algn="ctr">
              <a:buNone/>
            </a:pPr>
            <a:r>
              <a:rPr lang="pt-BR" sz="2800" dirty="0">
                <a:latin typeface="Vijaya" panose="020B0604020202020204" pitchFamily="34" charset="0"/>
                <a:cs typeface="Vijaya" panose="020B0604020202020204" pitchFamily="34" charset="0"/>
              </a:rPr>
              <a:t>CÓDIGO CIVIL DE 2002</a:t>
            </a:r>
          </a:p>
          <a:p>
            <a:pPr marL="0" indent="0" algn="just">
              <a:buNone/>
            </a:pPr>
            <a:r>
              <a:rPr lang="pt-BR" sz="2800" dirty="0">
                <a:latin typeface="Vijaya" panose="020B0604020202020204" pitchFamily="34" charset="0"/>
                <a:cs typeface="Vijaya" panose="020B0604020202020204" pitchFamily="34" charset="0"/>
              </a:rPr>
              <a:t>ART. 2.004. O VALOR DE COLAÇÃO DOS BENS DOADOS SERÁ AQUELE, CERTO OU ESTIMATIVO, QUE LHES ATRIBUIR O ATO DE LIBERALIDADE.</a:t>
            </a:r>
          </a:p>
          <a:p>
            <a:pPr marL="0" indent="0" algn="just">
              <a:buNone/>
            </a:pPr>
            <a:endParaRPr lang="pt-BR" sz="2800"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 1º SE DO ATO DE DOAÇÃO NÃO CONSTAR VALOR CERTO, NEM HOUVER ESTIMAÇÃO FEITA NAQUELA ÉPOCA, OS BENS SERÃO CONFERIDOS NA PARTILHA PELO QUE ENTÃO SE CALCULAR VALESSEM AO TEMPO DA LIBERALIDADE.</a:t>
            </a:r>
          </a:p>
          <a:p>
            <a:pPr marL="0" indent="0" algn="just">
              <a:buNone/>
            </a:pPr>
            <a:endParaRPr lang="pt-BR" sz="2800"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 2º SÓ O VALOR DOS BENS DOADOS ENTRARÁ EM COLAÇÃO; NÃO ASSIM O DAS BENFEITORIAS ACRESCIDAS, AS QUAIS PERTENCERÃO AO HERDEIRO DONATÁRIO, CORRENDO TAMBÉM À CONTA DESTE OS RENDIMENTOS OU LUCROS, ASSIM COMO OS DANOS E PERDAS QUE ELES SOFREREM.</a:t>
            </a:r>
            <a:endParaRPr lang="pt-BR" dirty="0"/>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24</a:t>
            </a:fld>
            <a:endParaRPr lang="pt-BR"/>
          </a:p>
        </p:txBody>
      </p:sp>
    </p:spTree>
    <p:extLst>
      <p:ext uri="{BB962C8B-B14F-4D97-AF65-F5344CB8AC3E}">
        <p14:creationId xmlns:p14="http://schemas.microsoft.com/office/powerpoint/2010/main" xmlns="" val="2302642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13201" cy="5479960"/>
          </a:xfrm>
        </p:spPr>
        <p:txBody>
          <a:bodyPr>
            <a:normAutofit fontScale="92500" lnSpcReduction="20000"/>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r>
              <a:rPr lang="pt-BR" sz="2800" b="1" u="sng" dirty="0">
                <a:latin typeface="Vijaya" panose="020B0604020202020204" pitchFamily="34" charset="0"/>
                <a:cs typeface="Vijaya" panose="020B0604020202020204" pitchFamily="34" charset="0"/>
              </a:rPr>
              <a:t>DO PAGAMENTO DAS DÍVIDAS</a:t>
            </a:r>
          </a:p>
          <a:p>
            <a:pPr marL="0" indent="0" algn="just">
              <a:buNone/>
            </a:pPr>
            <a:endParaRPr lang="pt-BR" sz="2800" b="1" u="sng"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1017</a:t>
            </a:r>
            <a:r>
              <a:rPr lang="pt-BR" sz="2800" dirty="0">
                <a:latin typeface="Vijaya" panose="020B0604020202020204" pitchFamily="34" charset="0"/>
                <a:cs typeface="Vijaya" panose="020B0604020202020204" pitchFamily="34" charset="0"/>
              </a:rPr>
              <a:t>. ANTES DA PARTILHA, PODERÃO OS CREDORES DO ESPÓLIO REQUERER AO JUÍZO DO INVENTÁRIO O PAGAMENTO DAS DÍVIDAS VENCIDAS E EXIGÍVEIS.</a:t>
            </a:r>
          </a:p>
          <a:p>
            <a:pPr marL="0" indent="0" algn="just">
              <a:buNone/>
            </a:pPr>
            <a:endParaRPr lang="pt-BR" sz="2800" b="1" u="sng"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§5. SEM CORRESPONDENTE</a:t>
            </a:r>
          </a:p>
        </p:txBody>
      </p:sp>
      <p:sp>
        <p:nvSpPr>
          <p:cNvPr id="6" name="Espaço Reservado para Conteúdo 5"/>
          <p:cNvSpPr>
            <a:spLocks noGrp="1"/>
          </p:cNvSpPr>
          <p:nvPr>
            <p:ph sz="half" idx="2"/>
          </p:nvPr>
        </p:nvSpPr>
        <p:spPr>
          <a:xfrm>
            <a:off x="6008913" y="1378040"/>
            <a:ext cx="6170207" cy="5479960"/>
          </a:xfrm>
        </p:spPr>
        <p:txBody>
          <a:bodyPr>
            <a:normAutofit fontScale="92500" lnSpcReduction="20000"/>
          </a:bodyPr>
          <a:lstStyle/>
          <a:p>
            <a:pPr marL="0" indent="0" algn="ctr">
              <a:buNone/>
            </a:pPr>
            <a:r>
              <a:rPr lang="pt-BR" dirty="0"/>
              <a:t>CPC/15</a:t>
            </a:r>
          </a:p>
          <a:p>
            <a:pPr marL="0" indent="0" algn="ctr">
              <a:buNone/>
            </a:pPr>
            <a:r>
              <a:rPr lang="pt-BR" sz="3000" b="1" u="sng" dirty="0">
                <a:latin typeface="Vijaya" panose="020B0604020202020204" pitchFamily="34" charset="0"/>
                <a:cs typeface="Vijaya" panose="020B0604020202020204" pitchFamily="34" charset="0"/>
              </a:rPr>
              <a:t>DO PAGAMENTO DAS DÍVIDAS</a:t>
            </a:r>
          </a:p>
          <a:p>
            <a:pPr marL="0" indent="0" algn="just">
              <a:buNone/>
            </a:pPr>
            <a:endParaRPr lang="pt-BR" sz="3000" b="1" u="sng" dirty="0">
              <a:latin typeface="Vijaya" panose="020B0604020202020204" pitchFamily="34" charset="0"/>
              <a:cs typeface="Vijaya" panose="020B0604020202020204" pitchFamily="34" charset="0"/>
            </a:endParaRPr>
          </a:p>
          <a:p>
            <a:pPr marL="0" indent="0" algn="just">
              <a:buNone/>
            </a:pPr>
            <a:r>
              <a:rPr lang="pt-BR" sz="3000" b="1" dirty="0">
                <a:latin typeface="Vijaya" panose="020B0604020202020204" pitchFamily="34" charset="0"/>
                <a:cs typeface="Vijaya" panose="020B0604020202020204" pitchFamily="34" charset="0"/>
              </a:rPr>
              <a:t>ART. 642</a:t>
            </a:r>
            <a:r>
              <a:rPr lang="pt-BR" sz="3000" dirty="0">
                <a:latin typeface="Vijaya" panose="020B0604020202020204" pitchFamily="34" charset="0"/>
                <a:cs typeface="Vijaya" panose="020B0604020202020204" pitchFamily="34" charset="0"/>
              </a:rPr>
              <a:t>. ANTES DA PARTILHA, PODERÃO OS CREDORES DO ESPÓLIO REQUERER AO JUÍZO DO INVENTÁRIO O PAGAMENTO DAS DÍVIDAS VENCIDAS E EXIGÍVEIS.</a:t>
            </a:r>
          </a:p>
          <a:p>
            <a:pPr marL="0" indent="0" algn="just">
              <a:buNone/>
            </a:pPr>
            <a:endParaRPr lang="pt-BR" sz="3000" dirty="0">
              <a:latin typeface="Vijaya" panose="020B0604020202020204" pitchFamily="34" charset="0"/>
              <a:cs typeface="Vijaya" panose="020B0604020202020204" pitchFamily="34" charset="0"/>
            </a:endParaRPr>
          </a:p>
          <a:p>
            <a:pPr marL="0" indent="0" algn="just">
              <a:buNone/>
            </a:pPr>
            <a:r>
              <a:rPr lang="pt-BR" sz="3000" b="1" dirty="0">
                <a:latin typeface="Vijaya" panose="020B0604020202020204" pitchFamily="34" charset="0"/>
                <a:cs typeface="Vijaya" panose="020B0604020202020204" pitchFamily="34" charset="0"/>
              </a:rPr>
              <a:t>§ 5º. OS DONATÁRIOS SERÃO CHAMADOS A PRONUNCIAR-SE SOBRE A APROVAÇÃO DAS DÍVIDAS, SEMPRE QUE HAJA POSSIBILIDADE DE RESULTAR DELAS A REDUÇÃO DAS LIBERALIDADES.</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25</a:t>
            </a:fld>
            <a:endParaRPr lang="pt-BR"/>
          </a:p>
        </p:txBody>
      </p:sp>
    </p:spTree>
    <p:extLst>
      <p:ext uri="{BB962C8B-B14F-4D97-AF65-F5344CB8AC3E}">
        <p14:creationId xmlns:p14="http://schemas.microsoft.com/office/powerpoint/2010/main" xmlns="" val="3528388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102269"/>
            <a:ext cx="5826080" cy="5479960"/>
          </a:xfrm>
        </p:spPr>
        <p:txBody>
          <a:bodyPr>
            <a:noAutofit/>
          </a:bodyPr>
          <a:lstStyle/>
          <a:p>
            <a:pPr marL="0" indent="0" algn="ctr">
              <a:buNone/>
            </a:pPr>
            <a:r>
              <a:rPr lang="pt-BR" sz="2600" dirty="0">
                <a:latin typeface="Vijaya" panose="020B0604020202020204" pitchFamily="34" charset="0"/>
                <a:cs typeface="Vijaya" panose="020B0604020202020204" pitchFamily="34" charset="0"/>
              </a:rPr>
              <a:t>CPC/73</a:t>
            </a:r>
          </a:p>
          <a:p>
            <a:pPr marL="0" indent="0" algn="ctr">
              <a:buNone/>
            </a:pPr>
            <a:r>
              <a:rPr lang="pt-BR" sz="2600" b="1" u="sng" dirty="0">
                <a:latin typeface="Vijaya" panose="020B0604020202020204" pitchFamily="34" charset="0"/>
                <a:cs typeface="Vijaya" panose="020B0604020202020204" pitchFamily="34" charset="0"/>
              </a:rPr>
              <a:t>PARTILHA</a:t>
            </a:r>
          </a:p>
          <a:p>
            <a:pPr marL="0" indent="0" algn="just">
              <a:buNone/>
            </a:pPr>
            <a:r>
              <a:rPr lang="pt-BR" sz="2600" b="1" dirty="0">
                <a:latin typeface="Vijaya" panose="020B0604020202020204" pitchFamily="34" charset="0"/>
                <a:cs typeface="Vijaya" panose="020B0604020202020204" pitchFamily="34" charset="0"/>
              </a:rPr>
              <a:t>ART. 1022</a:t>
            </a:r>
            <a:r>
              <a:rPr lang="pt-BR" sz="2600" dirty="0">
                <a:latin typeface="Vijaya" panose="020B0604020202020204" pitchFamily="34" charset="0"/>
                <a:cs typeface="Vijaya" panose="020B0604020202020204" pitchFamily="34" charset="0"/>
              </a:rPr>
              <a:t>. CUMPRIDO O DISPOSTO NO ARTIGO 1017, §3º, O JUIZ FACULTARÁ ÀS PARTES QUE, NO PRAZO COMUM DE 10 DIAS, FORMULEM O PEDIDO DE QUINHÃO; EM SEGUIDA PROFERIRÁ, NO PRAZO DE 10 DIAS, O DESPACHO DE DELIBERAÇÃO DA PARTILHA, RESOLVENDO OS PEDIDOS DAS PARTES E DESIGNANDO OS BENS QUE DEVAM CONSTITUIR QUINHÃO DE CADA HERDEIRO E LEGATÁRIO.</a:t>
            </a:r>
          </a:p>
          <a:p>
            <a:pPr marL="0" indent="0" algn="just">
              <a:buNone/>
            </a:pPr>
            <a:endParaRPr lang="pt-BR" sz="2600" b="1"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6008914" y="1102269"/>
            <a:ext cx="6183086"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r>
              <a:rPr lang="pt-BR" sz="2800" b="1" u="sng" dirty="0">
                <a:latin typeface="Vijaya" panose="020B0604020202020204" pitchFamily="34" charset="0"/>
                <a:cs typeface="Vijaya" panose="020B0604020202020204" pitchFamily="34" charset="0"/>
              </a:rPr>
              <a:t>PARTILHA</a:t>
            </a:r>
          </a:p>
          <a:p>
            <a:pPr marL="0" indent="0" algn="just">
              <a:buNone/>
            </a:pPr>
            <a:r>
              <a:rPr lang="pt-BR" sz="2800" b="1" dirty="0">
                <a:latin typeface="Vijaya" panose="020B0604020202020204" pitchFamily="34" charset="0"/>
                <a:cs typeface="Vijaya" panose="020B0604020202020204" pitchFamily="34" charset="0"/>
              </a:rPr>
              <a:t>ART. 647</a:t>
            </a:r>
            <a:r>
              <a:rPr lang="pt-BR" sz="2800" dirty="0">
                <a:latin typeface="Vijaya" panose="020B0604020202020204" pitchFamily="34" charset="0"/>
                <a:cs typeface="Vijaya" panose="020B0604020202020204" pitchFamily="34" charset="0"/>
              </a:rPr>
              <a:t>. CUMPRIDO O DISPOSTO NO ARTIGO </a:t>
            </a:r>
            <a:r>
              <a:rPr lang="pt-BR" sz="2800" b="1" dirty="0">
                <a:latin typeface="Vijaya" panose="020B0604020202020204" pitchFamily="34" charset="0"/>
                <a:cs typeface="Vijaya" panose="020B0604020202020204" pitchFamily="34" charset="0"/>
              </a:rPr>
              <a:t>642, § 3º</a:t>
            </a:r>
            <a:r>
              <a:rPr lang="pt-BR" sz="2800" dirty="0">
                <a:latin typeface="Vijaya" panose="020B0604020202020204" pitchFamily="34" charset="0"/>
                <a:cs typeface="Vijaya" panose="020B0604020202020204" pitchFamily="34" charset="0"/>
              </a:rPr>
              <a:t>, O JUIZ FACULTARÁ ÀS PARTES QUE, NO PRAZO COMUM DE </a:t>
            </a:r>
            <a:r>
              <a:rPr lang="pt-BR" sz="2800" b="1" u="sng" dirty="0">
                <a:latin typeface="Vijaya" panose="020B0604020202020204" pitchFamily="34" charset="0"/>
                <a:cs typeface="Vijaya" panose="020B0604020202020204" pitchFamily="34" charset="0"/>
              </a:rPr>
              <a:t>15 DIAS</a:t>
            </a:r>
            <a:r>
              <a:rPr lang="pt-BR" sz="2800" dirty="0">
                <a:latin typeface="Vijaya" panose="020B0604020202020204" pitchFamily="34" charset="0"/>
                <a:cs typeface="Vijaya" panose="020B0604020202020204" pitchFamily="34" charset="0"/>
              </a:rPr>
              <a:t>, FORMULEM O PEDIDO DE QUINHÃO; EM SEGUIDA PROFERIRÁ </a:t>
            </a:r>
            <a:r>
              <a:rPr lang="pt-BR" sz="2800" b="1" u="sng" dirty="0">
                <a:latin typeface="Vijaya" panose="020B0604020202020204" pitchFamily="34" charset="0"/>
                <a:cs typeface="Vijaya" panose="020B0604020202020204" pitchFamily="34" charset="0"/>
              </a:rPr>
              <a:t>A DECISÃO</a:t>
            </a:r>
            <a:r>
              <a:rPr lang="pt-BR" sz="2800" dirty="0">
                <a:latin typeface="Vijaya" panose="020B0604020202020204" pitchFamily="34" charset="0"/>
                <a:cs typeface="Vijaya" panose="020B0604020202020204" pitchFamily="34" charset="0"/>
              </a:rPr>
              <a:t> DE DELIBERAÇÃO DA PARTILHA, RESOLVENDO OS PEDIDOS DAS PARTES E DESIGNANDO OS BENS QUE DEVAM CONSTITUIR QUINHÃO DE CADA HERDEIRO E LEGATÁRIO.</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26</a:t>
            </a:fld>
            <a:endParaRPr lang="pt-BR"/>
          </a:p>
        </p:txBody>
      </p:sp>
    </p:spTree>
    <p:extLst>
      <p:ext uri="{BB962C8B-B14F-4D97-AF65-F5344CB8AC3E}">
        <p14:creationId xmlns:p14="http://schemas.microsoft.com/office/powerpoint/2010/main" xmlns="" val="588082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355771"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endParaRPr lang="pt-BR" sz="2800" u="sng" dirty="0">
              <a:latin typeface="Vijaya" panose="020B0604020202020204" pitchFamily="34" charset="0"/>
              <a:cs typeface="Vijaya" panose="020B0604020202020204" pitchFamily="34" charset="0"/>
            </a:endParaRPr>
          </a:p>
          <a:p>
            <a:pPr marL="0" indent="0" algn="ctr">
              <a:buNone/>
            </a:pPr>
            <a:r>
              <a:rPr lang="pt-BR" sz="2800" dirty="0">
                <a:latin typeface="Vijaya" panose="020B0604020202020204" pitchFamily="34" charset="0"/>
                <a:cs typeface="Vijaya" panose="020B0604020202020204" pitchFamily="34" charset="0"/>
              </a:rPr>
              <a:t>SEM CORRESPONDENTE</a:t>
            </a:r>
          </a:p>
        </p:txBody>
      </p:sp>
      <p:sp>
        <p:nvSpPr>
          <p:cNvPr id="6" name="Espaço Reservado para Conteúdo 5"/>
          <p:cNvSpPr>
            <a:spLocks noGrp="1"/>
          </p:cNvSpPr>
          <p:nvPr>
            <p:ph sz="half" idx="2"/>
          </p:nvPr>
        </p:nvSpPr>
        <p:spPr>
          <a:xfrm>
            <a:off x="5826080" y="1378040"/>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u="sng" dirty="0">
                <a:latin typeface="Vijaya" panose="020B0604020202020204" pitchFamily="34" charset="0"/>
                <a:cs typeface="Vijaya" panose="020B0604020202020204" pitchFamily="34" charset="0"/>
              </a:rPr>
              <a:t>ART. 647, PARÁGRAFO ÚNICO. O JUIZ PODERÁ, EM DECISÃO FUNDAMENTADA, DEFERIR ANTECIPADAMENTE A QUALQUER DOS HERDEIROS O EXERCÍCIO DOS DIREITOS DE USAR E DE FRUIR DE DETERMINADO BEM, COM A CONDIÇÃO DE QUE, AO TÉRMINO DO INVENTÁRIO, TAL BEM INTEGRE A COTA DESTE HERDEIRO, CABENDO A ESTE, DESDE O DEFERIMENTO, TODOS OS ÔNUS E BÔNUS DECORRENTE DO EXERCÍCIO DAQUELES DIREITOS.</a:t>
            </a: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27</a:t>
            </a:fld>
            <a:endParaRPr lang="pt-BR"/>
          </a:p>
        </p:txBody>
      </p:sp>
    </p:spTree>
    <p:extLst>
      <p:ext uri="{BB962C8B-B14F-4D97-AF65-F5344CB8AC3E}">
        <p14:creationId xmlns:p14="http://schemas.microsoft.com/office/powerpoint/2010/main" xmlns="" val="2657338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246742" y="1378040"/>
            <a:ext cx="5268687"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endParaRPr lang="pt-BR" sz="2800" b="1" u="sng" dirty="0">
              <a:latin typeface="Vijaya" panose="020B0604020202020204" pitchFamily="34" charset="0"/>
              <a:cs typeface="Vijaya" panose="020B0604020202020204" pitchFamily="34" charset="0"/>
            </a:endParaRPr>
          </a:p>
          <a:p>
            <a:pPr marL="0" indent="0" algn="ctr">
              <a:buNone/>
            </a:pPr>
            <a:r>
              <a:rPr lang="pt-BR" sz="2800" dirty="0">
                <a:latin typeface="Vijaya" panose="020B0604020202020204" pitchFamily="34" charset="0"/>
                <a:cs typeface="Vijaya" panose="020B0604020202020204" pitchFamily="34" charset="0"/>
              </a:rPr>
              <a:t>SEM CORRESPONDENTE</a:t>
            </a:r>
          </a:p>
        </p:txBody>
      </p:sp>
      <p:sp>
        <p:nvSpPr>
          <p:cNvPr id="6" name="Espaço Reservado para Conteúdo 5"/>
          <p:cNvSpPr>
            <a:spLocks noGrp="1"/>
          </p:cNvSpPr>
          <p:nvPr>
            <p:ph sz="half" idx="2"/>
          </p:nvPr>
        </p:nvSpPr>
        <p:spPr>
          <a:xfrm>
            <a:off x="5450344" y="1378040"/>
            <a:ext cx="6365920"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endParaRPr lang="pt-BR" sz="2800" b="1" u="sng"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ART. 648. NA PARTILHA SERÃO OBSERVADAS AS SEGUINTES REGRAS:</a:t>
            </a:r>
          </a:p>
          <a:p>
            <a:pPr marL="0" indent="0" algn="just">
              <a:buNone/>
            </a:pPr>
            <a:r>
              <a:rPr lang="pt-BR" sz="2800" dirty="0">
                <a:latin typeface="Vijaya" panose="020B0604020202020204" pitchFamily="34" charset="0"/>
                <a:cs typeface="Vijaya" panose="020B0604020202020204" pitchFamily="34" charset="0"/>
              </a:rPr>
              <a:t>I- A MÁXIMA IGUALDADE POSSÍVEL QUANTO AO VALOR, À NATUREZA E À QUALIDADE DOS BENS;</a:t>
            </a:r>
          </a:p>
          <a:p>
            <a:pPr marL="0" indent="0" algn="just">
              <a:buNone/>
            </a:pPr>
            <a:r>
              <a:rPr lang="pt-BR" sz="2800" dirty="0">
                <a:latin typeface="Vijaya" panose="020B0604020202020204" pitchFamily="34" charset="0"/>
                <a:cs typeface="Vijaya" panose="020B0604020202020204" pitchFamily="34" charset="0"/>
              </a:rPr>
              <a:t>II- A PREVENÇÃO DE LITÍGIOS FUTUROS;</a:t>
            </a:r>
          </a:p>
          <a:p>
            <a:pPr marL="0" indent="0" algn="just">
              <a:buNone/>
            </a:pPr>
            <a:r>
              <a:rPr lang="pt-BR" sz="2800" dirty="0">
                <a:latin typeface="Vijaya" panose="020B0604020202020204" pitchFamily="34" charset="0"/>
                <a:cs typeface="Vijaya" panose="020B0604020202020204" pitchFamily="34" charset="0"/>
              </a:rPr>
              <a:t>III- A MÁXIMA COMODIDADE DOS HERDEIROS, DO CÔNJUGE OU DO COMPANHEIRO, SE FOR O CASO.</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28</a:t>
            </a:fld>
            <a:endParaRPr lang="pt-BR"/>
          </a:p>
        </p:txBody>
      </p:sp>
    </p:spTree>
    <p:extLst>
      <p:ext uri="{BB962C8B-B14F-4D97-AF65-F5344CB8AC3E}">
        <p14:creationId xmlns:p14="http://schemas.microsoft.com/office/powerpoint/2010/main" xmlns="" val="2632281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endParaRPr lang="pt-BR" sz="2800" b="1" u="sng" dirty="0">
              <a:latin typeface="Vijaya" panose="020B0604020202020204" pitchFamily="34" charset="0"/>
              <a:cs typeface="Vijaya" panose="020B0604020202020204" pitchFamily="34" charset="0"/>
            </a:endParaRPr>
          </a:p>
          <a:p>
            <a:pPr marL="0" indent="0" algn="ctr">
              <a:buNone/>
            </a:pPr>
            <a:r>
              <a:rPr lang="pt-BR" sz="2800" dirty="0">
                <a:latin typeface="Vijaya" panose="020B0604020202020204" pitchFamily="34" charset="0"/>
                <a:cs typeface="Vijaya" panose="020B0604020202020204" pitchFamily="34" charset="0"/>
              </a:rPr>
              <a:t>SEM CORRESPONDENTE</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813201" y="1378040"/>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ART. 649. OS BENS INSUSCETÍVEIS DE DIVISÃO CÔMODA QUE NÃO COUBEREM NA PARTE DO CÔNJUGE OU COMPANHEIRO SUPÉRSTITE OU NO QUINHÃO DE UM SÓ HERDEIRO SERÃO LICITADOS ENTRE OS INTERESSADOS OU VENDIDOS JUDICIALMENTE, PARTILHANDO-SE O VALOR APURADO, SALVO SE HOUVER ACORDO PARA QUE SEJAM ADJUDICADOS A UM SÓ.</a:t>
            </a:r>
            <a:endParaRPr lang="pt-BR" sz="2800" dirty="0">
              <a:solidFill>
                <a:srgbClr val="7030A0"/>
              </a:solidFill>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29</a:t>
            </a:fld>
            <a:endParaRPr lang="pt-BR"/>
          </a:p>
        </p:txBody>
      </p:sp>
    </p:spTree>
    <p:extLst>
      <p:ext uri="{BB962C8B-B14F-4D97-AF65-F5344CB8AC3E}">
        <p14:creationId xmlns:p14="http://schemas.microsoft.com/office/powerpoint/2010/main" xmlns="" val="1943471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304800" y="1378040"/>
            <a:ext cx="552128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endParaRPr lang="pt-BR" sz="2800" b="1" u="sng" dirty="0">
              <a:latin typeface="Vijaya" panose="020B0604020202020204" pitchFamily="34" charset="0"/>
              <a:cs typeface="Vijaya" panose="020B0604020202020204" pitchFamily="34" charset="0"/>
            </a:endParaRPr>
          </a:p>
          <a:p>
            <a:pPr marL="0" indent="0" algn="ctr">
              <a:buNone/>
            </a:pPr>
            <a:r>
              <a:rPr lang="pt-BR" sz="2800" dirty="0">
                <a:latin typeface="Vijaya" panose="020B0604020202020204" pitchFamily="34" charset="0"/>
                <a:cs typeface="Vijaya" panose="020B0604020202020204" pitchFamily="34" charset="0"/>
              </a:rPr>
              <a:t>SEM CORRESPONDENTE</a:t>
            </a:r>
          </a:p>
        </p:txBody>
      </p:sp>
      <p:sp>
        <p:nvSpPr>
          <p:cNvPr id="6" name="Espaço Reservado para Conteúdo 5"/>
          <p:cNvSpPr>
            <a:spLocks noGrp="1"/>
          </p:cNvSpPr>
          <p:nvPr>
            <p:ph sz="half" idx="2"/>
          </p:nvPr>
        </p:nvSpPr>
        <p:spPr>
          <a:xfrm>
            <a:off x="5813201" y="1378040"/>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ART. 650. SE UM DOS INTERESSADOS FOR NASCITURO, O QUINHÃO QUE LHE CABERÁ SERÁ RESERVADO EM PODER DO INVENTARIANTE ATÉ O SEU NASCIMENTO.</a:t>
            </a:r>
          </a:p>
          <a:p>
            <a:pPr marL="0" indent="0" algn="just">
              <a:buNone/>
            </a:pPr>
            <a:r>
              <a:rPr lang="pt-BR" sz="2800" dirty="0">
                <a:solidFill>
                  <a:srgbClr val="FFFF00"/>
                </a:solidFill>
                <a:latin typeface="Vijaya" panose="020B0604020202020204" pitchFamily="34" charset="0"/>
                <a:cs typeface="Vijaya" panose="020B0604020202020204" pitchFamily="34" charset="0"/>
              </a:rPr>
              <a:t>(DEVE SER NOMEADO CURADOR?)</a:t>
            </a:r>
          </a:p>
        </p:txBody>
      </p:sp>
      <p:sp>
        <p:nvSpPr>
          <p:cNvPr id="2" name="Espaço Reservado para Número de Slide 1"/>
          <p:cNvSpPr>
            <a:spLocks noGrp="1"/>
          </p:cNvSpPr>
          <p:nvPr>
            <p:ph type="sldNum" sz="quarter" idx="12"/>
          </p:nvPr>
        </p:nvSpPr>
        <p:spPr/>
        <p:txBody>
          <a:bodyPr/>
          <a:lstStyle/>
          <a:p>
            <a:fld id="{4B7FCC14-0F90-4ED4-A174-980B25B122E7}" type="slidenum">
              <a:rPr lang="pt-BR" smtClean="0"/>
              <a:pPr/>
              <a:t>30</a:t>
            </a:fld>
            <a:endParaRPr lang="pt-BR"/>
          </a:p>
        </p:txBody>
      </p:sp>
    </p:spTree>
    <p:extLst>
      <p:ext uri="{BB962C8B-B14F-4D97-AF65-F5344CB8AC3E}">
        <p14:creationId xmlns:p14="http://schemas.microsoft.com/office/powerpoint/2010/main" xmlns="" val="2379989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826080"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endParaRPr lang="pt-BR" sz="2800" b="1"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1024</a:t>
            </a:r>
            <a:r>
              <a:rPr lang="pt-BR" sz="2800" dirty="0">
                <a:latin typeface="Vijaya" panose="020B0604020202020204" pitchFamily="34" charset="0"/>
                <a:cs typeface="Vijaya" panose="020B0604020202020204" pitchFamily="34" charset="0"/>
              </a:rPr>
              <a:t>. FEITO O ESBOÇO, DIRÃO SOBRE ELE AS PARTES NO PRAZO COMUM DE </a:t>
            </a:r>
            <a:r>
              <a:rPr lang="pt-BR" sz="2800" u="sng" dirty="0">
                <a:latin typeface="Vijaya" panose="020B0604020202020204" pitchFamily="34" charset="0"/>
                <a:cs typeface="Vijaya" panose="020B0604020202020204" pitchFamily="34" charset="0"/>
              </a:rPr>
              <a:t>5 DIAS</a:t>
            </a:r>
            <a:r>
              <a:rPr lang="pt-BR" sz="2800" b="1" dirty="0">
                <a:latin typeface="Vijaya" panose="020B0604020202020204" pitchFamily="34" charset="0"/>
                <a:cs typeface="Vijaya" panose="020B0604020202020204" pitchFamily="34" charset="0"/>
              </a:rPr>
              <a:t>, E, </a:t>
            </a:r>
            <a:r>
              <a:rPr lang="pt-BR" sz="2800" dirty="0">
                <a:latin typeface="Vijaya" panose="020B0604020202020204" pitchFamily="34" charset="0"/>
                <a:cs typeface="Vijaya" panose="020B0604020202020204" pitchFamily="34" charset="0"/>
              </a:rPr>
              <a:t>RESOLVIDAS AS RECLAMAÇÕES, SERÁ A PARTILHA LANÇADA NOS AUTOS.</a:t>
            </a:r>
          </a:p>
          <a:p>
            <a:pPr marL="0" indent="0" algn="just">
              <a:buNone/>
            </a:pPr>
            <a:endParaRPr lang="pt-BR" sz="2800" u="sng" dirty="0">
              <a:latin typeface="Vijaya" panose="020B0604020202020204" pitchFamily="34" charset="0"/>
              <a:cs typeface="Vijaya" panose="020B0604020202020204" pitchFamily="34" charset="0"/>
            </a:endParaRPr>
          </a:p>
          <a:p>
            <a:pPr marL="0" indent="0" algn="just">
              <a:buNone/>
            </a:pPr>
            <a:endParaRPr lang="pt-BR" sz="2800" u="sng"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6110513" y="1378040"/>
            <a:ext cx="6068607"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endParaRPr lang="pt-BR" sz="2800" b="1" u="sng"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652</a:t>
            </a:r>
            <a:r>
              <a:rPr lang="pt-BR" sz="2800" dirty="0">
                <a:latin typeface="Vijaya" panose="020B0604020202020204" pitchFamily="34" charset="0"/>
                <a:cs typeface="Vijaya" panose="020B0604020202020204" pitchFamily="34" charset="0"/>
              </a:rPr>
              <a:t>. FEITO O ESBOÇO, AS PARTES MANIFESTAR-SE-ÃO SOBRE ESSE NO PRAZO COMUM DE </a:t>
            </a:r>
            <a:r>
              <a:rPr lang="pt-BR" sz="2800" b="1" u="sng" dirty="0">
                <a:latin typeface="Vijaya" panose="020B0604020202020204" pitchFamily="34" charset="0"/>
                <a:cs typeface="Vijaya" panose="020B0604020202020204" pitchFamily="34" charset="0"/>
              </a:rPr>
              <a:t>15 DIAS</a:t>
            </a:r>
            <a:r>
              <a:rPr lang="pt-BR" sz="2800" b="1" dirty="0">
                <a:latin typeface="Vijaya" panose="020B0604020202020204" pitchFamily="34" charset="0"/>
                <a:cs typeface="Vijaya" panose="020B0604020202020204" pitchFamily="34" charset="0"/>
              </a:rPr>
              <a:t>, E, </a:t>
            </a:r>
            <a:r>
              <a:rPr lang="pt-BR" sz="2800" dirty="0">
                <a:latin typeface="Vijaya" panose="020B0604020202020204" pitchFamily="34" charset="0"/>
                <a:cs typeface="Vijaya" panose="020B0604020202020204" pitchFamily="34" charset="0"/>
              </a:rPr>
              <a:t>RESOLVIDAS AS RECLAMAÇÕES, A PARTILHA SERÁ LANÇADA NOS AUTOS.</a:t>
            </a:r>
          </a:p>
          <a:p>
            <a:pPr marL="0" indent="0" algn="just">
              <a:buNone/>
            </a:pPr>
            <a:endParaRPr lang="pt-BR" sz="2800" dirty="0">
              <a:latin typeface="Vijaya" panose="020B0604020202020204" pitchFamily="34" charset="0"/>
              <a:cs typeface="Vijaya" panose="020B0604020202020204" pitchFamily="34" charset="0"/>
            </a:endParaRPr>
          </a:p>
          <a:p>
            <a:pPr marL="0" indent="0" algn="just">
              <a:buNone/>
            </a:pPr>
            <a:endParaRPr lang="pt-BR" sz="2800" dirty="0">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31</a:t>
            </a:fld>
            <a:endParaRPr lang="pt-BR"/>
          </a:p>
        </p:txBody>
      </p:sp>
    </p:spTree>
    <p:extLst>
      <p:ext uri="{BB962C8B-B14F-4D97-AF65-F5344CB8AC3E}">
        <p14:creationId xmlns:p14="http://schemas.microsoft.com/office/powerpoint/2010/main" xmlns="" val="3762303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689600" cy="5479960"/>
          </a:xfrm>
        </p:spPr>
        <p:txBody>
          <a:bodyPr>
            <a:normAutofit lnSpcReduction="10000"/>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dirty="0">
                <a:latin typeface="Vijaya" panose="020B0604020202020204" pitchFamily="34" charset="0"/>
                <a:cs typeface="Vijaya" panose="020B0604020202020204" pitchFamily="34" charset="0"/>
              </a:rPr>
              <a:t>ART. 1026. PAGO O IMPOSTO DE TRANSMISSÃO A TÍTULO DE MORTE E JUNTA AOS AUTOS CERTIDÃO OU INFORMAÇÃO NEGATIVA DE DÍVIDA PARA COM A FAZENDA PÚBLICA, O JUIZ JULGARÁ POR SENTENÇA A PARTILHA.</a:t>
            </a:r>
          </a:p>
          <a:p>
            <a:pPr marL="0" indent="0" algn="just">
              <a:buNone/>
            </a:pPr>
            <a:endParaRPr lang="pt-BR" sz="2800"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PARÁGRAFO ÚNICO SEM CORRESPONDENTE NO CPC/73</a:t>
            </a:r>
          </a:p>
        </p:txBody>
      </p:sp>
      <p:sp>
        <p:nvSpPr>
          <p:cNvPr id="6" name="Espaço Reservado para Conteúdo 5"/>
          <p:cNvSpPr>
            <a:spLocks noGrp="1"/>
          </p:cNvSpPr>
          <p:nvPr>
            <p:ph sz="half" idx="2"/>
          </p:nvPr>
        </p:nvSpPr>
        <p:spPr>
          <a:xfrm>
            <a:off x="5921829" y="1378040"/>
            <a:ext cx="6257292" cy="5479960"/>
          </a:xfrm>
        </p:spPr>
        <p:txBody>
          <a:bodyPr>
            <a:normAutofit lnSpcReduction="10000"/>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dirty="0">
                <a:latin typeface="Vijaya" panose="020B0604020202020204" pitchFamily="34" charset="0"/>
                <a:cs typeface="Vijaya" panose="020B0604020202020204" pitchFamily="34" charset="0"/>
              </a:rPr>
              <a:t>ART. 654. PAGO O IMPOSTO DE TRANSMISSÃO A TÍTULO DE MORTE E JUNTADA AOS AUTOS CERTIDÃO OU INFORMAÇÃO NEGATIVA DE DÍVIDA PARA COM A FAZENDA PÚBLICA, O JUIZ JULGARÁ POR SENTENÇA A PARTILHA.</a:t>
            </a:r>
          </a:p>
          <a:p>
            <a:pPr marL="0" indent="0" algn="just">
              <a:buNone/>
            </a:pPr>
            <a:endParaRPr lang="pt-BR" sz="2800" dirty="0">
              <a:latin typeface="Vijaya" panose="020B0604020202020204" pitchFamily="34" charset="0"/>
              <a:cs typeface="Vijaya" panose="020B0604020202020204" pitchFamily="34" charset="0"/>
            </a:endParaRPr>
          </a:p>
          <a:p>
            <a:pPr marL="0" indent="0" algn="just">
              <a:buNone/>
            </a:pPr>
            <a:r>
              <a:rPr lang="pt-BR" sz="2800" dirty="0">
                <a:latin typeface="Vijaya" panose="020B0604020202020204" pitchFamily="34" charset="0"/>
                <a:cs typeface="Vijaya" panose="020B0604020202020204" pitchFamily="34" charset="0"/>
              </a:rPr>
              <a:t>PARÁGRAFO ÚNICO. A EXISTÊNCIA DE DÍVIDA PARA COM A FAZENDA PUBLICA NÃO IMPEDIRÁ O JULGAMENTO DA PARTILHA, DESDE QUE O SEU PAGAMENTO ESTEJA DEVIDAMENTE GARANTIDA.</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32</a:t>
            </a:fld>
            <a:endParaRPr lang="pt-BR"/>
          </a:p>
        </p:txBody>
      </p:sp>
    </p:spTree>
    <p:extLst>
      <p:ext uri="{BB962C8B-B14F-4D97-AF65-F5344CB8AC3E}">
        <p14:creationId xmlns:p14="http://schemas.microsoft.com/office/powerpoint/2010/main" xmlns="" val="1554455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017822"/>
            <a:ext cx="5749636"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r>
              <a:rPr lang="pt-BR" sz="2800" b="1" u="sng" dirty="0">
                <a:latin typeface="Vijaya" panose="020B0604020202020204" pitchFamily="34" charset="0"/>
                <a:cs typeface="Vijaya" panose="020B0604020202020204" pitchFamily="34" charset="0"/>
              </a:rPr>
              <a:t>ARROLAMENTO</a:t>
            </a:r>
          </a:p>
          <a:p>
            <a:pPr marL="0" indent="0" algn="just">
              <a:buNone/>
            </a:pPr>
            <a:r>
              <a:rPr lang="pt-BR" sz="2800" b="1" dirty="0">
                <a:latin typeface="Vijaya" panose="020B0604020202020204" pitchFamily="34" charset="0"/>
                <a:cs typeface="Vijaya" panose="020B0604020202020204" pitchFamily="34" charset="0"/>
              </a:rPr>
              <a:t>ART. 1031</a:t>
            </a:r>
            <a:r>
              <a:rPr lang="pt-BR" sz="2800" dirty="0">
                <a:latin typeface="Vijaya" panose="020B0604020202020204" pitchFamily="34" charset="0"/>
                <a:cs typeface="Vijaya" panose="020B0604020202020204" pitchFamily="34" charset="0"/>
              </a:rPr>
              <a:t>. A PARTILHA AMIGÁVEL, CELEBRADA ENTRE PARTES CAPAZES, NOS TERMOS DO ART. 2015 DA LEI 10406 – CÓDIGO CIVIL, SERÁ HOMOLOGADA DE PLANO PELO JUIZ, MEDIANTE A PROVA DA QUITAÇÃO DOS TRIBUTOS RELATIVOS AOS BENS DO ESPÓLIO E ÀS SUAS RENDAS, COM A OBSERVÂNCIA DOS ARTS. 1032 A 1035 DESTA LEI.</a:t>
            </a:r>
          </a:p>
          <a:p>
            <a:pPr marL="0" indent="0" algn="just">
              <a:buNone/>
            </a:pPr>
            <a:endParaRPr lang="pt-BR" sz="2800"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6096000" y="1017822"/>
            <a:ext cx="609600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r>
              <a:rPr lang="pt-BR" sz="2800" b="1" u="sng" dirty="0">
                <a:latin typeface="Vijaya" panose="020B0604020202020204" pitchFamily="34" charset="0"/>
                <a:cs typeface="Vijaya" panose="020B0604020202020204" pitchFamily="34" charset="0"/>
              </a:rPr>
              <a:t>ARROLAMENTO</a:t>
            </a:r>
          </a:p>
          <a:p>
            <a:pPr marL="0" indent="0" algn="just">
              <a:buNone/>
            </a:pPr>
            <a:endParaRPr lang="pt-BR" sz="2800" b="1" u="sng" dirty="0">
              <a:latin typeface="Vijaya" panose="020B0604020202020204" pitchFamily="34" charset="0"/>
              <a:cs typeface="Vijaya" panose="020B0604020202020204" pitchFamily="34" charset="0"/>
            </a:endParaRPr>
          </a:p>
          <a:p>
            <a:pPr marL="0" indent="0" algn="just">
              <a:buNone/>
            </a:pPr>
            <a:r>
              <a:rPr lang="pt-BR" sz="2800" b="1" dirty="0">
                <a:latin typeface="Vijaya" panose="020B0604020202020204" pitchFamily="34" charset="0"/>
                <a:cs typeface="Vijaya" panose="020B0604020202020204" pitchFamily="34" charset="0"/>
              </a:rPr>
              <a:t>ART. 659</a:t>
            </a:r>
            <a:r>
              <a:rPr lang="pt-BR" sz="2800" dirty="0">
                <a:latin typeface="Vijaya" panose="020B0604020202020204" pitchFamily="34" charset="0"/>
                <a:cs typeface="Vijaya" panose="020B0604020202020204" pitchFamily="34" charset="0"/>
              </a:rPr>
              <a:t>. A PARTILHA AMIGÁVEL, CELEBRADA ENTRE PARTES CAPAZES, NOS TERMOS </a:t>
            </a:r>
            <a:r>
              <a:rPr lang="pt-BR" sz="2800" b="1" dirty="0">
                <a:latin typeface="Vijaya" panose="020B0604020202020204" pitchFamily="34" charset="0"/>
                <a:cs typeface="Vijaya" panose="020B0604020202020204" pitchFamily="34" charset="0"/>
              </a:rPr>
              <a:t>LEI, SERÁ HOMOLOGADA DE PLANO PELO JUIZ, COM OBSERVÂNCIA DOS ARTS. 660 A 663</a:t>
            </a:r>
            <a:r>
              <a:rPr lang="pt-BR" sz="2800" dirty="0">
                <a:latin typeface="Vijaya" panose="020B0604020202020204" pitchFamily="34" charset="0"/>
                <a:cs typeface="Vijaya" panose="020B0604020202020204" pitchFamily="34" charset="0"/>
              </a:rPr>
              <a:t>.</a:t>
            </a:r>
          </a:p>
          <a:p>
            <a:pPr marL="0" indent="0" algn="just">
              <a:buNone/>
            </a:pPr>
            <a:endParaRPr lang="pt-BR" sz="2800" dirty="0">
              <a:solidFill>
                <a:srgbClr val="7030A0"/>
              </a:solidFill>
              <a:latin typeface="Vijaya" panose="020B0604020202020204" pitchFamily="34" charset="0"/>
              <a:cs typeface="Vijaya" panose="020B0604020202020204" pitchFamily="34" charset="0"/>
            </a:endParaRP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33</a:t>
            </a:fld>
            <a:endParaRPr lang="pt-BR"/>
          </a:p>
        </p:txBody>
      </p:sp>
    </p:spTree>
    <p:extLst>
      <p:ext uri="{BB962C8B-B14F-4D97-AF65-F5344CB8AC3E}">
        <p14:creationId xmlns:p14="http://schemas.microsoft.com/office/powerpoint/2010/main" xmlns="" val="4212212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017822"/>
            <a:ext cx="5583382" cy="5479960"/>
          </a:xfrm>
        </p:spPr>
        <p:txBody>
          <a:bodyPr>
            <a:noAutofit/>
          </a:bodyPr>
          <a:lstStyle/>
          <a:p>
            <a:pPr marL="0" indent="0" algn="ctr">
              <a:buNone/>
            </a:pPr>
            <a:r>
              <a:rPr lang="pt-BR" sz="2600" dirty="0">
                <a:latin typeface="Vijaya" panose="020B0604020202020204" pitchFamily="34" charset="0"/>
                <a:cs typeface="Vijaya" panose="020B0604020202020204" pitchFamily="34" charset="0"/>
              </a:rPr>
              <a:t>CPC/73</a:t>
            </a:r>
          </a:p>
          <a:p>
            <a:pPr marL="0" indent="0" algn="just">
              <a:buNone/>
            </a:pPr>
            <a:r>
              <a:rPr lang="pt-BR" sz="2600" b="1" dirty="0">
                <a:latin typeface="Vijaya" panose="020B0604020202020204" pitchFamily="34" charset="0"/>
                <a:cs typeface="Vijaya" panose="020B0604020202020204" pitchFamily="34" charset="0"/>
              </a:rPr>
              <a:t>ART. 1031, § 2º.</a:t>
            </a:r>
            <a:r>
              <a:rPr lang="pt-BR" sz="2600" dirty="0">
                <a:latin typeface="Vijaya" panose="020B0604020202020204" pitchFamily="34" charset="0"/>
                <a:cs typeface="Vijaya" panose="020B0604020202020204" pitchFamily="34" charset="0"/>
              </a:rPr>
              <a:t> TRANSITADA EM JULGADO A SENTENÇA DE HOMOLOGAÇÃO DE PARTILHA OU ADJUDICAÇÃO, O RESPECTIVO FORMAL, BEM COMO OS ALVARÁS REFERENTES AOS BENS POR ELE ABRANGIDOS, SÓ SERÃO EXPEDIDOS E ENTREGUES ÀS PARTES APÓS A COMPROVAÇÃO, VERIFICADA PELA FAZENDA PÚBLICA, DO PAGAMENTO DE TODOS OS TRIBUTOS.</a:t>
            </a:r>
          </a:p>
        </p:txBody>
      </p:sp>
      <p:sp>
        <p:nvSpPr>
          <p:cNvPr id="6" name="Espaço Reservado para Conteúdo 5"/>
          <p:cNvSpPr>
            <a:spLocks noGrp="1"/>
          </p:cNvSpPr>
          <p:nvPr>
            <p:ph sz="half" idx="2"/>
          </p:nvPr>
        </p:nvSpPr>
        <p:spPr>
          <a:xfrm>
            <a:off x="6096000" y="1017822"/>
            <a:ext cx="6096000" cy="5479960"/>
          </a:xfrm>
        </p:spPr>
        <p:txBody>
          <a:bodyPr>
            <a:noAutofit/>
          </a:bodyPr>
          <a:lstStyle/>
          <a:p>
            <a:pPr marL="0" indent="0" algn="ctr">
              <a:buNone/>
            </a:pPr>
            <a:r>
              <a:rPr lang="pt-BR" sz="2600" dirty="0">
                <a:latin typeface="Vijaya" panose="020B0604020202020204" pitchFamily="34" charset="0"/>
                <a:cs typeface="Vijaya" panose="020B0604020202020204" pitchFamily="34" charset="0"/>
              </a:rPr>
              <a:t>CPC/15</a:t>
            </a:r>
          </a:p>
          <a:p>
            <a:pPr marL="0" indent="0" algn="just">
              <a:buNone/>
            </a:pPr>
            <a:r>
              <a:rPr lang="pt-BR" sz="2600" dirty="0">
                <a:latin typeface="Vijaya" panose="020B0604020202020204" pitchFamily="34" charset="0"/>
                <a:cs typeface="Vijaya" panose="020B0604020202020204" pitchFamily="34" charset="0"/>
              </a:rPr>
              <a:t>ART. 659, §2º. TRANSITADA EM JULGADO A SENTENÇA DE HOMOLOGAÇÃO DE PARTILHA OU DE ADJUDICAÇÃO, SERÁ LAVRADO O FORMAL DE PARTILHA OU ELABORADA A CARTA DE ADJUDICAÇÃO E, SEM SEGUIDA, SERÃO EXPEDIDOS OS ALVARÁS REFERENTES AOS BENS E AS RENDAS POR ELE ABRANGIDOS, INTIMANDO-SE O FISCO PARA LANÇAMENTO ADMINISTRATIVO DO IMPOSTO DE TRANSMISSÃO E DE OUTROS TRIBUTOS PORVENTURA INCIDENTES, CONFORME DISPUSER A LEGISLAÇÃO TRIBUTÁRIA, NOS TERMOS DO § 2º DO ART. 662.</a:t>
            </a:r>
          </a:p>
        </p:txBody>
      </p:sp>
      <p:sp>
        <p:nvSpPr>
          <p:cNvPr id="7" name="Espaço Reservado para Número de Slide 6"/>
          <p:cNvSpPr>
            <a:spLocks noGrp="1"/>
          </p:cNvSpPr>
          <p:nvPr>
            <p:ph type="sldNum" sz="quarter" idx="12"/>
          </p:nvPr>
        </p:nvSpPr>
        <p:spPr/>
        <p:txBody>
          <a:bodyPr/>
          <a:lstStyle/>
          <a:p>
            <a:fld id="{4B7FCC14-0F90-4ED4-A174-980B25B122E7}" type="slidenum">
              <a:rPr lang="pt-BR" smtClean="0"/>
              <a:pPr/>
              <a:t>34</a:t>
            </a:fld>
            <a:endParaRPr lang="pt-BR"/>
          </a:p>
        </p:txBody>
      </p:sp>
    </p:spTree>
    <p:extLst>
      <p:ext uri="{BB962C8B-B14F-4D97-AF65-F5344CB8AC3E}">
        <p14:creationId xmlns:p14="http://schemas.microsoft.com/office/powerpoint/2010/main" xmlns="" val="186965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38545" y="1378040"/>
            <a:ext cx="5514110" cy="5479960"/>
          </a:xfrm>
        </p:spPr>
        <p:txBody>
          <a:bodyPr>
            <a:normAutofit fontScale="92500" lnSpcReduction="10000"/>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r>
              <a:rPr lang="pt-BR" sz="2800" b="1" u="sng" dirty="0">
                <a:latin typeface="Vijaya" panose="020B0604020202020204" pitchFamily="34" charset="0"/>
                <a:cs typeface="Vijaya" panose="020B0604020202020204" pitchFamily="34" charset="0"/>
              </a:rPr>
              <a:t>ARROLAMENTO SUMÁRIO</a:t>
            </a:r>
          </a:p>
          <a:p>
            <a:pPr marL="0" indent="0" algn="just">
              <a:buNone/>
            </a:pPr>
            <a:r>
              <a:rPr lang="pt-BR" sz="2800" dirty="0">
                <a:latin typeface="Vijaya" panose="020B0604020202020204" pitchFamily="34" charset="0"/>
                <a:cs typeface="Vijaya" panose="020B0604020202020204" pitchFamily="34" charset="0"/>
              </a:rPr>
              <a:t>ART. 1.036. QUANDO O VALOR DOS BENS DO ESPÓLIO FOR IGUAL OU INFERIOR A 2.000 (DUAS MIL) OBRIGAÇÕES DO TESOURO NACIONAL - OTN, O INVENTÁRIO PROCESSAR-SE-Á NA FORMA DE ARROLAMENTO, CABENDO AO INVEN-TARIANTE NOMEADO, INDEPENDEN-TEMENTE DA ASSINATURA DE TERMO DE COMPROMISSO, APRESENTAR, COM SUAS DECLARAÇÕES, A ATRIBUIÇÃO DO VALOR DOS BENS DO ESPÓLIO E O PLANO DA PARTILHA. </a:t>
            </a:r>
          </a:p>
        </p:txBody>
      </p:sp>
      <p:sp>
        <p:nvSpPr>
          <p:cNvPr id="6" name="Espaço Reservado para Conteúdo 5"/>
          <p:cNvSpPr>
            <a:spLocks noGrp="1"/>
          </p:cNvSpPr>
          <p:nvPr>
            <p:ph sz="half" idx="2"/>
          </p:nvPr>
        </p:nvSpPr>
        <p:spPr>
          <a:xfrm>
            <a:off x="5813201" y="1378040"/>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r>
              <a:rPr lang="pt-BR" sz="2800" b="1" u="sng" dirty="0">
                <a:latin typeface="Vijaya" panose="020B0604020202020204" pitchFamily="34" charset="0"/>
                <a:cs typeface="Vijaya" panose="020B0604020202020204" pitchFamily="34" charset="0"/>
              </a:rPr>
              <a:t>ARROLAMENTO SUMÁRIO</a:t>
            </a:r>
          </a:p>
          <a:p>
            <a:pPr marL="0" indent="0" algn="just">
              <a:buNone/>
            </a:pPr>
            <a:r>
              <a:rPr lang="pt-BR" sz="2800" b="1" dirty="0">
                <a:latin typeface="Vijaya" panose="020B0604020202020204" pitchFamily="34" charset="0"/>
                <a:cs typeface="Vijaya" panose="020B0604020202020204" pitchFamily="34" charset="0"/>
              </a:rPr>
              <a:t>ART. 664</a:t>
            </a:r>
            <a:r>
              <a:rPr lang="pt-BR" sz="2800" dirty="0">
                <a:latin typeface="Vijaya" panose="020B0604020202020204" pitchFamily="34" charset="0"/>
                <a:cs typeface="Vijaya" panose="020B0604020202020204" pitchFamily="34" charset="0"/>
              </a:rPr>
              <a:t>. QUANTO O VALOR DOS BENS DO ESPÓLIO FOR IGUAL OU INFERIOR A </a:t>
            </a:r>
            <a:r>
              <a:rPr lang="pt-BR" sz="2800" b="1" u="sng" dirty="0">
                <a:latin typeface="Vijaya" panose="020B0604020202020204" pitchFamily="34" charset="0"/>
                <a:cs typeface="Vijaya" panose="020B0604020202020204" pitchFamily="34" charset="0"/>
              </a:rPr>
              <a:t>1000 SALÁRIOS MÍNIMOS</a:t>
            </a:r>
            <a:r>
              <a:rPr lang="pt-BR" sz="2800" dirty="0">
                <a:latin typeface="Vijaya" panose="020B0604020202020204" pitchFamily="34" charset="0"/>
                <a:cs typeface="Vijaya" panose="020B0604020202020204" pitchFamily="34" charset="0"/>
              </a:rPr>
              <a:t>, O INVENTÁRIO PROCESSAR-SEÁ NA FORMA DE ARROLAMENTO, CABENDO AO INVENTARIANTE NOMEADO, INDEPENDENTEMENTE DE ASSINATURA DE TERMO DE COMPROMISSO, APRESENTAR, COM SUAS DECLARAÇÕES, A ATRIBUIÇÃO DE VALOR AOS BENS DO ESPÓLIO E O PLANO DE PARTILHA.</a:t>
            </a: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35</a:t>
            </a:fld>
            <a:endParaRPr lang="pt-BR"/>
          </a:p>
        </p:txBody>
      </p:sp>
    </p:spTree>
    <p:extLst>
      <p:ext uri="{BB962C8B-B14F-4D97-AF65-F5344CB8AC3E}">
        <p14:creationId xmlns:p14="http://schemas.microsoft.com/office/powerpoint/2010/main" xmlns="" val="1812580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138545" y="1378040"/>
            <a:ext cx="5514110" cy="5479960"/>
          </a:xfrm>
        </p:spPr>
        <p:txBody>
          <a:bodyPr>
            <a:norm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endParaRPr lang="pt-BR" sz="2800" dirty="0">
              <a:latin typeface="Vijaya" panose="020B0604020202020204" pitchFamily="34" charset="0"/>
              <a:cs typeface="Vijaya" panose="020B0604020202020204" pitchFamily="34" charset="0"/>
            </a:endParaRPr>
          </a:p>
          <a:p>
            <a:pPr marL="0" indent="0" algn="ctr">
              <a:buNone/>
            </a:pPr>
            <a:r>
              <a:rPr lang="pt-BR" sz="2800" dirty="0">
                <a:latin typeface="Vijaya" panose="020B0604020202020204" pitchFamily="34" charset="0"/>
                <a:cs typeface="Vijaya" panose="020B0604020202020204" pitchFamily="34" charset="0"/>
              </a:rPr>
              <a:t>SEM CORRESPONDENTE</a:t>
            </a:r>
          </a:p>
        </p:txBody>
      </p:sp>
      <p:sp>
        <p:nvSpPr>
          <p:cNvPr id="6" name="Espaço Reservado para Conteúdo 5"/>
          <p:cNvSpPr>
            <a:spLocks noGrp="1"/>
          </p:cNvSpPr>
          <p:nvPr>
            <p:ph sz="half" idx="2"/>
          </p:nvPr>
        </p:nvSpPr>
        <p:spPr>
          <a:xfrm>
            <a:off x="5522255" y="1378040"/>
            <a:ext cx="6365920"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dirty="0">
                <a:latin typeface="Vijaya" panose="020B0604020202020204" pitchFamily="34" charset="0"/>
                <a:cs typeface="Vijaya" panose="020B0604020202020204" pitchFamily="34" charset="0"/>
              </a:rPr>
              <a:t>ART. 665. </a:t>
            </a:r>
            <a:r>
              <a:rPr lang="pt-BR" sz="2800" b="1" dirty="0">
                <a:latin typeface="Vijaya" panose="020B0604020202020204" pitchFamily="34" charset="0"/>
                <a:cs typeface="Vijaya" panose="020B0604020202020204" pitchFamily="34" charset="0"/>
              </a:rPr>
              <a:t>O INVENTÁRIO PROCESSAR-SE-Á TAMBÉM NA FORMA DO ARTIGO 664, AINDA QUE HAJA INTERESSADO INCAPAZ, DESDE QUE CONCORDEM TODAS AS PARTES E O MINISTÉRIO PÚBLICO.</a:t>
            </a:r>
            <a:endParaRPr lang="pt-BR" sz="2800" dirty="0">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36</a:t>
            </a:fld>
            <a:endParaRPr lang="pt-BR"/>
          </a:p>
        </p:txBody>
      </p:sp>
    </p:spTree>
    <p:extLst>
      <p:ext uri="{BB962C8B-B14F-4D97-AF65-F5344CB8AC3E}">
        <p14:creationId xmlns:p14="http://schemas.microsoft.com/office/powerpoint/2010/main" xmlns="" val="594227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184077"/>
            <a:ext cx="5708073"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ctr">
              <a:buNone/>
            </a:pPr>
            <a:r>
              <a:rPr lang="pt-BR" sz="2800" dirty="0">
                <a:latin typeface="Vijaya" panose="020B0604020202020204" pitchFamily="34" charset="0"/>
                <a:cs typeface="Vijaya" panose="020B0604020202020204" pitchFamily="34" charset="0"/>
              </a:rPr>
              <a:t>INVENTÁRIOS CUMULATIVOS</a:t>
            </a:r>
          </a:p>
          <a:p>
            <a:pPr marL="0" indent="0" algn="just">
              <a:buNone/>
            </a:pPr>
            <a:r>
              <a:rPr lang="pt-BR" sz="2800" dirty="0">
                <a:latin typeface="Vijaya" panose="020B0604020202020204" pitchFamily="34" charset="0"/>
                <a:cs typeface="Vijaya" panose="020B0604020202020204" pitchFamily="34" charset="0"/>
              </a:rPr>
              <a:t>ART. 1043. FALECENDO O CÔNJUGE MEEIRO SUPÉRSTITE AINDA DA PARTILHA DOS BENS DO PRÉ-MORTO, AS DUAS HERANÇAS SERÃO CUMULATIVAMENTE INVENTARIADAS E PARTILHADAS, SE OS HERDEIROS DE AMBOS FOREM OS MESMOS.</a:t>
            </a:r>
          </a:p>
        </p:txBody>
      </p:sp>
      <p:sp>
        <p:nvSpPr>
          <p:cNvPr id="6" name="Espaço Reservado para Conteúdo 5"/>
          <p:cNvSpPr>
            <a:spLocks noGrp="1"/>
          </p:cNvSpPr>
          <p:nvPr>
            <p:ph sz="half" idx="2"/>
          </p:nvPr>
        </p:nvSpPr>
        <p:spPr>
          <a:xfrm>
            <a:off x="5902036" y="1184077"/>
            <a:ext cx="6289963"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ctr">
              <a:buNone/>
            </a:pPr>
            <a:r>
              <a:rPr lang="pt-BR" sz="2800" dirty="0">
                <a:latin typeface="Vijaya" panose="020B0604020202020204" pitchFamily="34" charset="0"/>
                <a:cs typeface="Vijaya" panose="020B0604020202020204" pitchFamily="34" charset="0"/>
              </a:rPr>
              <a:t>INVENTÁRIOS CUMULATIVOS</a:t>
            </a:r>
          </a:p>
          <a:p>
            <a:pPr marL="0" indent="0" algn="just">
              <a:buNone/>
            </a:pPr>
            <a:r>
              <a:rPr lang="pt-BR" sz="2800" dirty="0">
                <a:latin typeface="Vijaya" panose="020B0604020202020204" pitchFamily="34" charset="0"/>
                <a:cs typeface="Vijaya" panose="020B0604020202020204" pitchFamily="34" charset="0"/>
              </a:rPr>
              <a:t>ART. 672. É LÍCITA A CUMULAÇÃO DE INVENTÁRIOS PARA A PARTILHA DE HERANÇA DE PESSOAS DIVERSAS QUANDO HOUVER:</a:t>
            </a:r>
          </a:p>
          <a:p>
            <a:pPr marL="0" indent="0" algn="just">
              <a:buNone/>
            </a:pPr>
            <a:r>
              <a:rPr lang="pt-BR" sz="2800" dirty="0">
                <a:latin typeface="Vijaya" panose="020B0604020202020204" pitchFamily="34" charset="0"/>
                <a:cs typeface="Vijaya" panose="020B0604020202020204" pitchFamily="34" charset="0"/>
              </a:rPr>
              <a:t>I- IDENTIDADE DE PESSOAS ENTRE AS QUAIS DEVAM SER REPARTIDOS OS BENS;</a:t>
            </a:r>
          </a:p>
          <a:p>
            <a:pPr marL="0" indent="0" algn="just">
              <a:buNone/>
            </a:pPr>
            <a:r>
              <a:rPr lang="pt-BR" sz="2800" dirty="0">
                <a:latin typeface="Vijaya" panose="020B0604020202020204" pitchFamily="34" charset="0"/>
                <a:cs typeface="Vijaya" panose="020B0604020202020204" pitchFamily="34" charset="0"/>
              </a:rPr>
              <a:t>II- HERANÇAS DEIXADAS PELOS DOIS CÔNJUGES OU COMPANHEIROS;</a:t>
            </a:r>
          </a:p>
          <a:p>
            <a:pPr marL="0" indent="0" algn="just">
              <a:buNone/>
            </a:pPr>
            <a:r>
              <a:rPr lang="pt-BR" sz="2800" dirty="0">
                <a:latin typeface="Vijaya" panose="020B0604020202020204" pitchFamily="34" charset="0"/>
                <a:cs typeface="Vijaya" panose="020B0604020202020204" pitchFamily="34" charset="0"/>
              </a:rPr>
              <a:t>III- DEPENDÊNCIA DE UMA DAS PARTILHAS EM RELAÇÃO À OUTRA.</a:t>
            </a:r>
            <a:endParaRPr lang="pt-BR" sz="2800" dirty="0">
              <a:solidFill>
                <a:srgbClr val="7030A0"/>
              </a:solidFill>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37</a:t>
            </a:fld>
            <a:endParaRPr lang="pt-BR"/>
          </a:p>
        </p:txBody>
      </p:sp>
    </p:spTree>
    <p:extLst>
      <p:ext uri="{BB962C8B-B14F-4D97-AF65-F5344CB8AC3E}">
        <p14:creationId xmlns:p14="http://schemas.microsoft.com/office/powerpoint/2010/main" xmlns="" val="220609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0" y="1378040"/>
            <a:ext cx="5541818"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CPC/73</a:t>
            </a:r>
          </a:p>
          <a:p>
            <a:pPr marL="0" indent="0" algn="just">
              <a:buNone/>
            </a:pPr>
            <a:r>
              <a:rPr lang="pt-BR" sz="2800" dirty="0">
                <a:latin typeface="Vijaya" panose="020B0604020202020204" pitchFamily="34" charset="0"/>
                <a:cs typeface="Vijaya" panose="020B0604020202020204" pitchFamily="34" charset="0"/>
              </a:rPr>
              <a:t>ART. 1043, § 1º HAVERÁ UM SÓ INVENTARIANTE PARA OS DOIS INVENTÁRIOS.</a:t>
            </a:r>
          </a:p>
          <a:p>
            <a:pPr marL="0" indent="0" algn="just">
              <a:buNone/>
            </a:pPr>
            <a:r>
              <a:rPr lang="pt-BR" sz="2800" dirty="0">
                <a:latin typeface="Vijaya" panose="020B0604020202020204" pitchFamily="34" charset="0"/>
                <a:cs typeface="Vijaya" panose="020B0604020202020204" pitchFamily="34" charset="0"/>
              </a:rPr>
              <a:t>§2º. O SEGUNDO INVENTÁRIO SERÁ DISTRIBUÍDO POR DEPENDÊNCIA, PROCESSANDO-SE EM APENSO AO PRIMEIRO.</a:t>
            </a:r>
          </a:p>
          <a:p>
            <a:pPr marL="0" indent="0" algn="just">
              <a:buNone/>
            </a:pPr>
            <a:endParaRPr lang="pt-BR" sz="2800" dirty="0">
              <a:latin typeface="Vijaya" panose="020B0604020202020204" pitchFamily="34" charset="0"/>
              <a:cs typeface="Vijaya" panose="020B0604020202020204" pitchFamily="34" charset="0"/>
            </a:endParaRPr>
          </a:p>
        </p:txBody>
      </p:sp>
      <p:sp>
        <p:nvSpPr>
          <p:cNvPr id="6" name="Espaço Reservado para Conteúdo 5"/>
          <p:cNvSpPr>
            <a:spLocks noGrp="1"/>
          </p:cNvSpPr>
          <p:nvPr>
            <p:ph sz="half" idx="2"/>
          </p:nvPr>
        </p:nvSpPr>
        <p:spPr>
          <a:xfrm>
            <a:off x="5985163" y="1378040"/>
            <a:ext cx="6193957" cy="5479960"/>
          </a:xfrm>
        </p:spPr>
        <p:txBody>
          <a:bodyPr>
            <a:noAutofit/>
          </a:bodyPr>
          <a:lstStyle/>
          <a:p>
            <a:pPr marL="0" indent="0" algn="ctr">
              <a:buNone/>
            </a:pPr>
            <a:r>
              <a:rPr lang="pt-BR" sz="2800" dirty="0">
                <a:latin typeface="Vijaya" panose="020B0604020202020204" pitchFamily="34" charset="0"/>
                <a:cs typeface="Vijaya" panose="020B0604020202020204" pitchFamily="34" charset="0"/>
              </a:rPr>
              <a:t>CPC/15</a:t>
            </a:r>
          </a:p>
          <a:p>
            <a:pPr marL="0" indent="0" algn="just">
              <a:buNone/>
            </a:pPr>
            <a:r>
              <a:rPr lang="pt-BR" sz="2800" dirty="0">
                <a:latin typeface="Vijaya" panose="020B0604020202020204" pitchFamily="34" charset="0"/>
                <a:cs typeface="Vijaya" panose="020B0604020202020204" pitchFamily="34" charset="0"/>
              </a:rPr>
              <a:t>PARÁGRAFO ÚNICO. NO CASO PREVISTO NO INCISO III, SE A DEPENDÊNCIA FOR PARCIAL, POR HAVER OUTROS BENS, O JUIZ PODERÁ ORDENAR A TRAMITAÇÃO SEPARADA, SE MELHOR CONVIVER AOS INTERESSES DA PARTES OU À CELERIDADE PROCESSUAL.</a:t>
            </a:r>
          </a:p>
          <a:p>
            <a:pPr marL="0" indent="0" algn="just">
              <a:buNone/>
            </a:pPr>
            <a:endParaRPr lang="pt-BR" sz="2800" dirty="0">
              <a:latin typeface="Vijaya" panose="020B0604020202020204" pitchFamily="34" charset="0"/>
              <a:cs typeface="Vijaya" panose="020B0604020202020204" pitchFamily="34" charset="0"/>
            </a:endParaRPr>
          </a:p>
        </p:txBody>
      </p:sp>
      <p:sp>
        <p:nvSpPr>
          <p:cNvPr id="3" name="Espaço Reservado para Número de Slide 2"/>
          <p:cNvSpPr>
            <a:spLocks noGrp="1"/>
          </p:cNvSpPr>
          <p:nvPr>
            <p:ph type="sldNum" sz="quarter" idx="12"/>
          </p:nvPr>
        </p:nvSpPr>
        <p:spPr/>
        <p:txBody>
          <a:bodyPr/>
          <a:lstStyle/>
          <a:p>
            <a:fld id="{4B7FCC14-0F90-4ED4-A174-980B25B122E7}" type="slidenum">
              <a:rPr lang="pt-BR" smtClean="0"/>
              <a:pPr/>
              <a:t>38</a:t>
            </a:fld>
            <a:endParaRPr lang="pt-BR"/>
          </a:p>
        </p:txBody>
      </p:sp>
    </p:spTree>
    <p:extLst>
      <p:ext uri="{BB962C8B-B14F-4D97-AF65-F5344CB8AC3E}">
        <p14:creationId xmlns:p14="http://schemas.microsoft.com/office/powerpoint/2010/main" xmlns="" val="23125801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Í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Í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Í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BACC050B-8757-4460-95D8-E37B46A6B421}"/>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799</TotalTime>
  <Words>3527</Words>
  <Application>Microsoft Office PowerPoint</Application>
  <PresentationFormat>Personalizar</PresentationFormat>
  <Paragraphs>300</Paragraphs>
  <Slides>38</Slides>
  <Notes>0</Notes>
  <HiddenSlides>0</HiddenSlides>
  <MMClips>0</MMClips>
  <ScaleCrop>false</ScaleCrop>
  <HeadingPairs>
    <vt:vector size="4" baseType="variant">
      <vt:variant>
        <vt:lpstr>Tema</vt:lpstr>
      </vt:variant>
      <vt:variant>
        <vt:i4>1</vt:i4>
      </vt:variant>
      <vt:variant>
        <vt:lpstr>Títulos de slides</vt:lpstr>
      </vt:variant>
      <vt:variant>
        <vt:i4>38</vt:i4>
      </vt:variant>
    </vt:vector>
  </HeadingPairs>
  <TitlesOfParts>
    <vt:vector size="39" baseType="lpstr">
      <vt:lpstr>Íon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Sucessões no Novo CPC</dc:title>
  <dc:creator>Marcelo Truzzi</dc:creator>
  <cp:lastModifiedBy>Flavio</cp:lastModifiedBy>
  <cp:revision>71</cp:revision>
  <cp:lastPrinted>2015-05-05T19:39:39Z</cp:lastPrinted>
  <dcterms:created xsi:type="dcterms:W3CDTF">2015-05-05T15:15:55Z</dcterms:created>
  <dcterms:modified xsi:type="dcterms:W3CDTF">2016-03-16T12:30:44Z</dcterms:modified>
</cp:coreProperties>
</file>