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6" r:id="rId1"/>
  </p:sldMasterIdLst>
  <p:notesMasterIdLst>
    <p:notesMasterId r:id="rId20"/>
  </p:notesMasterIdLst>
  <p:handoutMasterIdLst>
    <p:handoutMasterId r:id="rId21"/>
  </p:handoutMasterIdLst>
  <p:sldIdLst>
    <p:sldId id="256" r:id="rId2"/>
    <p:sldId id="281" r:id="rId3"/>
    <p:sldId id="282" r:id="rId4"/>
    <p:sldId id="283" r:id="rId5"/>
    <p:sldId id="285" r:id="rId6"/>
    <p:sldId id="286" r:id="rId7"/>
    <p:sldId id="287" r:id="rId8"/>
    <p:sldId id="288" r:id="rId9"/>
    <p:sldId id="289" r:id="rId10"/>
    <p:sldId id="290" r:id="rId11"/>
    <p:sldId id="291" r:id="rId12"/>
    <p:sldId id="292" r:id="rId13"/>
    <p:sldId id="293" r:id="rId14"/>
    <p:sldId id="294" r:id="rId15"/>
    <p:sldId id="295" r:id="rId16"/>
    <p:sldId id="296" r:id="rId17"/>
    <p:sldId id="298" r:id="rId18"/>
    <p:sldId id="297"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DDDDDD"/>
    <a:srgbClr val="B2B2B2"/>
    <a:srgbClr val="CCE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73" autoAdjust="0"/>
    <p:restoredTop sz="94660"/>
  </p:normalViewPr>
  <p:slideViewPr>
    <p:cSldViewPr>
      <p:cViewPr varScale="1">
        <p:scale>
          <a:sx n="83" d="100"/>
          <a:sy n="83" d="100"/>
        </p:scale>
        <p:origin x="-146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22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2"/>
                </a:solidFill>
                <a:latin typeface="Tahoma" pitchFamily="34" charset="0"/>
              </a:defRPr>
            </a:lvl1pPr>
          </a:lstStyle>
          <a:p>
            <a:pPr>
              <a:defRPr/>
            </a:pPr>
            <a:endParaRPr lang="pt-BR"/>
          </a:p>
        </p:txBody>
      </p:sp>
      <p:sp>
        <p:nvSpPr>
          <p:cNvPr id="182275"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2"/>
                </a:solidFill>
                <a:latin typeface="Tahoma" pitchFamily="34" charset="0"/>
              </a:defRPr>
            </a:lvl1pPr>
          </a:lstStyle>
          <a:p>
            <a:pPr>
              <a:defRPr/>
            </a:pPr>
            <a:endParaRPr lang="pt-BR"/>
          </a:p>
        </p:txBody>
      </p:sp>
      <p:sp>
        <p:nvSpPr>
          <p:cNvPr id="182276"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solidFill>
                  <a:schemeClr val="tx2"/>
                </a:solidFill>
                <a:latin typeface="Tahoma" pitchFamily="34" charset="0"/>
              </a:defRPr>
            </a:lvl1pPr>
          </a:lstStyle>
          <a:p>
            <a:pPr>
              <a:defRPr/>
            </a:pPr>
            <a:endParaRPr lang="pt-BR"/>
          </a:p>
        </p:txBody>
      </p:sp>
      <p:sp>
        <p:nvSpPr>
          <p:cNvPr id="182277"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2"/>
                </a:solidFill>
                <a:latin typeface="Tahoma" pitchFamily="34" charset="0"/>
              </a:defRPr>
            </a:lvl1pPr>
          </a:lstStyle>
          <a:p>
            <a:pPr>
              <a:defRPr/>
            </a:pPr>
            <a:fld id="{17990DC1-2909-4B4B-BE84-8E5C931C43B8}" type="slidenum">
              <a:rPr lang="pt-BR"/>
              <a:pPr>
                <a:defRPr/>
              </a:pPr>
              <a:t>‹nº›</a:t>
            </a:fld>
            <a:endParaRPr lang="pt-B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2"/>
                </a:solidFill>
                <a:latin typeface="Tahoma" pitchFamily="34" charset="0"/>
              </a:defRPr>
            </a:lvl1pPr>
          </a:lstStyle>
          <a:p>
            <a:pPr>
              <a:defRPr/>
            </a:pPr>
            <a:endParaRPr lang="pt-BR"/>
          </a:p>
        </p:txBody>
      </p:sp>
      <p:sp>
        <p:nvSpPr>
          <p:cNvPr id="18432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2"/>
                </a:solidFill>
                <a:latin typeface="Tahoma" pitchFamily="34" charset="0"/>
              </a:defRPr>
            </a:lvl1pPr>
          </a:lstStyle>
          <a:p>
            <a:pPr>
              <a:defRPr/>
            </a:pPr>
            <a:endParaRPr lang="pt-BR"/>
          </a:p>
        </p:txBody>
      </p:sp>
      <p:sp>
        <p:nvSpPr>
          <p:cNvPr id="215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8432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
        <p:nvSpPr>
          <p:cNvPr id="18432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solidFill>
                  <a:schemeClr val="tx2"/>
                </a:solidFill>
                <a:latin typeface="Tahoma" pitchFamily="34" charset="0"/>
              </a:defRPr>
            </a:lvl1pPr>
          </a:lstStyle>
          <a:p>
            <a:pPr>
              <a:defRPr/>
            </a:pPr>
            <a:endParaRPr lang="pt-BR"/>
          </a:p>
        </p:txBody>
      </p:sp>
      <p:sp>
        <p:nvSpPr>
          <p:cNvPr id="18432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2"/>
                </a:solidFill>
                <a:latin typeface="Tahoma" pitchFamily="34" charset="0"/>
              </a:defRPr>
            </a:lvl1pPr>
          </a:lstStyle>
          <a:p>
            <a:pPr>
              <a:defRPr/>
            </a:pPr>
            <a:fld id="{EF120096-2BA4-4949-B830-203C9D410288}" type="slidenum">
              <a:rPr lang="pt-BR"/>
              <a:pPr>
                <a:defRPr/>
              </a:pPr>
              <a:t>‹nº›</a:t>
            </a:fld>
            <a:endParaRPr lang="pt-B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mn-ea"/>
        <a:cs typeface="+mn-cs"/>
      </a:defRPr>
    </a:lvl1pPr>
    <a:lvl2pPr marL="457200" algn="l" rtl="0" fontAlgn="base">
      <a:spcBef>
        <a:spcPct val="30000"/>
      </a:spcBef>
      <a:spcAft>
        <a:spcPct val="0"/>
      </a:spcAft>
      <a:defRPr kumimoji="1" sz="1200" kern="1200">
        <a:solidFill>
          <a:schemeClr val="tx1"/>
        </a:solidFill>
        <a:latin typeface="Arial" charset="0"/>
        <a:ea typeface="+mn-ea"/>
        <a:cs typeface="+mn-cs"/>
      </a:defRPr>
    </a:lvl2pPr>
    <a:lvl3pPr marL="914400" algn="l" rtl="0" fontAlgn="base">
      <a:spcBef>
        <a:spcPct val="30000"/>
      </a:spcBef>
      <a:spcAft>
        <a:spcPct val="0"/>
      </a:spcAft>
      <a:defRPr kumimoji="1" sz="1200" kern="1200">
        <a:solidFill>
          <a:schemeClr val="tx1"/>
        </a:solidFill>
        <a:latin typeface="Arial" charset="0"/>
        <a:ea typeface="+mn-ea"/>
        <a:cs typeface="+mn-cs"/>
      </a:defRPr>
    </a:lvl3pPr>
    <a:lvl4pPr marL="1371600" algn="l" rtl="0" fontAlgn="base">
      <a:spcBef>
        <a:spcPct val="30000"/>
      </a:spcBef>
      <a:spcAft>
        <a:spcPct val="0"/>
      </a:spcAft>
      <a:defRPr kumimoji="1" sz="1200" kern="1200">
        <a:solidFill>
          <a:schemeClr val="tx1"/>
        </a:solidFill>
        <a:latin typeface="Arial" charset="0"/>
        <a:ea typeface="+mn-ea"/>
        <a:cs typeface="+mn-cs"/>
      </a:defRPr>
    </a:lvl4pPr>
    <a:lvl5pPr marL="1828800" algn="l" rtl="0" fontAlgn="base">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lvl1pPr>
              <a:defRPr/>
            </a:lvl1pPr>
          </a:lstStyle>
          <a:p>
            <a:fld id="{1E8B75A3-0208-46A3-8AA7-7C81B320F50F}" type="datetimeFigureOut">
              <a:rPr lang="pt-BR"/>
              <a:pPr/>
              <a:t>26/04/2016</a:t>
            </a:fld>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9B019308-0C84-4595-93C4-EFA51178A122}" type="slidenum">
              <a:rPr lang="pt-BR"/>
              <a:pPr/>
              <a:t>‹nº›</a:t>
            </a:fld>
            <a:endParaRPr lang="pt-BR"/>
          </a:p>
        </p:txBody>
      </p:sp>
    </p:spTree>
  </p:cSld>
  <p:clrMapOvr>
    <a:masterClrMapping/>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fld id="{399D80F7-F63B-4A26-9B82-98E60F4F373B}" type="datetimeFigureOut">
              <a:rPr lang="pt-BR"/>
              <a:pPr/>
              <a:t>26/04/2016</a:t>
            </a:fld>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DD831488-BFA8-4E68-A4CA-9DEBC648A95B}" type="slidenum">
              <a:rPr lang="pt-BR"/>
              <a:pPr/>
              <a:t>‹nº›</a:t>
            </a:fld>
            <a:endParaRPr lang="pt-BR"/>
          </a:p>
        </p:txBody>
      </p:sp>
    </p:spTree>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lvl1pPr>
              <a:defRPr/>
            </a:lvl1pPr>
          </a:lstStyle>
          <a:p>
            <a:fld id="{FAE0661B-B4CE-4AD1-B198-90D51877F54E}" type="datetimeFigureOut">
              <a:rPr lang="pt-BR"/>
              <a:pPr/>
              <a:t>26/04/2016</a:t>
            </a:fld>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54CF47AA-1F29-4B3D-9E80-B016F6A5DBCE}" type="slidenum">
              <a:rPr lang="pt-BR"/>
              <a:pPr/>
              <a:t>‹nº›</a:t>
            </a:fld>
            <a:endParaRPr lang="pt-BR"/>
          </a:p>
        </p:txBody>
      </p:sp>
    </p:spTree>
  </p:cSld>
  <p:clrMapOvr>
    <a:masterClrMapping/>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lvl1pPr>
              <a:defRPr/>
            </a:lvl1pPr>
          </a:lstStyle>
          <a:p>
            <a:fld id="{4467BDB7-4378-4F6D-A57D-DFB975C0D3D4}" type="datetimeFigureOut">
              <a:rPr lang="pt-BR"/>
              <a:pPr/>
              <a:t>26/04/2016</a:t>
            </a:fld>
            <a:endParaRPr lang="pt-BR"/>
          </a:p>
        </p:txBody>
      </p:sp>
      <p:sp>
        <p:nvSpPr>
          <p:cNvPr id="6" name="Espaço Reservado para Rodapé 5"/>
          <p:cNvSpPr>
            <a:spLocks noGrp="1"/>
          </p:cNvSpPr>
          <p:nvPr>
            <p:ph type="ftr" sz="quarter" idx="11"/>
          </p:nvPr>
        </p:nvSpPr>
        <p:spPr/>
        <p:txBody>
          <a:bodyPr/>
          <a:lstStyle>
            <a:lvl1pPr>
              <a:defRPr/>
            </a:lvl1pPr>
          </a:lstStyle>
          <a:p>
            <a:endParaRPr lang="pt-BR"/>
          </a:p>
        </p:txBody>
      </p:sp>
      <p:sp>
        <p:nvSpPr>
          <p:cNvPr id="7" name="Espaço Reservado para Número de Slide 6"/>
          <p:cNvSpPr>
            <a:spLocks noGrp="1"/>
          </p:cNvSpPr>
          <p:nvPr>
            <p:ph type="sldNum" sz="quarter" idx="12"/>
          </p:nvPr>
        </p:nvSpPr>
        <p:spPr/>
        <p:txBody>
          <a:bodyPr/>
          <a:lstStyle>
            <a:lvl1pPr>
              <a:defRPr/>
            </a:lvl1pPr>
          </a:lstStyle>
          <a:p>
            <a:fld id="{007C1E7D-4519-42B5-B3D7-4FAA10B20C0C}" type="slidenum">
              <a:rPr lang="pt-BR"/>
              <a:pPr/>
              <a:t>‹nº›</a:t>
            </a:fld>
            <a:endParaRPr lang="pt-BR"/>
          </a:p>
        </p:txBody>
      </p:sp>
    </p:spTree>
  </p:cSld>
  <p:clrMapOvr>
    <a:masterClrMapping/>
  </p:clrMapOvr>
  <p:transitio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lvl1pPr>
              <a:defRPr/>
            </a:lvl1pPr>
          </a:lstStyle>
          <a:p>
            <a:fld id="{9F325E52-DD2C-470A-9C52-53D2555477F7}" type="datetimeFigureOut">
              <a:rPr lang="pt-BR"/>
              <a:pPr/>
              <a:t>26/04/2016</a:t>
            </a:fld>
            <a:endParaRPr lang="pt-BR"/>
          </a:p>
        </p:txBody>
      </p:sp>
      <p:sp>
        <p:nvSpPr>
          <p:cNvPr id="8" name="Espaço Reservado para Rodapé 7"/>
          <p:cNvSpPr>
            <a:spLocks noGrp="1"/>
          </p:cNvSpPr>
          <p:nvPr>
            <p:ph type="ftr" sz="quarter" idx="11"/>
          </p:nvPr>
        </p:nvSpPr>
        <p:spPr/>
        <p:txBody>
          <a:bodyPr/>
          <a:lstStyle>
            <a:lvl1pPr>
              <a:defRPr/>
            </a:lvl1pPr>
          </a:lstStyle>
          <a:p>
            <a:endParaRPr lang="pt-BR"/>
          </a:p>
        </p:txBody>
      </p:sp>
      <p:sp>
        <p:nvSpPr>
          <p:cNvPr id="9" name="Espaço Reservado para Número de Slide 8"/>
          <p:cNvSpPr>
            <a:spLocks noGrp="1"/>
          </p:cNvSpPr>
          <p:nvPr>
            <p:ph type="sldNum" sz="quarter" idx="12"/>
          </p:nvPr>
        </p:nvSpPr>
        <p:spPr/>
        <p:txBody>
          <a:bodyPr/>
          <a:lstStyle>
            <a:lvl1pPr>
              <a:defRPr/>
            </a:lvl1pPr>
          </a:lstStyle>
          <a:p>
            <a:fld id="{864B74AA-C456-42E3-B790-93E931226455}" type="slidenum">
              <a:rPr lang="pt-BR"/>
              <a:pPr/>
              <a:t>‹nº›</a:t>
            </a:fld>
            <a:endParaRPr lang="pt-BR"/>
          </a:p>
        </p:txBody>
      </p:sp>
    </p:spTree>
  </p:cSld>
  <p:clrMapOvr>
    <a:masterClrMapping/>
  </p:clrMapOvr>
  <p:transitio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lvl1pPr>
              <a:defRPr/>
            </a:lvl1pPr>
          </a:lstStyle>
          <a:p>
            <a:fld id="{C2DA4370-F636-432D-A702-36D17DC0A5AE}" type="datetimeFigureOut">
              <a:rPr lang="pt-BR"/>
              <a:pPr/>
              <a:t>26/04/2016</a:t>
            </a:fld>
            <a:endParaRPr lang="pt-BR"/>
          </a:p>
        </p:txBody>
      </p:sp>
      <p:sp>
        <p:nvSpPr>
          <p:cNvPr id="4" name="Espaço Reservado para Rodapé 3"/>
          <p:cNvSpPr>
            <a:spLocks noGrp="1"/>
          </p:cNvSpPr>
          <p:nvPr>
            <p:ph type="ftr" sz="quarter" idx="11"/>
          </p:nvPr>
        </p:nvSpPr>
        <p:spPr/>
        <p:txBody>
          <a:bodyPr/>
          <a:lstStyle>
            <a:lvl1pPr>
              <a:defRPr/>
            </a:lvl1pPr>
          </a:lstStyle>
          <a:p>
            <a:endParaRPr lang="pt-BR"/>
          </a:p>
        </p:txBody>
      </p:sp>
      <p:sp>
        <p:nvSpPr>
          <p:cNvPr id="5" name="Espaço Reservado para Número de Slide 4"/>
          <p:cNvSpPr>
            <a:spLocks noGrp="1"/>
          </p:cNvSpPr>
          <p:nvPr>
            <p:ph type="sldNum" sz="quarter" idx="12"/>
          </p:nvPr>
        </p:nvSpPr>
        <p:spPr/>
        <p:txBody>
          <a:bodyPr/>
          <a:lstStyle>
            <a:lvl1pPr>
              <a:defRPr/>
            </a:lvl1pPr>
          </a:lstStyle>
          <a:p>
            <a:fld id="{555A4BF2-1E5D-425D-8AD7-A64E1E1B18DE}" type="slidenum">
              <a:rPr lang="pt-BR"/>
              <a:pPr/>
              <a:t>‹nº›</a:t>
            </a:fld>
            <a:endParaRPr lang="pt-BR"/>
          </a:p>
        </p:txBody>
      </p:sp>
    </p:spTree>
  </p:cSld>
  <p:clrMapOvr>
    <a:masterClrMapping/>
  </p:clrMapOvr>
  <p:transitio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lvl1pPr>
              <a:defRPr/>
            </a:lvl1pPr>
          </a:lstStyle>
          <a:p>
            <a:fld id="{979A3649-C8CD-4D98-B264-23E53D2A13C1}" type="datetimeFigureOut">
              <a:rPr lang="pt-BR"/>
              <a:pPr/>
              <a:t>26/04/2016</a:t>
            </a:fld>
            <a:endParaRPr lang="pt-BR"/>
          </a:p>
        </p:txBody>
      </p:sp>
      <p:sp>
        <p:nvSpPr>
          <p:cNvPr id="3" name="Espaço Reservado para Rodapé 2"/>
          <p:cNvSpPr>
            <a:spLocks noGrp="1"/>
          </p:cNvSpPr>
          <p:nvPr>
            <p:ph type="ftr" sz="quarter" idx="11"/>
          </p:nvPr>
        </p:nvSpPr>
        <p:spPr/>
        <p:txBody>
          <a:bodyPr/>
          <a:lstStyle>
            <a:lvl1pPr>
              <a:defRPr/>
            </a:lvl1pPr>
          </a:lstStyle>
          <a:p>
            <a:endParaRPr lang="pt-BR"/>
          </a:p>
        </p:txBody>
      </p:sp>
      <p:sp>
        <p:nvSpPr>
          <p:cNvPr id="4" name="Espaço Reservado para Número de Slide 3"/>
          <p:cNvSpPr>
            <a:spLocks noGrp="1"/>
          </p:cNvSpPr>
          <p:nvPr>
            <p:ph type="sldNum" sz="quarter" idx="12"/>
          </p:nvPr>
        </p:nvSpPr>
        <p:spPr/>
        <p:txBody>
          <a:bodyPr/>
          <a:lstStyle>
            <a:lvl1pPr>
              <a:defRPr/>
            </a:lvl1pPr>
          </a:lstStyle>
          <a:p>
            <a:fld id="{EC9F4F80-089F-4A68-95F0-AA5C97A85843}" type="slidenum">
              <a:rPr lang="pt-BR"/>
              <a:pPr/>
              <a:t>‹nº›</a:t>
            </a:fld>
            <a:endParaRPr lang="pt-BR"/>
          </a:p>
        </p:txBody>
      </p:sp>
    </p:spTree>
  </p:cSld>
  <p:clrMapOvr>
    <a:masterClrMapping/>
  </p:clrMapOvr>
  <p:transitio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lvl1pPr>
              <a:defRPr/>
            </a:lvl1pPr>
          </a:lstStyle>
          <a:p>
            <a:fld id="{5A97EF64-03DF-4369-8875-3ED281F27FCE}" type="datetimeFigureOut">
              <a:rPr lang="pt-BR"/>
              <a:pPr/>
              <a:t>26/04/2016</a:t>
            </a:fld>
            <a:endParaRPr lang="pt-BR"/>
          </a:p>
        </p:txBody>
      </p:sp>
      <p:sp>
        <p:nvSpPr>
          <p:cNvPr id="6" name="Espaço Reservado para Rodapé 5"/>
          <p:cNvSpPr>
            <a:spLocks noGrp="1"/>
          </p:cNvSpPr>
          <p:nvPr>
            <p:ph type="ftr" sz="quarter" idx="11"/>
          </p:nvPr>
        </p:nvSpPr>
        <p:spPr/>
        <p:txBody>
          <a:bodyPr/>
          <a:lstStyle>
            <a:lvl1pPr>
              <a:defRPr/>
            </a:lvl1pPr>
          </a:lstStyle>
          <a:p>
            <a:endParaRPr lang="pt-BR"/>
          </a:p>
        </p:txBody>
      </p:sp>
      <p:sp>
        <p:nvSpPr>
          <p:cNvPr id="7" name="Espaço Reservado para Número de Slide 6"/>
          <p:cNvSpPr>
            <a:spLocks noGrp="1"/>
          </p:cNvSpPr>
          <p:nvPr>
            <p:ph type="sldNum" sz="quarter" idx="12"/>
          </p:nvPr>
        </p:nvSpPr>
        <p:spPr/>
        <p:txBody>
          <a:bodyPr/>
          <a:lstStyle>
            <a:lvl1pPr>
              <a:defRPr/>
            </a:lvl1pPr>
          </a:lstStyle>
          <a:p>
            <a:fld id="{185B3147-3B88-45E3-9D03-BCEF95203BD8}" type="slidenum">
              <a:rPr lang="pt-BR"/>
              <a:pPr/>
              <a:t>‹nº›</a:t>
            </a:fld>
            <a:endParaRPr lang="pt-BR"/>
          </a:p>
        </p:txBody>
      </p:sp>
    </p:spTree>
  </p:cSld>
  <p:clrMapOvr>
    <a:masterClrMapping/>
  </p:clrMapOvr>
  <p:transitio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lvl1pPr>
              <a:defRPr/>
            </a:lvl1pPr>
          </a:lstStyle>
          <a:p>
            <a:fld id="{2AE48F5D-287C-42AB-9033-AD20727E40E1}" type="datetimeFigureOut">
              <a:rPr lang="pt-BR"/>
              <a:pPr/>
              <a:t>26/04/2016</a:t>
            </a:fld>
            <a:endParaRPr lang="pt-BR"/>
          </a:p>
        </p:txBody>
      </p:sp>
      <p:sp>
        <p:nvSpPr>
          <p:cNvPr id="6" name="Espaço Reservado para Rodapé 5"/>
          <p:cNvSpPr>
            <a:spLocks noGrp="1"/>
          </p:cNvSpPr>
          <p:nvPr>
            <p:ph type="ftr" sz="quarter" idx="11"/>
          </p:nvPr>
        </p:nvSpPr>
        <p:spPr/>
        <p:txBody>
          <a:bodyPr/>
          <a:lstStyle>
            <a:lvl1pPr>
              <a:defRPr/>
            </a:lvl1pPr>
          </a:lstStyle>
          <a:p>
            <a:endParaRPr lang="pt-BR"/>
          </a:p>
        </p:txBody>
      </p:sp>
      <p:sp>
        <p:nvSpPr>
          <p:cNvPr id="7" name="Espaço Reservado para Número de Slide 6"/>
          <p:cNvSpPr>
            <a:spLocks noGrp="1"/>
          </p:cNvSpPr>
          <p:nvPr>
            <p:ph type="sldNum" sz="quarter" idx="12"/>
          </p:nvPr>
        </p:nvSpPr>
        <p:spPr/>
        <p:txBody>
          <a:bodyPr/>
          <a:lstStyle>
            <a:lvl1pPr>
              <a:defRPr/>
            </a:lvl1pPr>
          </a:lstStyle>
          <a:p>
            <a:fld id="{B3C3D168-97A7-4087-9350-A6E8D8687D89}" type="slidenum">
              <a:rPr lang="pt-BR"/>
              <a:pPr/>
              <a:t>‹nº›</a:t>
            </a:fld>
            <a:endParaRPr lang="pt-BR"/>
          </a:p>
        </p:txBody>
      </p:sp>
    </p:spTree>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fld id="{67C5A625-4776-412C-826E-6A99D4D6990A}" type="datetimeFigureOut">
              <a:rPr lang="pt-BR"/>
              <a:pPr/>
              <a:t>26/04/2016</a:t>
            </a:fld>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6D5C7859-8911-4F8D-BB13-F6B04B334D95}" type="slidenum">
              <a:rPr lang="pt-BR"/>
              <a:pPr/>
              <a:t>‹nº›</a:t>
            </a:fld>
            <a:endParaRPr lang="pt-BR"/>
          </a:p>
        </p:txBody>
      </p:sp>
    </p:spTree>
  </p:cSld>
  <p:clrMapOvr>
    <a:masterClrMapping/>
  </p:clrMapOvr>
  <p:transition spd="med">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fld id="{29A87BFC-4388-4CB9-9817-22853CCA5480}" type="datetimeFigureOut">
              <a:rPr lang="pt-BR"/>
              <a:pPr/>
              <a:t>26/04/2016</a:t>
            </a:fld>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FE6CFB16-A68D-4FF4-9AD3-6444D288200F}" type="slidenum">
              <a:rPr lang="pt-BR"/>
              <a:pPr/>
              <a:t>‹nº›</a:t>
            </a:fld>
            <a:endParaRPr lang="pt-BR"/>
          </a:p>
        </p:txBody>
      </p:sp>
    </p:spTree>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pt-BR" smtClean="0"/>
              <a:t>Clique para editar o estilo do título mestre</a:t>
            </a:r>
          </a:p>
        </p:txBody>
      </p:sp>
      <p:sp>
        <p:nvSpPr>
          <p:cNvPr id="4915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
        <p:nvSpPr>
          <p:cNvPr id="4915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DCDDD9B9-D1F8-45D5-A92D-30951BA2C758}" type="datetimeFigureOut">
              <a:rPr lang="pt-BR"/>
              <a:pPr/>
              <a:t>26/04/2016</a:t>
            </a:fld>
            <a:endParaRPr lang="pt-BR"/>
          </a:p>
        </p:txBody>
      </p:sp>
      <p:sp>
        <p:nvSpPr>
          <p:cNvPr id="4915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pt-BR"/>
          </a:p>
        </p:txBody>
      </p:sp>
      <p:sp>
        <p:nvSpPr>
          <p:cNvPr id="4915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2F45367A-EA3D-441C-99CA-5EDCED95BB28}" type="slidenum">
              <a:rPr lang="pt-BR"/>
              <a:pPr/>
              <a:t>‹nº›</a:t>
            </a:fld>
            <a:endParaRPr lang="pt-B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spd="med">
    <p:pull/>
  </p:transition>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hyperlink" Target="http://www.professorflaviotartuce.blogspot.com/" TargetMode="External"/><Relationship Id="rId2" Type="http://schemas.openxmlformats.org/officeDocument/2006/relationships/hyperlink" Target="http://www.flaviotartuce.adv.br/" TargetMode="External"/><Relationship Id="rId1" Type="http://schemas.openxmlformats.org/officeDocument/2006/relationships/slideLayout" Target="../slideLayouts/slideLayout7.xml"/><Relationship Id="rId4" Type="http://schemas.openxmlformats.org/officeDocument/2006/relationships/hyperlink" Target="mailto:fftartuce@uol.com.b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684213" y="476673"/>
            <a:ext cx="7772400" cy="2376264"/>
          </a:xfrm>
        </p:spPr>
        <p:txBody>
          <a:bodyPr/>
          <a:lstStyle/>
          <a:p>
            <a:r>
              <a:rPr lang="pt-BR" sz="2800" b="1" dirty="0" smtClean="0"/>
              <a:t>XIII CONGRESSO BRASILEIRO DE DIREITO DO CONSUMIDOR</a:t>
            </a:r>
            <a:br>
              <a:rPr lang="pt-BR" sz="2800" b="1" dirty="0" smtClean="0"/>
            </a:br>
            <a:r>
              <a:rPr lang="pt-BR" sz="2800" b="1" dirty="0" smtClean="0"/>
              <a:t>BRASILCON - MAIO DE 2016. </a:t>
            </a:r>
            <a:br>
              <a:rPr lang="pt-BR" sz="2800" b="1" dirty="0" smtClean="0"/>
            </a:br>
            <a:r>
              <a:rPr lang="pt-BR" sz="2800" b="1" dirty="0" smtClean="0"/>
              <a:t>FOZ DO IGUAÇU – PARANÁ. </a:t>
            </a:r>
            <a:endParaRPr lang="pt-BR" sz="1800" b="1" dirty="0"/>
          </a:p>
        </p:txBody>
      </p:sp>
      <p:sp>
        <p:nvSpPr>
          <p:cNvPr id="2051" name="Rectangle 3"/>
          <p:cNvSpPr>
            <a:spLocks noGrp="1" noChangeArrowheads="1"/>
          </p:cNvSpPr>
          <p:nvPr>
            <p:ph type="subTitle" idx="4294967295"/>
          </p:nvPr>
        </p:nvSpPr>
        <p:spPr>
          <a:xfrm>
            <a:off x="0" y="2852936"/>
            <a:ext cx="9144000" cy="4005065"/>
          </a:xfrm>
        </p:spPr>
        <p:txBody>
          <a:bodyPr/>
          <a:lstStyle/>
          <a:p>
            <a:pPr marL="0" indent="0" algn="ctr">
              <a:lnSpc>
                <a:spcPct val="80000"/>
              </a:lnSpc>
              <a:buFontTx/>
              <a:buNone/>
            </a:pPr>
            <a:endParaRPr lang="pt-BR" sz="3000" b="1" dirty="0" smtClean="0">
              <a:latin typeface="Palatino Linotype" pitchFamily="18" charset="0"/>
            </a:endParaRPr>
          </a:p>
          <a:p>
            <a:pPr marL="0" indent="0" algn="ctr">
              <a:lnSpc>
                <a:spcPct val="80000"/>
              </a:lnSpc>
              <a:buFontTx/>
              <a:buNone/>
            </a:pPr>
            <a:r>
              <a:rPr lang="pt-BR" sz="3600" b="1" dirty="0" smtClean="0">
                <a:latin typeface="Palatino Linotype" pitchFamily="18" charset="0"/>
              </a:rPr>
              <a:t>Flávio </a:t>
            </a:r>
            <a:r>
              <a:rPr lang="pt-BR" sz="3600" b="1" dirty="0">
                <a:latin typeface="Palatino Linotype" pitchFamily="18" charset="0"/>
              </a:rPr>
              <a:t>Tartuce</a:t>
            </a:r>
            <a:r>
              <a:rPr lang="pt-BR" sz="1800" b="1" dirty="0">
                <a:latin typeface="Palatino Linotype" pitchFamily="18" charset="0"/>
              </a:rPr>
              <a:t/>
            </a:r>
            <a:br>
              <a:rPr lang="pt-BR" sz="1800" b="1" dirty="0">
                <a:latin typeface="Palatino Linotype" pitchFamily="18" charset="0"/>
              </a:rPr>
            </a:br>
            <a:r>
              <a:rPr lang="pt-BR" sz="2000" b="1" dirty="0">
                <a:latin typeface="Palatino Linotype" pitchFamily="18" charset="0"/>
              </a:rPr>
              <a:t>Doutor em Direito Civil e </a:t>
            </a:r>
            <a:r>
              <a:rPr lang="pt-BR" sz="2000" b="1" dirty="0" smtClean="0">
                <a:latin typeface="Palatino Linotype" pitchFamily="18" charset="0"/>
              </a:rPr>
              <a:t>Graduado </a:t>
            </a:r>
            <a:r>
              <a:rPr lang="pt-BR" sz="2000" b="1" dirty="0">
                <a:latin typeface="Palatino Linotype" pitchFamily="18" charset="0"/>
              </a:rPr>
              <a:t>pela Faculdade de Direito da USP.</a:t>
            </a:r>
          </a:p>
          <a:p>
            <a:pPr marL="0" indent="0" algn="ctr">
              <a:lnSpc>
                <a:spcPct val="80000"/>
              </a:lnSpc>
              <a:buFontTx/>
              <a:buNone/>
            </a:pPr>
            <a:r>
              <a:rPr lang="pt-BR" sz="2000" b="1" dirty="0">
                <a:latin typeface="Palatino Linotype" pitchFamily="18" charset="0"/>
              </a:rPr>
              <a:t>Mestre em Direito Civil Comparado pela PUC/SP.</a:t>
            </a:r>
          </a:p>
          <a:p>
            <a:pPr marL="0" indent="0" algn="ctr">
              <a:lnSpc>
                <a:spcPct val="80000"/>
              </a:lnSpc>
              <a:buFontTx/>
              <a:buNone/>
            </a:pPr>
            <a:r>
              <a:rPr lang="pt-BR" sz="2000" b="1" dirty="0">
                <a:latin typeface="Palatino Linotype" pitchFamily="18" charset="0"/>
              </a:rPr>
              <a:t>Professor do programa de mestrado e doutorado da FADISP. </a:t>
            </a:r>
          </a:p>
          <a:p>
            <a:pPr marL="0" indent="0" algn="ctr">
              <a:lnSpc>
                <a:spcPct val="80000"/>
              </a:lnSpc>
              <a:buFontTx/>
              <a:buNone/>
            </a:pPr>
            <a:r>
              <a:rPr lang="pt-BR" sz="2000" b="1" dirty="0">
                <a:latin typeface="Palatino Linotype" pitchFamily="18" charset="0"/>
              </a:rPr>
              <a:t>Coordenador dos cursos </a:t>
            </a:r>
            <a:r>
              <a:rPr lang="pt-BR" sz="2000" b="1" dirty="0" smtClean="0">
                <a:latin typeface="Palatino Linotype" pitchFamily="18" charset="0"/>
              </a:rPr>
              <a:t>pós-graduação </a:t>
            </a:r>
            <a:r>
              <a:rPr lang="pt-BR" sz="2000" b="1" i="1" dirty="0">
                <a:latin typeface="Palatino Linotype" pitchFamily="18" charset="0"/>
              </a:rPr>
              <a:t>lato sensu</a:t>
            </a:r>
            <a:r>
              <a:rPr lang="pt-BR" sz="2000" b="1" dirty="0">
                <a:latin typeface="Palatino Linotype" pitchFamily="18" charset="0"/>
              </a:rPr>
              <a:t> em Direito </a:t>
            </a:r>
            <a:r>
              <a:rPr lang="pt-BR" sz="2000" b="1" dirty="0" smtClean="0">
                <a:latin typeface="Palatino Linotype" pitchFamily="18" charset="0"/>
              </a:rPr>
              <a:t>Civil e do Consumidor, </a:t>
            </a:r>
            <a:r>
              <a:rPr lang="pt-BR" sz="2000" b="1" dirty="0">
                <a:latin typeface="Palatino Linotype" pitchFamily="18" charset="0"/>
              </a:rPr>
              <a:t>Direito Contratual e Direito de Família e das Sucessões da Escola Paulista de Direito.</a:t>
            </a:r>
          </a:p>
          <a:p>
            <a:pPr marL="0" indent="0" algn="ctr">
              <a:lnSpc>
                <a:spcPct val="80000"/>
              </a:lnSpc>
              <a:buFontTx/>
              <a:buNone/>
            </a:pPr>
            <a:r>
              <a:rPr lang="pt-BR" sz="2000" b="1" dirty="0" smtClean="0">
                <a:latin typeface="Palatino Linotype" pitchFamily="18" charset="0"/>
              </a:rPr>
              <a:t>Advogado, Parecerista e </a:t>
            </a:r>
            <a:r>
              <a:rPr lang="pt-BR" sz="2000" b="1" dirty="0">
                <a:latin typeface="Palatino Linotype" pitchFamily="18" charset="0"/>
              </a:rPr>
              <a:t>Consultor Jurídico.   </a:t>
            </a:r>
          </a:p>
          <a:p>
            <a:pPr marL="0" indent="0" algn="ctr">
              <a:lnSpc>
                <a:spcPct val="80000"/>
              </a:lnSpc>
              <a:buFontTx/>
              <a:buNone/>
            </a:pPr>
            <a:r>
              <a:rPr lang="pt-BR" sz="2000" b="1" dirty="0">
                <a:latin typeface="Palatino Linotype" pitchFamily="18" charset="0"/>
              </a:rPr>
              <a:t>Autor de Obras pela Editora GEN.  </a:t>
            </a:r>
          </a:p>
        </p:txBody>
      </p:sp>
    </p:spTree>
  </p:cSld>
  <p:clrMapOvr>
    <a:masterClrMapping/>
  </p:clrMapOvr>
  <p:transition spd="med">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3"/>
            <a:ext cx="7396163" cy="685800"/>
          </a:xfrm>
        </p:spPr>
        <p:txBody>
          <a:bodyPr/>
          <a:lstStyle/>
          <a:p>
            <a:r>
              <a:rPr lang="pt-BR" sz="3000" b="1">
                <a:solidFill>
                  <a:schemeClr val="bg1"/>
                </a:solidFill>
              </a:rPr>
              <a:t>A TEORIA DO RISCO CONCORRENTE</a:t>
            </a:r>
            <a:r>
              <a:rPr lang="pt-BR" sz="2400" b="1">
                <a:solidFill>
                  <a:schemeClr val="bg1"/>
                </a:solidFill>
              </a:rPr>
              <a:t>   </a:t>
            </a:r>
            <a:r>
              <a:rPr lang="pt-BR" sz="2800" b="1">
                <a:solidFill>
                  <a:schemeClr val="bg1"/>
                </a:solidFill>
              </a:rPr>
              <a:t> </a:t>
            </a:r>
            <a:endParaRPr lang="pt-BR" sz="4000" b="1">
              <a:solidFill>
                <a:schemeClr val="bg1"/>
              </a:solidFill>
            </a:endParaRPr>
          </a:p>
        </p:txBody>
      </p:sp>
      <p:sp>
        <p:nvSpPr>
          <p:cNvPr id="120835" name="Rectangle 3"/>
          <p:cNvSpPr>
            <a:spLocks noGrp="1" noChangeArrowheads="1"/>
          </p:cNvSpPr>
          <p:nvPr>
            <p:ph idx="4294967295"/>
          </p:nvPr>
        </p:nvSpPr>
        <p:spPr>
          <a:xfrm>
            <a:off x="0" y="692697"/>
            <a:ext cx="9144000" cy="6165304"/>
          </a:xfrm>
        </p:spPr>
        <p:txBody>
          <a:bodyPr/>
          <a:lstStyle/>
          <a:p>
            <a:pPr marL="609600" indent="-609600" algn="ctr">
              <a:spcBef>
                <a:spcPts val="1500"/>
              </a:spcBef>
              <a:spcAft>
                <a:spcPts val="900"/>
              </a:spcAft>
              <a:buFontTx/>
              <a:buNone/>
            </a:pPr>
            <a:endParaRPr lang="pt-BR" b="1" dirty="0" smtClean="0"/>
          </a:p>
          <a:p>
            <a:pPr marL="609600" indent="-609600" algn="ctr">
              <a:spcBef>
                <a:spcPts val="1500"/>
              </a:spcBef>
              <a:spcAft>
                <a:spcPts val="900"/>
              </a:spcAft>
              <a:buFontTx/>
              <a:buNone/>
            </a:pPr>
            <a:r>
              <a:rPr lang="pt-BR" sz="3600" b="1" u="sng" dirty="0" smtClean="0"/>
              <a:t>Painel. </a:t>
            </a:r>
            <a:endParaRPr lang="pt-BR" sz="3600" b="1" u="sng" dirty="0"/>
          </a:p>
          <a:p>
            <a:pPr marL="609600" indent="-609600" algn="ctr">
              <a:spcBef>
                <a:spcPts val="1500"/>
              </a:spcBef>
              <a:spcAft>
                <a:spcPts val="900"/>
              </a:spcAft>
              <a:buFontTx/>
              <a:buNone/>
            </a:pPr>
            <a:endParaRPr lang="pt-BR" sz="3600" dirty="0" smtClean="0"/>
          </a:p>
          <a:p>
            <a:pPr marL="609600" indent="-609600" algn="ctr">
              <a:spcBef>
                <a:spcPts val="1500"/>
              </a:spcBef>
              <a:spcAft>
                <a:spcPts val="900"/>
              </a:spcAft>
              <a:buFontTx/>
              <a:buNone/>
            </a:pPr>
            <a:r>
              <a:rPr lang="pt-BR" sz="3600" b="1" dirty="0" smtClean="0"/>
              <a:t>A disciplina da publicidade de consumo no Brasil: ética e responsabilidade</a:t>
            </a:r>
            <a:endParaRPr lang="pt-BR" sz="3600" dirty="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2</a:t>
            </a:fld>
            <a:endParaRPr lang="pt-BR" sz="1200">
              <a:solidFill>
                <a:schemeClr val="tx1">
                  <a:tint val="75000"/>
                </a:schemeClr>
              </a:solidFill>
              <a:latin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1" end="1"/>
                                            </p:txEl>
                                          </p:spTgt>
                                        </p:tgtEl>
                                        <p:attrNameLst>
                                          <p:attrName>style.visibility</p:attrName>
                                        </p:attrNameLst>
                                      </p:cBhvr>
                                      <p:to>
                                        <p:strVal val="visible"/>
                                      </p:to>
                                    </p:set>
                                    <p:animEffect transition="in" filter="dissolve">
                                      <p:cBhvr>
                                        <p:cTn id="7" dur="500"/>
                                        <p:tgtEl>
                                          <p:spTgt spid="1208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3"/>
            <a:ext cx="7396163" cy="685800"/>
          </a:xfrm>
        </p:spPr>
        <p:txBody>
          <a:bodyPr/>
          <a:lstStyle/>
          <a:p>
            <a:r>
              <a:rPr lang="pt-BR" sz="3000" b="1" dirty="0">
                <a:solidFill>
                  <a:schemeClr val="bg1"/>
                </a:solidFill>
              </a:rPr>
              <a:t>A TEORIA DO RISCO CONCORRENTE</a:t>
            </a:r>
            <a:r>
              <a:rPr lang="pt-BR" sz="2400" b="1" dirty="0">
                <a:solidFill>
                  <a:schemeClr val="bg1"/>
                </a:solidFill>
              </a:rPr>
              <a:t>   </a:t>
            </a:r>
            <a:r>
              <a:rPr lang="pt-BR" sz="2800" b="1" dirty="0">
                <a:solidFill>
                  <a:schemeClr val="bg1"/>
                </a:solidFill>
              </a:rPr>
              <a:t> </a:t>
            </a:r>
            <a:endParaRPr lang="pt-BR" sz="4000" b="1" dirty="0">
              <a:solidFill>
                <a:schemeClr val="bg1"/>
              </a:solidFill>
            </a:endParaRPr>
          </a:p>
        </p:txBody>
      </p:sp>
      <p:sp>
        <p:nvSpPr>
          <p:cNvPr id="120835" name="Rectangle 3"/>
          <p:cNvSpPr>
            <a:spLocks noGrp="1" noChangeArrowheads="1"/>
          </p:cNvSpPr>
          <p:nvPr>
            <p:ph idx="4294967295"/>
          </p:nvPr>
        </p:nvSpPr>
        <p:spPr>
          <a:xfrm>
            <a:off x="0" y="692697"/>
            <a:ext cx="9144000" cy="6165304"/>
          </a:xfrm>
        </p:spPr>
        <p:txBody>
          <a:bodyPr/>
          <a:lstStyle/>
          <a:p>
            <a:pPr marL="609600" indent="-609600" algn="ctr">
              <a:spcBef>
                <a:spcPts val="1500"/>
              </a:spcBef>
              <a:spcAft>
                <a:spcPts val="900"/>
              </a:spcAft>
              <a:buNone/>
            </a:pPr>
            <a:r>
              <a:rPr lang="pt-BR" sz="2400" b="1" u="sng" dirty="0" smtClean="0"/>
              <a:t>BASE LEGAL. </a:t>
            </a:r>
            <a:endParaRPr lang="pt-BR" sz="2400" dirty="0"/>
          </a:p>
          <a:p>
            <a:pPr algn="just">
              <a:buNone/>
            </a:pPr>
            <a:r>
              <a:rPr lang="pt-BR" sz="2400" dirty="0" smtClean="0"/>
              <a:t>CDC. “Art. 37. É proibida toda publicidade enganosa ou abusiva.</a:t>
            </a:r>
          </a:p>
          <a:p>
            <a:pPr algn="just">
              <a:buNone/>
            </a:pPr>
            <a:r>
              <a:rPr lang="pt-BR" sz="2400" dirty="0" smtClean="0"/>
              <a:t>§ 1°. É enganosa qualquer modalidade de informação ou comunicação de caráter publicitário, inteira ou parcialmente falsa, ou, por qualquer outro modo, mesmo por omissão, capaz de induzir em erro o consumidor a respeito da natureza, características, qualidade, quantidade, propriedades, origem, preço e quaisquer outros dados sobre produtos e serviços. </a:t>
            </a:r>
          </a:p>
          <a:p>
            <a:pPr algn="just">
              <a:buNone/>
            </a:pPr>
            <a:r>
              <a:rPr lang="pt-BR" sz="2400" dirty="0" smtClean="0"/>
              <a:t>§ 2°. É abusiva, dentre outras a publicidade discriminatória de qualquer natureza, a que incite à violência, explore o medo ou a superstição, se aproveite da deficiência de julgamento e experiência da criança, desrespeita valores ambientais, ou que seja capaz de induzir o consumidor a se comportar de forma prejudicial ou perigosa à sua saúde ou segurança”.</a:t>
            </a:r>
          </a:p>
          <a:p>
            <a:pPr algn="just">
              <a:buNone/>
            </a:pPr>
            <a:r>
              <a:rPr lang="pt-BR" sz="2400" dirty="0" smtClean="0"/>
              <a:t>       </a:t>
            </a:r>
          </a:p>
          <a:p>
            <a:pPr marL="609600" indent="-609600" algn="ctr">
              <a:spcBef>
                <a:spcPts val="1500"/>
              </a:spcBef>
              <a:spcAft>
                <a:spcPts val="900"/>
              </a:spcAft>
              <a:buFontTx/>
              <a:buNone/>
            </a:pPr>
            <a:endParaRPr lang="pt-BR" dirty="0" smtClean="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3</a:t>
            </a:fld>
            <a:endParaRPr lang="pt-BR" sz="1200" dirty="0">
              <a:solidFill>
                <a:schemeClr val="tx1">
                  <a:tint val="75000"/>
                </a:schemeClr>
              </a:solidFill>
              <a:latin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1" end="1"/>
                                            </p:txEl>
                                          </p:spTgt>
                                        </p:tgtEl>
                                        <p:attrNameLst>
                                          <p:attrName>style.visibility</p:attrName>
                                        </p:attrNameLst>
                                      </p:cBhvr>
                                      <p:to>
                                        <p:strVal val="visible"/>
                                      </p:to>
                                    </p:set>
                                    <p:animEffect transition="in" filter="dissolve">
                                      <p:cBhvr>
                                        <p:cTn id="12" dur="500"/>
                                        <p:tgtEl>
                                          <p:spTgt spid="1208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2" end="2"/>
                                            </p:txEl>
                                          </p:spTgt>
                                        </p:tgtEl>
                                        <p:attrNameLst>
                                          <p:attrName>style.visibility</p:attrName>
                                        </p:attrNameLst>
                                      </p:cBhvr>
                                      <p:to>
                                        <p:strVal val="visible"/>
                                      </p:to>
                                    </p:set>
                                    <p:animEffect transition="in" filter="dissolve">
                                      <p:cBhvr>
                                        <p:cTn id="17" dur="500"/>
                                        <p:tgtEl>
                                          <p:spTgt spid="1208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0835">
                                            <p:txEl>
                                              <p:pRg st="3" end="3"/>
                                            </p:txEl>
                                          </p:spTgt>
                                        </p:tgtEl>
                                        <p:attrNameLst>
                                          <p:attrName>style.visibility</p:attrName>
                                        </p:attrNameLst>
                                      </p:cBhvr>
                                      <p:to>
                                        <p:strVal val="visible"/>
                                      </p:to>
                                    </p:set>
                                    <p:animEffect transition="in" filter="dissolve">
                                      <p:cBhvr>
                                        <p:cTn id="22" dur="500"/>
                                        <p:tgtEl>
                                          <p:spTgt spid="12083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0835">
                                            <p:txEl>
                                              <p:pRg st="4" end="4"/>
                                            </p:txEl>
                                          </p:spTgt>
                                        </p:tgtEl>
                                        <p:attrNameLst>
                                          <p:attrName>style.visibility</p:attrName>
                                        </p:attrNameLst>
                                      </p:cBhvr>
                                      <p:to>
                                        <p:strVal val="visible"/>
                                      </p:to>
                                    </p:set>
                                    <p:animEffect transition="in" filter="dissolve">
                                      <p:cBhvr>
                                        <p:cTn id="27" dur="500"/>
                                        <p:tgtEl>
                                          <p:spTgt spid="1208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3"/>
            <a:ext cx="7396163" cy="685800"/>
          </a:xfrm>
        </p:spPr>
        <p:txBody>
          <a:bodyPr/>
          <a:lstStyle/>
          <a:p>
            <a:r>
              <a:rPr lang="pt-BR" sz="3000" b="1" dirty="0">
                <a:solidFill>
                  <a:schemeClr val="bg1"/>
                </a:solidFill>
              </a:rPr>
              <a:t>A TEORIA DO RISCO CONCORRENTE</a:t>
            </a:r>
            <a:r>
              <a:rPr lang="pt-BR" sz="2400" b="1" dirty="0">
                <a:solidFill>
                  <a:schemeClr val="bg1"/>
                </a:solidFill>
              </a:rPr>
              <a:t>   </a:t>
            </a:r>
            <a:r>
              <a:rPr lang="pt-BR" sz="2800" b="1" dirty="0">
                <a:solidFill>
                  <a:schemeClr val="bg1"/>
                </a:solidFill>
              </a:rPr>
              <a:t> </a:t>
            </a:r>
            <a:endParaRPr lang="pt-BR" sz="4000" b="1" dirty="0">
              <a:solidFill>
                <a:schemeClr val="bg1"/>
              </a:solidFill>
            </a:endParaRPr>
          </a:p>
        </p:txBody>
      </p:sp>
      <p:sp>
        <p:nvSpPr>
          <p:cNvPr id="120835" name="Rectangle 3"/>
          <p:cNvSpPr>
            <a:spLocks noGrp="1" noChangeArrowheads="1"/>
          </p:cNvSpPr>
          <p:nvPr>
            <p:ph idx="4294967295"/>
          </p:nvPr>
        </p:nvSpPr>
        <p:spPr>
          <a:xfrm>
            <a:off x="0" y="692697"/>
            <a:ext cx="9144000" cy="6165304"/>
          </a:xfrm>
        </p:spPr>
        <p:txBody>
          <a:bodyPr/>
          <a:lstStyle/>
          <a:p>
            <a:pPr marL="609600" indent="-609600" algn="ctr">
              <a:spcBef>
                <a:spcPts val="1500"/>
              </a:spcBef>
              <a:spcAft>
                <a:spcPts val="900"/>
              </a:spcAft>
              <a:buNone/>
            </a:pPr>
            <a:r>
              <a:rPr lang="pt-BR" sz="2400" b="1" u="sng" dirty="0" smtClean="0"/>
              <a:t>BASE LEGAL. </a:t>
            </a:r>
            <a:endParaRPr lang="pt-BR" sz="2400" dirty="0"/>
          </a:p>
          <a:p>
            <a:pPr algn="just">
              <a:buNone/>
            </a:pPr>
            <a:r>
              <a:rPr lang="pt-BR" sz="2800" dirty="0" smtClean="0"/>
              <a:t>Código Civil. </a:t>
            </a:r>
          </a:p>
          <a:p>
            <a:pPr algn="just">
              <a:buNone/>
            </a:pPr>
            <a:endParaRPr lang="pt-BR" sz="2800" dirty="0" smtClean="0"/>
          </a:p>
          <a:p>
            <a:pPr algn="just">
              <a:buNone/>
            </a:pPr>
            <a:r>
              <a:rPr lang="pt-BR" sz="2800" dirty="0" smtClean="0"/>
              <a:t>“Art. 186. Aquele que, por ação ou omissão voluntária, negligência ou imprudência, violar direito e causar dano a outrem, ainda que exclusivamente moral, comete ato ilícito”.</a:t>
            </a:r>
          </a:p>
          <a:p>
            <a:pPr algn="just">
              <a:buNone/>
            </a:pPr>
            <a:endParaRPr lang="pt-BR" sz="2800" dirty="0" smtClean="0"/>
          </a:p>
          <a:p>
            <a:pPr algn="just">
              <a:buNone/>
            </a:pPr>
            <a:r>
              <a:rPr lang="pt-BR" sz="2800" b="1" dirty="0" smtClean="0"/>
              <a:t>“Art. 187. Também comete ato ilícito o titular de um direito que, ao exercê-lo, excede manifestamente os limites impostos pelo seu fim econômico ou social, pela boa-fé ou pelos bons costumes</a:t>
            </a:r>
            <a:r>
              <a:rPr lang="pt-BR" sz="2400" b="1" dirty="0" smtClean="0"/>
              <a:t>”.</a:t>
            </a:r>
          </a:p>
          <a:p>
            <a:pPr algn="just">
              <a:buNone/>
            </a:pPr>
            <a:r>
              <a:rPr lang="pt-BR" sz="2400" dirty="0" smtClean="0"/>
              <a:t>       </a:t>
            </a:r>
          </a:p>
          <a:p>
            <a:pPr marL="609600" indent="-609600" algn="ctr">
              <a:spcBef>
                <a:spcPts val="1500"/>
              </a:spcBef>
              <a:spcAft>
                <a:spcPts val="900"/>
              </a:spcAft>
              <a:buFontTx/>
              <a:buNone/>
            </a:pPr>
            <a:endParaRPr lang="pt-BR" dirty="0" smtClean="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4</a:t>
            </a:fld>
            <a:endParaRPr lang="pt-BR" sz="1200" dirty="0">
              <a:solidFill>
                <a:schemeClr val="tx1">
                  <a:tint val="75000"/>
                </a:schemeClr>
              </a:solidFill>
              <a:latin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1" end="1"/>
                                            </p:txEl>
                                          </p:spTgt>
                                        </p:tgtEl>
                                        <p:attrNameLst>
                                          <p:attrName>style.visibility</p:attrName>
                                        </p:attrNameLst>
                                      </p:cBhvr>
                                      <p:to>
                                        <p:strVal val="visible"/>
                                      </p:to>
                                    </p:set>
                                    <p:animEffect transition="in" filter="dissolve">
                                      <p:cBhvr>
                                        <p:cTn id="12" dur="500"/>
                                        <p:tgtEl>
                                          <p:spTgt spid="1208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3" end="3"/>
                                            </p:txEl>
                                          </p:spTgt>
                                        </p:tgtEl>
                                        <p:attrNameLst>
                                          <p:attrName>style.visibility</p:attrName>
                                        </p:attrNameLst>
                                      </p:cBhvr>
                                      <p:to>
                                        <p:strVal val="visible"/>
                                      </p:to>
                                    </p:set>
                                    <p:animEffect transition="in" filter="dissolve">
                                      <p:cBhvr>
                                        <p:cTn id="17" dur="500"/>
                                        <p:tgtEl>
                                          <p:spTgt spid="12083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0835">
                                            <p:txEl>
                                              <p:pRg st="5" end="5"/>
                                            </p:txEl>
                                          </p:spTgt>
                                        </p:tgtEl>
                                        <p:attrNameLst>
                                          <p:attrName>style.visibility</p:attrName>
                                        </p:attrNameLst>
                                      </p:cBhvr>
                                      <p:to>
                                        <p:strVal val="visible"/>
                                      </p:to>
                                    </p:set>
                                    <p:animEffect transition="in" filter="dissolve">
                                      <p:cBhvr>
                                        <p:cTn id="22" dur="500"/>
                                        <p:tgtEl>
                                          <p:spTgt spid="12083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0835">
                                            <p:txEl>
                                              <p:pRg st="6" end="6"/>
                                            </p:txEl>
                                          </p:spTgt>
                                        </p:tgtEl>
                                        <p:attrNameLst>
                                          <p:attrName>style.visibility</p:attrName>
                                        </p:attrNameLst>
                                      </p:cBhvr>
                                      <p:to>
                                        <p:strVal val="visible"/>
                                      </p:to>
                                    </p:set>
                                    <p:animEffect transition="in" filter="dissolve">
                                      <p:cBhvr>
                                        <p:cTn id="27" dur="500"/>
                                        <p:tgtEl>
                                          <p:spTgt spid="1208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3"/>
            <a:ext cx="7396163" cy="685800"/>
          </a:xfrm>
        </p:spPr>
        <p:txBody>
          <a:bodyPr/>
          <a:lstStyle/>
          <a:p>
            <a:r>
              <a:rPr lang="pt-BR" sz="3000" b="1" dirty="0">
                <a:solidFill>
                  <a:schemeClr val="bg1"/>
                </a:solidFill>
              </a:rPr>
              <a:t>A TEORIA DO RISCO CONCORRENTE</a:t>
            </a:r>
            <a:r>
              <a:rPr lang="pt-BR" sz="2400" b="1" dirty="0">
                <a:solidFill>
                  <a:schemeClr val="bg1"/>
                </a:solidFill>
              </a:rPr>
              <a:t>   </a:t>
            </a:r>
            <a:r>
              <a:rPr lang="pt-BR" sz="2800" b="1" dirty="0">
                <a:solidFill>
                  <a:schemeClr val="bg1"/>
                </a:solidFill>
              </a:rPr>
              <a:t> </a:t>
            </a:r>
            <a:endParaRPr lang="pt-BR" sz="4000" b="1" dirty="0">
              <a:solidFill>
                <a:schemeClr val="bg1"/>
              </a:solidFill>
            </a:endParaRPr>
          </a:p>
        </p:txBody>
      </p:sp>
      <p:sp>
        <p:nvSpPr>
          <p:cNvPr id="120835" name="Rectangle 3"/>
          <p:cNvSpPr>
            <a:spLocks noGrp="1" noChangeArrowheads="1"/>
          </p:cNvSpPr>
          <p:nvPr>
            <p:ph idx="4294967295"/>
          </p:nvPr>
        </p:nvSpPr>
        <p:spPr>
          <a:xfrm>
            <a:off x="0" y="692697"/>
            <a:ext cx="9144000" cy="6165304"/>
          </a:xfrm>
        </p:spPr>
        <p:txBody>
          <a:bodyPr/>
          <a:lstStyle/>
          <a:p>
            <a:pPr marL="609600" indent="-609600" algn="ctr">
              <a:spcBef>
                <a:spcPts val="1500"/>
              </a:spcBef>
              <a:spcAft>
                <a:spcPts val="900"/>
              </a:spcAft>
              <a:buNone/>
            </a:pPr>
            <a:r>
              <a:rPr lang="pt-BR" sz="2400" b="1" u="sng" dirty="0" smtClean="0"/>
              <a:t>JURISPRUDÊNCIA. </a:t>
            </a:r>
            <a:endParaRPr lang="pt-BR" sz="2400" dirty="0"/>
          </a:p>
          <a:p>
            <a:pPr algn="just">
              <a:buNone/>
            </a:pPr>
            <a:r>
              <a:rPr lang="pt-BR" sz="2600" dirty="0" smtClean="0"/>
              <a:t>“Ação civil pública – Publicidade abusiva – Propaganda de tênis veiculada pela TV – Utilização da empatia da apresentadora – Induzimento das crianças a adotarem o comportamento da apresentadora destruindo tênis usados para que seus pais comprassem novos, da marca sugerida – Ofensa ao art. 37, § 2.º, do CDC – Sentença condenatória proibindo a veiculação e impondo encargo de contrapropaganda e multa pelo descumprimento da condenação – Contrapropaganda que se tornou inócua ante o tempo já decorrido desde a suspensão da mensagem – Recurso provido parcialmente” (TJSP, Apelação Cível 241.337-1-São Paulo, 3.ª Câmara de Direito Público, Rel. Ribeiro Machado, 30.04.1996, </a:t>
            </a:r>
            <a:r>
              <a:rPr lang="pt-BR" sz="2600" dirty="0" err="1" smtClean="0"/>
              <a:t>v.u.</a:t>
            </a:r>
            <a:r>
              <a:rPr lang="pt-BR" sz="2600" dirty="0" smtClean="0"/>
              <a:t>).</a:t>
            </a:r>
          </a:p>
          <a:p>
            <a:pPr algn="just">
              <a:buNone/>
            </a:pPr>
            <a:r>
              <a:rPr lang="pt-BR" sz="2400" dirty="0" smtClean="0"/>
              <a:t>       </a:t>
            </a:r>
          </a:p>
          <a:p>
            <a:pPr marL="609600" indent="-609600" algn="ctr">
              <a:spcBef>
                <a:spcPts val="1500"/>
              </a:spcBef>
              <a:spcAft>
                <a:spcPts val="900"/>
              </a:spcAft>
              <a:buFontTx/>
              <a:buNone/>
            </a:pPr>
            <a:endParaRPr lang="pt-BR" dirty="0" smtClean="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5</a:t>
            </a:fld>
            <a:endParaRPr lang="pt-BR" sz="1200">
              <a:solidFill>
                <a:schemeClr val="tx1">
                  <a:tint val="75000"/>
                </a:schemeClr>
              </a:solidFill>
              <a:latin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1" end="1"/>
                                            </p:txEl>
                                          </p:spTgt>
                                        </p:tgtEl>
                                        <p:attrNameLst>
                                          <p:attrName>style.visibility</p:attrName>
                                        </p:attrNameLst>
                                      </p:cBhvr>
                                      <p:to>
                                        <p:strVal val="visible"/>
                                      </p:to>
                                    </p:set>
                                    <p:animEffect transition="in" filter="dissolve">
                                      <p:cBhvr>
                                        <p:cTn id="12" dur="500"/>
                                        <p:tgtEl>
                                          <p:spTgt spid="1208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2" end="2"/>
                                            </p:txEl>
                                          </p:spTgt>
                                        </p:tgtEl>
                                        <p:attrNameLst>
                                          <p:attrName>style.visibility</p:attrName>
                                        </p:attrNameLst>
                                      </p:cBhvr>
                                      <p:to>
                                        <p:strVal val="visible"/>
                                      </p:to>
                                    </p:set>
                                    <p:animEffect transition="in" filter="dissolve">
                                      <p:cBhvr>
                                        <p:cTn id="17" dur="500"/>
                                        <p:tgtEl>
                                          <p:spTgt spid="1208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3"/>
            <a:ext cx="7396163" cy="685800"/>
          </a:xfrm>
        </p:spPr>
        <p:txBody>
          <a:bodyPr/>
          <a:lstStyle/>
          <a:p>
            <a:r>
              <a:rPr lang="pt-BR" sz="3000" b="1">
                <a:solidFill>
                  <a:schemeClr val="bg1"/>
                </a:solidFill>
              </a:rPr>
              <a:t>A TEORIA DO RISCO CONCORRENTE</a:t>
            </a:r>
            <a:r>
              <a:rPr lang="pt-BR" sz="2400" b="1">
                <a:solidFill>
                  <a:schemeClr val="bg1"/>
                </a:solidFill>
              </a:rPr>
              <a:t>   </a:t>
            </a:r>
            <a:r>
              <a:rPr lang="pt-BR" sz="2800" b="1">
                <a:solidFill>
                  <a:schemeClr val="bg1"/>
                </a:solidFill>
              </a:rPr>
              <a:t> </a:t>
            </a:r>
            <a:endParaRPr lang="pt-BR" sz="4000" b="1">
              <a:solidFill>
                <a:schemeClr val="bg1"/>
              </a:solidFill>
            </a:endParaRPr>
          </a:p>
        </p:txBody>
      </p:sp>
      <p:sp>
        <p:nvSpPr>
          <p:cNvPr id="120835" name="Rectangle 3"/>
          <p:cNvSpPr>
            <a:spLocks noGrp="1" noChangeArrowheads="1"/>
          </p:cNvSpPr>
          <p:nvPr>
            <p:ph idx="4294967295"/>
          </p:nvPr>
        </p:nvSpPr>
        <p:spPr>
          <a:xfrm>
            <a:off x="0" y="692697"/>
            <a:ext cx="9144000" cy="6165304"/>
          </a:xfrm>
        </p:spPr>
        <p:txBody>
          <a:bodyPr/>
          <a:lstStyle/>
          <a:p>
            <a:pPr marL="609600" indent="-609600" algn="ctr">
              <a:spcBef>
                <a:spcPts val="1500"/>
              </a:spcBef>
              <a:spcAft>
                <a:spcPts val="900"/>
              </a:spcAft>
              <a:buNone/>
            </a:pPr>
            <a:r>
              <a:rPr lang="pt-BR" sz="2400" dirty="0" smtClean="0"/>
              <a:t>DECISÃO CONAR – CAMPANHA “NAZARÉ” (</a:t>
            </a:r>
            <a:r>
              <a:rPr lang="pt-BR" sz="2400" i="1" dirty="0" smtClean="0"/>
              <a:t>RED BULL</a:t>
            </a:r>
            <a:r>
              <a:rPr lang="pt-BR" sz="2400" dirty="0" smtClean="0"/>
              <a:t>) - 6.ª Câmara do Conselho de Ética  - Representação 041/2012.</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FontTx/>
              <a:buNone/>
            </a:pPr>
            <a:endParaRPr lang="pt-BR" dirty="0" smtClean="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6</a:t>
            </a:fld>
            <a:endParaRPr lang="pt-BR" sz="1200">
              <a:solidFill>
                <a:schemeClr val="tx1">
                  <a:tint val="75000"/>
                </a:schemeClr>
              </a:solidFill>
              <a:latin typeface="+mn-lt"/>
            </a:endParaRPr>
          </a:p>
        </p:txBody>
      </p:sp>
      <p:pic>
        <p:nvPicPr>
          <p:cNvPr id="6" name="Imagem 5" descr="nazare.jpg"/>
          <p:cNvPicPr>
            <a:picLocks noChangeAspect="1"/>
          </p:cNvPicPr>
          <p:nvPr/>
        </p:nvPicPr>
        <p:blipFill>
          <a:blip r:embed="rId2" cstate="print"/>
          <a:stretch>
            <a:fillRect/>
          </a:stretch>
        </p:blipFill>
        <p:spPr>
          <a:xfrm>
            <a:off x="899592" y="2132856"/>
            <a:ext cx="7272808" cy="3672408"/>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2" end="2"/>
                                            </p:txEl>
                                          </p:spTgt>
                                        </p:tgtEl>
                                        <p:attrNameLst>
                                          <p:attrName>style.visibility</p:attrName>
                                        </p:attrNameLst>
                                      </p:cBhvr>
                                      <p:to>
                                        <p:strVal val="visible"/>
                                      </p:to>
                                    </p:set>
                                    <p:animEffect transition="in" filter="dissolve">
                                      <p:cBhvr>
                                        <p:cTn id="12" dur="500"/>
                                        <p:tgtEl>
                                          <p:spTgt spid="12083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4" end="4"/>
                                            </p:txEl>
                                          </p:spTgt>
                                        </p:tgtEl>
                                        <p:attrNameLst>
                                          <p:attrName>style.visibility</p:attrName>
                                        </p:attrNameLst>
                                      </p:cBhvr>
                                      <p:to>
                                        <p:strVal val="visible"/>
                                      </p:to>
                                    </p:set>
                                    <p:animEffect transition="in" filter="dissolve">
                                      <p:cBhvr>
                                        <p:cTn id="17" dur="500"/>
                                        <p:tgtEl>
                                          <p:spTgt spid="1208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3"/>
            <a:ext cx="7396163" cy="685800"/>
          </a:xfrm>
        </p:spPr>
        <p:txBody>
          <a:bodyPr/>
          <a:lstStyle/>
          <a:p>
            <a:r>
              <a:rPr lang="pt-BR" sz="3000" b="1">
                <a:solidFill>
                  <a:schemeClr val="bg1"/>
                </a:solidFill>
              </a:rPr>
              <a:t>A TEORIA DO RISCO CONCORRENTE</a:t>
            </a:r>
            <a:r>
              <a:rPr lang="pt-BR" sz="2400" b="1">
                <a:solidFill>
                  <a:schemeClr val="bg1"/>
                </a:solidFill>
              </a:rPr>
              <a:t>   </a:t>
            </a:r>
            <a:r>
              <a:rPr lang="pt-BR" sz="2800" b="1">
                <a:solidFill>
                  <a:schemeClr val="bg1"/>
                </a:solidFill>
              </a:rPr>
              <a:t> </a:t>
            </a:r>
            <a:endParaRPr lang="pt-BR" sz="4000" b="1">
              <a:solidFill>
                <a:schemeClr val="bg1"/>
              </a:solidFill>
            </a:endParaRPr>
          </a:p>
        </p:txBody>
      </p:sp>
      <p:sp>
        <p:nvSpPr>
          <p:cNvPr id="120835" name="Rectangle 3"/>
          <p:cNvSpPr>
            <a:spLocks noGrp="1" noChangeArrowheads="1"/>
          </p:cNvSpPr>
          <p:nvPr>
            <p:ph idx="4294967295"/>
          </p:nvPr>
        </p:nvSpPr>
        <p:spPr>
          <a:xfrm>
            <a:off x="0" y="692697"/>
            <a:ext cx="9144000" cy="6165304"/>
          </a:xfrm>
        </p:spPr>
        <p:txBody>
          <a:bodyPr/>
          <a:lstStyle/>
          <a:p>
            <a:pPr marL="609600" indent="-609600" algn="ctr">
              <a:spcBef>
                <a:spcPts val="1500"/>
              </a:spcBef>
              <a:spcAft>
                <a:spcPts val="900"/>
              </a:spcAft>
              <a:buNone/>
            </a:pPr>
            <a:r>
              <a:rPr lang="pt-BR" sz="2400" dirty="0" smtClean="0"/>
              <a:t>PUBLICIDADES VETADAS NAS AGÊNCIAS.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FontTx/>
              <a:buNone/>
            </a:pPr>
            <a:endParaRPr lang="pt-BR" dirty="0" smtClean="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7</a:t>
            </a:fld>
            <a:endParaRPr lang="pt-BR" sz="1200">
              <a:solidFill>
                <a:schemeClr val="tx1">
                  <a:tint val="75000"/>
                </a:schemeClr>
              </a:solidFill>
              <a:latin typeface="+mn-lt"/>
            </a:endParaRPr>
          </a:p>
        </p:txBody>
      </p:sp>
      <p:pic>
        <p:nvPicPr>
          <p:cNvPr id="7" name="Imagem 6" descr="nan.jpg"/>
          <p:cNvPicPr>
            <a:picLocks noChangeAspect="1"/>
          </p:cNvPicPr>
          <p:nvPr/>
        </p:nvPicPr>
        <p:blipFill>
          <a:blip r:embed="rId2" cstate="print"/>
          <a:stretch>
            <a:fillRect/>
          </a:stretch>
        </p:blipFill>
        <p:spPr>
          <a:xfrm>
            <a:off x="1259632" y="1285874"/>
            <a:ext cx="6624736" cy="5023445"/>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4" end="4"/>
                                            </p:txEl>
                                          </p:spTgt>
                                        </p:tgtEl>
                                        <p:attrNameLst>
                                          <p:attrName>style.visibility</p:attrName>
                                        </p:attrNameLst>
                                      </p:cBhvr>
                                      <p:to>
                                        <p:strVal val="visible"/>
                                      </p:to>
                                    </p:set>
                                    <p:animEffect transition="in" filter="dissolve">
                                      <p:cBhvr>
                                        <p:cTn id="12" dur="500"/>
                                        <p:tgtEl>
                                          <p:spTgt spid="12083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6" end="6"/>
                                            </p:txEl>
                                          </p:spTgt>
                                        </p:tgtEl>
                                        <p:attrNameLst>
                                          <p:attrName>style.visibility</p:attrName>
                                        </p:attrNameLst>
                                      </p:cBhvr>
                                      <p:to>
                                        <p:strVal val="visible"/>
                                      </p:to>
                                    </p:set>
                                    <p:animEffect transition="in" filter="dissolve">
                                      <p:cBhvr>
                                        <p:cTn id="17" dur="500"/>
                                        <p:tgtEl>
                                          <p:spTgt spid="1208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3"/>
            <a:ext cx="7396163" cy="685800"/>
          </a:xfrm>
        </p:spPr>
        <p:txBody>
          <a:bodyPr/>
          <a:lstStyle/>
          <a:p>
            <a:r>
              <a:rPr lang="pt-BR" sz="3000" b="1">
                <a:solidFill>
                  <a:schemeClr val="bg1"/>
                </a:solidFill>
              </a:rPr>
              <a:t>A TEORIA DO RISCO CONCORRENTE</a:t>
            </a:r>
            <a:r>
              <a:rPr lang="pt-BR" sz="2400" b="1">
                <a:solidFill>
                  <a:schemeClr val="bg1"/>
                </a:solidFill>
              </a:rPr>
              <a:t>   </a:t>
            </a:r>
            <a:r>
              <a:rPr lang="pt-BR" sz="2800" b="1">
                <a:solidFill>
                  <a:schemeClr val="bg1"/>
                </a:solidFill>
              </a:rPr>
              <a:t> </a:t>
            </a:r>
            <a:endParaRPr lang="pt-BR" sz="4000" b="1">
              <a:solidFill>
                <a:schemeClr val="bg1"/>
              </a:solidFill>
            </a:endParaRPr>
          </a:p>
        </p:txBody>
      </p:sp>
      <p:sp>
        <p:nvSpPr>
          <p:cNvPr id="120835" name="Rectangle 3"/>
          <p:cNvSpPr>
            <a:spLocks noGrp="1" noChangeArrowheads="1"/>
          </p:cNvSpPr>
          <p:nvPr>
            <p:ph idx="4294967295"/>
          </p:nvPr>
        </p:nvSpPr>
        <p:spPr>
          <a:xfrm>
            <a:off x="0" y="692697"/>
            <a:ext cx="9144000" cy="6165304"/>
          </a:xfrm>
        </p:spPr>
        <p:txBody>
          <a:bodyPr/>
          <a:lstStyle/>
          <a:p>
            <a:pPr marL="609600" indent="-609600" algn="ctr">
              <a:spcBef>
                <a:spcPts val="1500"/>
              </a:spcBef>
              <a:spcAft>
                <a:spcPts val="900"/>
              </a:spcAft>
              <a:buNone/>
            </a:pPr>
            <a:r>
              <a:rPr lang="pt-BR" sz="2400" dirty="0" smtClean="0"/>
              <a:t>PUBLICIDADES VETADAS NAS AGÊNCIAS.</a:t>
            </a:r>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FontTx/>
              <a:buNone/>
            </a:pPr>
            <a:endParaRPr lang="pt-BR" dirty="0" smtClean="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8</a:t>
            </a:fld>
            <a:endParaRPr lang="pt-BR" sz="1200">
              <a:solidFill>
                <a:schemeClr val="tx1">
                  <a:tint val="75000"/>
                </a:schemeClr>
              </a:solidFill>
              <a:latin typeface="+mn-lt"/>
            </a:endParaRPr>
          </a:p>
        </p:txBody>
      </p:sp>
      <p:pic>
        <p:nvPicPr>
          <p:cNvPr id="6" name="Imagem 5" descr="activa.jpg"/>
          <p:cNvPicPr>
            <a:picLocks noChangeAspect="1"/>
          </p:cNvPicPr>
          <p:nvPr/>
        </p:nvPicPr>
        <p:blipFill>
          <a:blip r:embed="rId2" cstate="print"/>
          <a:stretch>
            <a:fillRect/>
          </a:stretch>
        </p:blipFill>
        <p:spPr>
          <a:xfrm>
            <a:off x="1763688" y="1285874"/>
            <a:ext cx="5400600" cy="4879429"/>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1" end="1"/>
                                            </p:txEl>
                                          </p:spTgt>
                                        </p:tgtEl>
                                        <p:attrNameLst>
                                          <p:attrName>style.visibility</p:attrName>
                                        </p:attrNameLst>
                                      </p:cBhvr>
                                      <p:to>
                                        <p:strVal val="visible"/>
                                      </p:to>
                                    </p:set>
                                    <p:animEffect transition="in" filter="dissolve">
                                      <p:cBhvr>
                                        <p:cTn id="12" dur="500"/>
                                        <p:tgtEl>
                                          <p:spTgt spid="1208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5" end="5"/>
                                            </p:txEl>
                                          </p:spTgt>
                                        </p:tgtEl>
                                        <p:attrNameLst>
                                          <p:attrName>style.visibility</p:attrName>
                                        </p:attrNameLst>
                                      </p:cBhvr>
                                      <p:to>
                                        <p:strVal val="visible"/>
                                      </p:to>
                                    </p:set>
                                    <p:animEffect transition="in" filter="dissolve">
                                      <p:cBhvr>
                                        <p:cTn id="17" dur="500"/>
                                        <p:tgtEl>
                                          <p:spTgt spid="12083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0835">
                                            <p:txEl>
                                              <p:pRg st="7" end="7"/>
                                            </p:txEl>
                                          </p:spTgt>
                                        </p:tgtEl>
                                        <p:attrNameLst>
                                          <p:attrName>style.visibility</p:attrName>
                                        </p:attrNameLst>
                                      </p:cBhvr>
                                      <p:to>
                                        <p:strVal val="visible"/>
                                      </p:to>
                                    </p:set>
                                    <p:animEffect transition="in" filter="dissolve">
                                      <p:cBhvr>
                                        <p:cTn id="22" dur="500"/>
                                        <p:tgtEl>
                                          <p:spTgt spid="1208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3"/>
            <a:ext cx="7396163" cy="685800"/>
          </a:xfrm>
        </p:spPr>
        <p:txBody>
          <a:bodyPr/>
          <a:lstStyle/>
          <a:p>
            <a:r>
              <a:rPr lang="pt-BR" sz="3000" b="1">
                <a:solidFill>
                  <a:schemeClr val="bg1"/>
                </a:solidFill>
              </a:rPr>
              <a:t>A TEORIA DO RISCO CONCORRENTE</a:t>
            </a:r>
            <a:r>
              <a:rPr lang="pt-BR" sz="2400" b="1">
                <a:solidFill>
                  <a:schemeClr val="bg1"/>
                </a:solidFill>
              </a:rPr>
              <a:t>   </a:t>
            </a:r>
            <a:r>
              <a:rPr lang="pt-BR" sz="2800" b="1">
                <a:solidFill>
                  <a:schemeClr val="bg1"/>
                </a:solidFill>
              </a:rPr>
              <a:t> </a:t>
            </a:r>
            <a:endParaRPr lang="pt-BR" sz="4000" b="1">
              <a:solidFill>
                <a:schemeClr val="bg1"/>
              </a:solidFill>
            </a:endParaRPr>
          </a:p>
        </p:txBody>
      </p:sp>
      <p:sp>
        <p:nvSpPr>
          <p:cNvPr id="120835" name="Rectangle 3"/>
          <p:cNvSpPr>
            <a:spLocks noGrp="1" noChangeArrowheads="1"/>
          </p:cNvSpPr>
          <p:nvPr>
            <p:ph idx="4294967295"/>
          </p:nvPr>
        </p:nvSpPr>
        <p:spPr>
          <a:xfrm>
            <a:off x="0" y="548680"/>
            <a:ext cx="9144000" cy="6309321"/>
          </a:xfrm>
        </p:spPr>
        <p:txBody>
          <a:bodyPr/>
          <a:lstStyle/>
          <a:p>
            <a:pPr marL="609600" indent="-609600" algn="ctr">
              <a:spcBef>
                <a:spcPts val="1500"/>
              </a:spcBef>
              <a:spcAft>
                <a:spcPts val="900"/>
              </a:spcAft>
              <a:buNone/>
            </a:pPr>
            <a:r>
              <a:rPr lang="pt-BR" sz="2400" dirty="0" smtClean="0"/>
              <a:t>PUBLICIDADES DO PASSADO QUE SERIAM PROIBIDAS..</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FontTx/>
              <a:buNone/>
            </a:pPr>
            <a:endParaRPr lang="pt-BR" dirty="0" smtClean="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9</a:t>
            </a:fld>
            <a:endParaRPr lang="pt-BR" sz="1200">
              <a:solidFill>
                <a:schemeClr val="tx1">
                  <a:tint val="75000"/>
                </a:schemeClr>
              </a:solidFill>
              <a:latin typeface="+mn-lt"/>
            </a:endParaRPr>
          </a:p>
        </p:txBody>
      </p:sp>
      <p:pic>
        <p:nvPicPr>
          <p:cNvPr id="8" name="Imagem 7" descr="mulher.jpg"/>
          <p:cNvPicPr>
            <a:picLocks noChangeAspect="1"/>
          </p:cNvPicPr>
          <p:nvPr/>
        </p:nvPicPr>
        <p:blipFill>
          <a:blip r:embed="rId2" cstate="print"/>
          <a:stretch>
            <a:fillRect/>
          </a:stretch>
        </p:blipFill>
        <p:spPr>
          <a:xfrm>
            <a:off x="1403648" y="1340768"/>
            <a:ext cx="5793574" cy="4968552"/>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2" end="2"/>
                                            </p:txEl>
                                          </p:spTgt>
                                        </p:tgtEl>
                                        <p:attrNameLst>
                                          <p:attrName>style.visibility</p:attrName>
                                        </p:attrNameLst>
                                      </p:cBhvr>
                                      <p:to>
                                        <p:strVal val="visible"/>
                                      </p:to>
                                    </p:set>
                                    <p:animEffect transition="in" filter="dissolve">
                                      <p:cBhvr>
                                        <p:cTn id="12" dur="500"/>
                                        <p:tgtEl>
                                          <p:spTgt spid="12083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6" end="6"/>
                                            </p:txEl>
                                          </p:spTgt>
                                        </p:tgtEl>
                                        <p:attrNameLst>
                                          <p:attrName>style.visibility</p:attrName>
                                        </p:attrNameLst>
                                      </p:cBhvr>
                                      <p:to>
                                        <p:strVal val="visible"/>
                                      </p:to>
                                    </p:set>
                                    <p:animEffect transition="in" filter="dissolve">
                                      <p:cBhvr>
                                        <p:cTn id="17" dur="500"/>
                                        <p:tgtEl>
                                          <p:spTgt spid="120835">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0835">
                                            <p:txEl>
                                              <p:pRg st="8" end="8"/>
                                            </p:txEl>
                                          </p:spTgt>
                                        </p:tgtEl>
                                        <p:attrNameLst>
                                          <p:attrName>style.visibility</p:attrName>
                                        </p:attrNameLst>
                                      </p:cBhvr>
                                      <p:to>
                                        <p:strVal val="visible"/>
                                      </p:to>
                                    </p:set>
                                    <p:animEffect transition="in" filter="dissolve">
                                      <p:cBhvr>
                                        <p:cTn id="22" dur="500"/>
                                        <p:tgtEl>
                                          <p:spTgt spid="12083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3"/>
            <a:ext cx="7396163" cy="685800"/>
          </a:xfrm>
        </p:spPr>
        <p:txBody>
          <a:bodyPr/>
          <a:lstStyle/>
          <a:p>
            <a:r>
              <a:rPr lang="pt-BR" sz="3000" b="1">
                <a:solidFill>
                  <a:schemeClr val="bg1"/>
                </a:solidFill>
              </a:rPr>
              <a:t>A TEORIA DO RISCO CONCORRENTE</a:t>
            </a:r>
            <a:r>
              <a:rPr lang="pt-BR" sz="2400" b="1">
                <a:solidFill>
                  <a:schemeClr val="bg1"/>
                </a:solidFill>
              </a:rPr>
              <a:t>   </a:t>
            </a:r>
            <a:r>
              <a:rPr lang="pt-BR" sz="2800" b="1">
                <a:solidFill>
                  <a:schemeClr val="bg1"/>
                </a:solidFill>
              </a:rPr>
              <a:t> </a:t>
            </a:r>
            <a:endParaRPr lang="pt-BR" sz="4000" b="1">
              <a:solidFill>
                <a:schemeClr val="bg1"/>
              </a:solidFill>
            </a:endParaRPr>
          </a:p>
        </p:txBody>
      </p:sp>
      <p:sp>
        <p:nvSpPr>
          <p:cNvPr id="120835" name="Rectangle 3"/>
          <p:cNvSpPr>
            <a:spLocks noGrp="1" noChangeArrowheads="1"/>
          </p:cNvSpPr>
          <p:nvPr>
            <p:ph idx="4294967295"/>
          </p:nvPr>
        </p:nvSpPr>
        <p:spPr>
          <a:xfrm>
            <a:off x="0" y="548680"/>
            <a:ext cx="9144000" cy="6309321"/>
          </a:xfrm>
        </p:spPr>
        <p:txBody>
          <a:bodyPr/>
          <a:lstStyle/>
          <a:p>
            <a:pPr marL="609600" indent="-609600" algn="ctr">
              <a:spcBef>
                <a:spcPts val="1500"/>
              </a:spcBef>
              <a:spcAft>
                <a:spcPts val="900"/>
              </a:spcAft>
              <a:buNone/>
            </a:pPr>
            <a:r>
              <a:rPr lang="pt-BR" sz="2400" dirty="0" smtClean="0"/>
              <a:t>PUBLICIDADES DO PASSADO QUE SERIAM PROIBIDAS..</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FontTx/>
              <a:buNone/>
            </a:pPr>
            <a:endParaRPr lang="pt-BR" dirty="0" smtClean="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10</a:t>
            </a:fld>
            <a:endParaRPr lang="pt-BR" sz="1200">
              <a:solidFill>
                <a:schemeClr val="tx1">
                  <a:tint val="75000"/>
                </a:schemeClr>
              </a:solidFill>
              <a:latin typeface="+mn-lt"/>
            </a:endParaRPr>
          </a:p>
        </p:txBody>
      </p:sp>
      <p:pic>
        <p:nvPicPr>
          <p:cNvPr id="6" name="Imagem 5" descr="papai noel.jpg"/>
          <p:cNvPicPr>
            <a:picLocks noChangeAspect="1"/>
          </p:cNvPicPr>
          <p:nvPr/>
        </p:nvPicPr>
        <p:blipFill>
          <a:blip r:embed="rId2" cstate="print"/>
          <a:stretch>
            <a:fillRect/>
          </a:stretch>
        </p:blipFill>
        <p:spPr>
          <a:xfrm>
            <a:off x="1331640" y="1196752"/>
            <a:ext cx="6120679" cy="5040560"/>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2" end="2"/>
                                            </p:txEl>
                                          </p:spTgt>
                                        </p:tgtEl>
                                        <p:attrNameLst>
                                          <p:attrName>style.visibility</p:attrName>
                                        </p:attrNameLst>
                                      </p:cBhvr>
                                      <p:to>
                                        <p:strVal val="visible"/>
                                      </p:to>
                                    </p:set>
                                    <p:animEffect transition="in" filter="dissolve">
                                      <p:cBhvr>
                                        <p:cTn id="12" dur="500"/>
                                        <p:tgtEl>
                                          <p:spTgt spid="12083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6" end="6"/>
                                            </p:txEl>
                                          </p:spTgt>
                                        </p:tgtEl>
                                        <p:attrNameLst>
                                          <p:attrName>style.visibility</p:attrName>
                                        </p:attrNameLst>
                                      </p:cBhvr>
                                      <p:to>
                                        <p:strVal val="visible"/>
                                      </p:to>
                                    </p:set>
                                    <p:animEffect transition="in" filter="dissolve">
                                      <p:cBhvr>
                                        <p:cTn id="17" dur="500"/>
                                        <p:tgtEl>
                                          <p:spTgt spid="120835">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0835">
                                            <p:txEl>
                                              <p:pRg st="8" end="8"/>
                                            </p:txEl>
                                          </p:spTgt>
                                        </p:tgtEl>
                                        <p:attrNameLst>
                                          <p:attrName>style.visibility</p:attrName>
                                        </p:attrNameLst>
                                      </p:cBhvr>
                                      <p:to>
                                        <p:strVal val="visible"/>
                                      </p:to>
                                    </p:set>
                                    <p:animEffect transition="in" filter="dissolve">
                                      <p:cBhvr>
                                        <p:cTn id="22" dur="500"/>
                                        <p:tgtEl>
                                          <p:spTgt spid="12083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3"/>
            <a:ext cx="7396163" cy="685800"/>
          </a:xfrm>
        </p:spPr>
        <p:txBody>
          <a:bodyPr/>
          <a:lstStyle/>
          <a:p>
            <a:r>
              <a:rPr lang="pt-BR" sz="3000" b="1">
                <a:solidFill>
                  <a:schemeClr val="bg1"/>
                </a:solidFill>
              </a:rPr>
              <a:t>A TEORIA DO RISCO CONCORRENTE</a:t>
            </a:r>
            <a:r>
              <a:rPr lang="pt-BR" sz="2400" b="1">
                <a:solidFill>
                  <a:schemeClr val="bg1"/>
                </a:solidFill>
              </a:rPr>
              <a:t>   </a:t>
            </a:r>
            <a:r>
              <a:rPr lang="pt-BR" sz="2800" b="1">
                <a:solidFill>
                  <a:schemeClr val="bg1"/>
                </a:solidFill>
              </a:rPr>
              <a:t> </a:t>
            </a:r>
            <a:endParaRPr lang="pt-BR" sz="4000" b="1">
              <a:solidFill>
                <a:schemeClr val="bg1"/>
              </a:solidFill>
            </a:endParaRPr>
          </a:p>
        </p:txBody>
      </p:sp>
      <p:sp>
        <p:nvSpPr>
          <p:cNvPr id="120835" name="Rectangle 3"/>
          <p:cNvSpPr>
            <a:spLocks noGrp="1" noChangeArrowheads="1"/>
          </p:cNvSpPr>
          <p:nvPr>
            <p:ph idx="4294967295"/>
          </p:nvPr>
        </p:nvSpPr>
        <p:spPr>
          <a:xfrm>
            <a:off x="0" y="548680"/>
            <a:ext cx="9144000" cy="6309321"/>
          </a:xfrm>
        </p:spPr>
        <p:txBody>
          <a:bodyPr/>
          <a:lstStyle/>
          <a:p>
            <a:pPr marL="609600" indent="-609600" algn="ctr">
              <a:spcBef>
                <a:spcPts val="1500"/>
              </a:spcBef>
              <a:spcAft>
                <a:spcPts val="900"/>
              </a:spcAft>
              <a:buNone/>
            </a:pPr>
            <a:r>
              <a:rPr lang="pt-BR" sz="2400" dirty="0" smtClean="0"/>
              <a:t>PUBLICIDADES DO PASSADO QUE SERIAM PROIBIDAS..</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FontTx/>
              <a:buNone/>
            </a:pPr>
            <a:endParaRPr lang="pt-BR" dirty="0" smtClean="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11</a:t>
            </a:fld>
            <a:endParaRPr lang="pt-BR" sz="1200">
              <a:solidFill>
                <a:schemeClr val="tx1">
                  <a:tint val="75000"/>
                </a:schemeClr>
              </a:solidFill>
              <a:latin typeface="+mn-lt"/>
            </a:endParaRPr>
          </a:p>
        </p:txBody>
      </p:sp>
      <p:pic>
        <p:nvPicPr>
          <p:cNvPr id="7" name="Imagem 6" descr="medicos fumam.jpg"/>
          <p:cNvPicPr>
            <a:picLocks noChangeAspect="1"/>
          </p:cNvPicPr>
          <p:nvPr/>
        </p:nvPicPr>
        <p:blipFill>
          <a:blip r:embed="rId2" cstate="print"/>
          <a:stretch>
            <a:fillRect/>
          </a:stretch>
        </p:blipFill>
        <p:spPr>
          <a:xfrm>
            <a:off x="1187624" y="1124744"/>
            <a:ext cx="6984776" cy="5112568"/>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3" end="3"/>
                                            </p:txEl>
                                          </p:spTgt>
                                        </p:tgtEl>
                                        <p:attrNameLst>
                                          <p:attrName>style.visibility</p:attrName>
                                        </p:attrNameLst>
                                      </p:cBhvr>
                                      <p:to>
                                        <p:strVal val="visible"/>
                                      </p:to>
                                    </p:set>
                                    <p:animEffect transition="in" filter="dissolve">
                                      <p:cBhvr>
                                        <p:cTn id="12" dur="500"/>
                                        <p:tgtEl>
                                          <p:spTgt spid="12083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7" end="7"/>
                                            </p:txEl>
                                          </p:spTgt>
                                        </p:tgtEl>
                                        <p:attrNameLst>
                                          <p:attrName>style.visibility</p:attrName>
                                        </p:attrNameLst>
                                      </p:cBhvr>
                                      <p:to>
                                        <p:strVal val="visible"/>
                                      </p:to>
                                    </p:set>
                                    <p:animEffect transition="in" filter="dissolve">
                                      <p:cBhvr>
                                        <p:cTn id="17" dur="500"/>
                                        <p:tgtEl>
                                          <p:spTgt spid="120835">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0835">
                                            <p:txEl>
                                              <p:pRg st="9" end="9"/>
                                            </p:txEl>
                                          </p:spTgt>
                                        </p:tgtEl>
                                        <p:attrNameLst>
                                          <p:attrName>style.visibility</p:attrName>
                                        </p:attrNameLst>
                                      </p:cBhvr>
                                      <p:to>
                                        <p:strVal val="visible"/>
                                      </p:to>
                                    </p:set>
                                    <p:animEffect transition="in" filter="dissolve">
                                      <p:cBhvr>
                                        <p:cTn id="22" dur="500"/>
                                        <p:tgtEl>
                                          <p:spTgt spid="12083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3"/>
            <a:ext cx="7396163" cy="685800"/>
          </a:xfrm>
        </p:spPr>
        <p:txBody>
          <a:bodyPr/>
          <a:lstStyle/>
          <a:p>
            <a:r>
              <a:rPr lang="pt-BR" sz="3000" b="1">
                <a:solidFill>
                  <a:schemeClr val="bg1"/>
                </a:solidFill>
              </a:rPr>
              <a:t>A TEORIA DO RISCO CONCORRENTE</a:t>
            </a:r>
            <a:r>
              <a:rPr lang="pt-BR" sz="2400" b="1">
                <a:solidFill>
                  <a:schemeClr val="bg1"/>
                </a:solidFill>
              </a:rPr>
              <a:t>   </a:t>
            </a:r>
            <a:r>
              <a:rPr lang="pt-BR" sz="2800" b="1">
                <a:solidFill>
                  <a:schemeClr val="bg1"/>
                </a:solidFill>
              </a:rPr>
              <a:t> </a:t>
            </a:r>
            <a:endParaRPr lang="pt-BR" sz="4000" b="1">
              <a:solidFill>
                <a:schemeClr val="bg1"/>
              </a:solidFill>
            </a:endParaRPr>
          </a:p>
        </p:txBody>
      </p:sp>
      <p:sp>
        <p:nvSpPr>
          <p:cNvPr id="120835" name="Rectangle 3"/>
          <p:cNvSpPr>
            <a:spLocks noGrp="1" noChangeArrowheads="1"/>
          </p:cNvSpPr>
          <p:nvPr>
            <p:ph idx="4294967295"/>
          </p:nvPr>
        </p:nvSpPr>
        <p:spPr>
          <a:xfrm>
            <a:off x="0" y="548680"/>
            <a:ext cx="9144000" cy="6309321"/>
          </a:xfrm>
        </p:spPr>
        <p:txBody>
          <a:bodyPr/>
          <a:lstStyle/>
          <a:p>
            <a:pPr marL="609600" indent="-609600" algn="ctr">
              <a:spcBef>
                <a:spcPts val="1500"/>
              </a:spcBef>
              <a:spcAft>
                <a:spcPts val="900"/>
              </a:spcAft>
              <a:buNone/>
            </a:pPr>
            <a:r>
              <a:rPr lang="pt-BR" sz="2400" dirty="0" smtClean="0"/>
              <a:t>BENETTON E SUAS POLÊMICAS</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FontTx/>
              <a:buNone/>
            </a:pPr>
            <a:endParaRPr lang="pt-BR" dirty="0" smtClean="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12</a:t>
            </a:fld>
            <a:endParaRPr lang="pt-BR" sz="1200">
              <a:solidFill>
                <a:schemeClr val="tx1">
                  <a:tint val="75000"/>
                </a:schemeClr>
              </a:solidFill>
              <a:latin typeface="+mn-lt"/>
            </a:endParaRPr>
          </a:p>
        </p:txBody>
      </p:sp>
      <p:pic>
        <p:nvPicPr>
          <p:cNvPr id="6" name="Imagem 5" descr="benetton.jpg"/>
          <p:cNvPicPr>
            <a:picLocks noChangeAspect="1"/>
          </p:cNvPicPr>
          <p:nvPr/>
        </p:nvPicPr>
        <p:blipFill>
          <a:blip r:embed="rId2" cstate="print"/>
          <a:stretch>
            <a:fillRect/>
          </a:stretch>
        </p:blipFill>
        <p:spPr>
          <a:xfrm>
            <a:off x="1043608" y="1476374"/>
            <a:ext cx="6984776" cy="4472905"/>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4" end="4"/>
                                            </p:txEl>
                                          </p:spTgt>
                                        </p:tgtEl>
                                        <p:attrNameLst>
                                          <p:attrName>style.visibility</p:attrName>
                                        </p:attrNameLst>
                                      </p:cBhvr>
                                      <p:to>
                                        <p:strVal val="visible"/>
                                      </p:to>
                                    </p:set>
                                    <p:animEffect transition="in" filter="dissolve">
                                      <p:cBhvr>
                                        <p:cTn id="12" dur="500"/>
                                        <p:tgtEl>
                                          <p:spTgt spid="12083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8" end="8"/>
                                            </p:txEl>
                                          </p:spTgt>
                                        </p:tgtEl>
                                        <p:attrNameLst>
                                          <p:attrName>style.visibility</p:attrName>
                                        </p:attrNameLst>
                                      </p:cBhvr>
                                      <p:to>
                                        <p:strVal val="visible"/>
                                      </p:to>
                                    </p:set>
                                    <p:animEffect transition="in" filter="dissolve">
                                      <p:cBhvr>
                                        <p:cTn id="17" dur="500"/>
                                        <p:tgtEl>
                                          <p:spTgt spid="120835">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0835">
                                            <p:txEl>
                                              <p:pRg st="10" end="10"/>
                                            </p:txEl>
                                          </p:spTgt>
                                        </p:tgtEl>
                                        <p:attrNameLst>
                                          <p:attrName>style.visibility</p:attrName>
                                        </p:attrNameLst>
                                      </p:cBhvr>
                                      <p:to>
                                        <p:strVal val="visible"/>
                                      </p:to>
                                    </p:set>
                                    <p:animEffect transition="in" filter="dissolve">
                                      <p:cBhvr>
                                        <p:cTn id="22" dur="500"/>
                                        <p:tgtEl>
                                          <p:spTgt spid="12083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3"/>
            <a:ext cx="7396163" cy="685800"/>
          </a:xfrm>
        </p:spPr>
        <p:txBody>
          <a:bodyPr/>
          <a:lstStyle/>
          <a:p>
            <a:r>
              <a:rPr lang="pt-BR" sz="3000" b="1">
                <a:solidFill>
                  <a:schemeClr val="bg1"/>
                </a:solidFill>
              </a:rPr>
              <a:t>A TEORIA DO RISCO CONCORRENTE</a:t>
            </a:r>
            <a:r>
              <a:rPr lang="pt-BR" sz="2400" b="1">
                <a:solidFill>
                  <a:schemeClr val="bg1"/>
                </a:solidFill>
              </a:rPr>
              <a:t>   </a:t>
            </a:r>
            <a:r>
              <a:rPr lang="pt-BR" sz="2800" b="1">
                <a:solidFill>
                  <a:schemeClr val="bg1"/>
                </a:solidFill>
              </a:rPr>
              <a:t> </a:t>
            </a:r>
            <a:endParaRPr lang="pt-BR" sz="4000" b="1">
              <a:solidFill>
                <a:schemeClr val="bg1"/>
              </a:solidFill>
            </a:endParaRPr>
          </a:p>
        </p:txBody>
      </p:sp>
      <p:sp>
        <p:nvSpPr>
          <p:cNvPr id="120835" name="Rectangle 3"/>
          <p:cNvSpPr>
            <a:spLocks noGrp="1" noChangeArrowheads="1"/>
          </p:cNvSpPr>
          <p:nvPr>
            <p:ph idx="4294967295"/>
          </p:nvPr>
        </p:nvSpPr>
        <p:spPr>
          <a:xfrm>
            <a:off x="0" y="548680"/>
            <a:ext cx="9144000" cy="6309321"/>
          </a:xfrm>
        </p:spPr>
        <p:txBody>
          <a:bodyPr/>
          <a:lstStyle/>
          <a:p>
            <a:pPr marL="609600" indent="-609600" algn="ctr">
              <a:spcBef>
                <a:spcPts val="1500"/>
              </a:spcBef>
              <a:spcAft>
                <a:spcPts val="900"/>
              </a:spcAft>
              <a:buNone/>
            </a:pPr>
            <a:r>
              <a:rPr lang="pt-BR" sz="2400" dirty="0" smtClean="0"/>
              <a:t>BENETTON E SUAS POLÊMICAS</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FontTx/>
              <a:buNone/>
            </a:pPr>
            <a:endParaRPr lang="pt-BR" dirty="0" smtClean="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13</a:t>
            </a:fld>
            <a:endParaRPr lang="pt-BR" sz="1200">
              <a:solidFill>
                <a:schemeClr val="tx1">
                  <a:tint val="75000"/>
                </a:schemeClr>
              </a:solidFill>
              <a:latin typeface="+mn-lt"/>
            </a:endParaRPr>
          </a:p>
        </p:txBody>
      </p:sp>
      <p:pic>
        <p:nvPicPr>
          <p:cNvPr id="7" name="Imagem 6" descr="benetton 2.jpg"/>
          <p:cNvPicPr>
            <a:picLocks noChangeAspect="1"/>
          </p:cNvPicPr>
          <p:nvPr/>
        </p:nvPicPr>
        <p:blipFill>
          <a:blip r:embed="rId2" cstate="print"/>
          <a:stretch>
            <a:fillRect/>
          </a:stretch>
        </p:blipFill>
        <p:spPr>
          <a:xfrm>
            <a:off x="971600" y="1556792"/>
            <a:ext cx="7200800" cy="4536504"/>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5" end="5"/>
                                            </p:txEl>
                                          </p:spTgt>
                                        </p:tgtEl>
                                        <p:attrNameLst>
                                          <p:attrName>style.visibility</p:attrName>
                                        </p:attrNameLst>
                                      </p:cBhvr>
                                      <p:to>
                                        <p:strVal val="visible"/>
                                      </p:to>
                                    </p:set>
                                    <p:animEffect transition="in" filter="dissolve">
                                      <p:cBhvr>
                                        <p:cTn id="12" dur="500"/>
                                        <p:tgtEl>
                                          <p:spTgt spid="120835">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9" end="9"/>
                                            </p:txEl>
                                          </p:spTgt>
                                        </p:tgtEl>
                                        <p:attrNameLst>
                                          <p:attrName>style.visibility</p:attrName>
                                        </p:attrNameLst>
                                      </p:cBhvr>
                                      <p:to>
                                        <p:strVal val="visible"/>
                                      </p:to>
                                    </p:set>
                                    <p:animEffect transition="in" filter="dissolve">
                                      <p:cBhvr>
                                        <p:cTn id="17" dur="500"/>
                                        <p:tgtEl>
                                          <p:spTgt spid="120835">
                                            <p:txEl>
                                              <p:pRg st="9" end="9"/>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0835">
                                            <p:txEl>
                                              <p:pRg st="11" end="11"/>
                                            </p:txEl>
                                          </p:spTgt>
                                        </p:tgtEl>
                                        <p:attrNameLst>
                                          <p:attrName>style.visibility</p:attrName>
                                        </p:attrNameLst>
                                      </p:cBhvr>
                                      <p:to>
                                        <p:strVal val="visible"/>
                                      </p:to>
                                    </p:set>
                                    <p:animEffect transition="in" filter="dissolve">
                                      <p:cBhvr>
                                        <p:cTn id="22" dur="500"/>
                                        <p:tgtEl>
                                          <p:spTgt spid="12083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3"/>
            <a:ext cx="7396163" cy="685800"/>
          </a:xfrm>
        </p:spPr>
        <p:txBody>
          <a:bodyPr/>
          <a:lstStyle/>
          <a:p>
            <a:r>
              <a:rPr lang="pt-BR" sz="3000" b="1">
                <a:solidFill>
                  <a:schemeClr val="bg1"/>
                </a:solidFill>
              </a:rPr>
              <a:t>A TEORIA DO RISCO CONCORRENTE</a:t>
            </a:r>
            <a:r>
              <a:rPr lang="pt-BR" sz="2400" b="1">
                <a:solidFill>
                  <a:schemeClr val="bg1"/>
                </a:solidFill>
              </a:rPr>
              <a:t>   </a:t>
            </a:r>
            <a:r>
              <a:rPr lang="pt-BR" sz="2800" b="1">
                <a:solidFill>
                  <a:schemeClr val="bg1"/>
                </a:solidFill>
              </a:rPr>
              <a:t> </a:t>
            </a:r>
            <a:endParaRPr lang="pt-BR" sz="4000" b="1">
              <a:solidFill>
                <a:schemeClr val="bg1"/>
              </a:solidFill>
            </a:endParaRPr>
          </a:p>
        </p:txBody>
      </p:sp>
      <p:sp>
        <p:nvSpPr>
          <p:cNvPr id="120835" name="Rectangle 3"/>
          <p:cNvSpPr>
            <a:spLocks noGrp="1" noChangeArrowheads="1"/>
          </p:cNvSpPr>
          <p:nvPr>
            <p:ph idx="4294967295"/>
          </p:nvPr>
        </p:nvSpPr>
        <p:spPr>
          <a:xfrm>
            <a:off x="0" y="548680"/>
            <a:ext cx="9144000" cy="6309321"/>
          </a:xfrm>
        </p:spPr>
        <p:txBody>
          <a:bodyPr/>
          <a:lstStyle/>
          <a:p>
            <a:pPr marL="609600" indent="-609600" algn="ctr">
              <a:spcBef>
                <a:spcPts val="1500"/>
              </a:spcBef>
              <a:spcAft>
                <a:spcPts val="900"/>
              </a:spcAft>
              <a:buNone/>
            </a:pPr>
            <a:r>
              <a:rPr lang="pt-BR" sz="2400" dirty="0" smtClean="0"/>
              <a:t>BENETTON E SUAS POLÊMICAS</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FontTx/>
              <a:buNone/>
            </a:pPr>
            <a:endParaRPr lang="pt-BR" dirty="0" smtClean="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14</a:t>
            </a:fld>
            <a:endParaRPr lang="pt-BR" sz="1200">
              <a:solidFill>
                <a:schemeClr val="tx1">
                  <a:tint val="75000"/>
                </a:schemeClr>
              </a:solidFill>
              <a:latin typeface="+mn-lt"/>
            </a:endParaRPr>
          </a:p>
        </p:txBody>
      </p:sp>
      <p:pic>
        <p:nvPicPr>
          <p:cNvPr id="6" name="Imagem 5" descr="benetton 3.jpg"/>
          <p:cNvPicPr>
            <a:picLocks noChangeAspect="1"/>
          </p:cNvPicPr>
          <p:nvPr/>
        </p:nvPicPr>
        <p:blipFill>
          <a:blip r:embed="rId2" cstate="print"/>
          <a:stretch>
            <a:fillRect/>
          </a:stretch>
        </p:blipFill>
        <p:spPr>
          <a:xfrm>
            <a:off x="827584" y="1412776"/>
            <a:ext cx="7344815" cy="4752528"/>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6" end="6"/>
                                            </p:txEl>
                                          </p:spTgt>
                                        </p:tgtEl>
                                        <p:attrNameLst>
                                          <p:attrName>style.visibility</p:attrName>
                                        </p:attrNameLst>
                                      </p:cBhvr>
                                      <p:to>
                                        <p:strVal val="visible"/>
                                      </p:to>
                                    </p:set>
                                    <p:animEffect transition="in" filter="dissolve">
                                      <p:cBhvr>
                                        <p:cTn id="12" dur="500"/>
                                        <p:tgtEl>
                                          <p:spTgt spid="120835">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10" end="10"/>
                                            </p:txEl>
                                          </p:spTgt>
                                        </p:tgtEl>
                                        <p:attrNameLst>
                                          <p:attrName>style.visibility</p:attrName>
                                        </p:attrNameLst>
                                      </p:cBhvr>
                                      <p:to>
                                        <p:strVal val="visible"/>
                                      </p:to>
                                    </p:set>
                                    <p:animEffect transition="in" filter="dissolve">
                                      <p:cBhvr>
                                        <p:cTn id="17" dur="500"/>
                                        <p:tgtEl>
                                          <p:spTgt spid="120835">
                                            <p:txEl>
                                              <p:pRg st="10" end="1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0835">
                                            <p:txEl>
                                              <p:pRg st="12" end="12"/>
                                            </p:txEl>
                                          </p:spTgt>
                                        </p:tgtEl>
                                        <p:attrNameLst>
                                          <p:attrName>style.visibility</p:attrName>
                                        </p:attrNameLst>
                                      </p:cBhvr>
                                      <p:to>
                                        <p:strVal val="visible"/>
                                      </p:to>
                                    </p:set>
                                    <p:animEffect transition="in" filter="dissolve">
                                      <p:cBhvr>
                                        <p:cTn id="22" dur="500"/>
                                        <p:tgtEl>
                                          <p:spTgt spid="12083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2"/>
            <a:ext cx="7396163" cy="791815"/>
          </a:xfrm>
        </p:spPr>
        <p:txBody>
          <a:bodyPr/>
          <a:lstStyle/>
          <a:p>
            <a:r>
              <a:rPr lang="pt-BR" sz="3000" b="1">
                <a:solidFill>
                  <a:schemeClr val="bg1"/>
                </a:solidFill>
              </a:rPr>
              <a:t>A TEORIA DO RISCO CONCORRENTE</a:t>
            </a:r>
            <a:r>
              <a:rPr lang="pt-BR" sz="2400" b="1">
                <a:solidFill>
                  <a:schemeClr val="bg1"/>
                </a:solidFill>
              </a:rPr>
              <a:t>   </a:t>
            </a:r>
            <a:r>
              <a:rPr lang="pt-BR" sz="2800" b="1">
                <a:solidFill>
                  <a:schemeClr val="bg1"/>
                </a:solidFill>
              </a:rPr>
              <a:t> </a:t>
            </a:r>
            <a:endParaRPr lang="pt-BR" sz="4000" b="1">
              <a:solidFill>
                <a:schemeClr val="bg1"/>
              </a:solidFill>
            </a:endParaRPr>
          </a:p>
        </p:txBody>
      </p:sp>
      <p:sp>
        <p:nvSpPr>
          <p:cNvPr id="120835" name="Rectangle 3"/>
          <p:cNvSpPr>
            <a:spLocks noGrp="1" noChangeArrowheads="1"/>
          </p:cNvSpPr>
          <p:nvPr>
            <p:ph idx="4294967295"/>
          </p:nvPr>
        </p:nvSpPr>
        <p:spPr>
          <a:xfrm>
            <a:off x="0" y="548680"/>
            <a:ext cx="9144000" cy="6309321"/>
          </a:xfrm>
        </p:spPr>
        <p:txBody>
          <a:bodyPr/>
          <a:lstStyle/>
          <a:p>
            <a:pPr marL="609600" indent="-609600" algn="ctr">
              <a:spcBef>
                <a:spcPts val="1500"/>
              </a:spcBef>
              <a:spcAft>
                <a:spcPts val="900"/>
              </a:spcAft>
              <a:buNone/>
            </a:pPr>
            <a:r>
              <a:rPr lang="pt-BR" sz="2400" dirty="0" smtClean="0"/>
              <a:t>PUBLICIDADE INFANTIL – CASO BAUDUCCO “GULOSOS”.</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FontTx/>
              <a:buNone/>
            </a:pPr>
            <a:endParaRPr lang="pt-BR" dirty="0" smtClean="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15</a:t>
            </a:fld>
            <a:endParaRPr lang="pt-BR" sz="1200">
              <a:solidFill>
                <a:schemeClr val="tx1">
                  <a:tint val="75000"/>
                </a:schemeClr>
              </a:solidFill>
              <a:latin typeface="+mn-lt"/>
            </a:endParaRPr>
          </a:p>
        </p:txBody>
      </p:sp>
      <p:pic>
        <p:nvPicPr>
          <p:cNvPr id="17" name="Imagem 16" descr="gulosos.jpg"/>
          <p:cNvPicPr>
            <a:picLocks noChangeAspect="1"/>
          </p:cNvPicPr>
          <p:nvPr/>
        </p:nvPicPr>
        <p:blipFill>
          <a:blip r:embed="rId2" cstate="print"/>
          <a:stretch>
            <a:fillRect/>
          </a:stretch>
        </p:blipFill>
        <p:spPr>
          <a:xfrm>
            <a:off x="0" y="1484785"/>
            <a:ext cx="9144000" cy="2592288"/>
          </a:xfrm>
          <a:prstGeom prst="rect">
            <a:avLst/>
          </a:prstGeom>
        </p:spPr>
      </p:pic>
      <p:pic>
        <p:nvPicPr>
          <p:cNvPr id="19" name="Imagem 18" descr="gulosos 2.jpg"/>
          <p:cNvPicPr>
            <a:picLocks noChangeAspect="1"/>
          </p:cNvPicPr>
          <p:nvPr/>
        </p:nvPicPr>
        <p:blipFill>
          <a:blip r:embed="rId3" cstate="print"/>
          <a:stretch>
            <a:fillRect/>
          </a:stretch>
        </p:blipFill>
        <p:spPr>
          <a:xfrm>
            <a:off x="2915816" y="4437112"/>
            <a:ext cx="3096344" cy="1728192"/>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4" end="4"/>
                                            </p:txEl>
                                          </p:spTgt>
                                        </p:tgtEl>
                                        <p:attrNameLst>
                                          <p:attrName>style.visibility</p:attrName>
                                        </p:attrNameLst>
                                      </p:cBhvr>
                                      <p:to>
                                        <p:strVal val="visible"/>
                                      </p:to>
                                    </p:set>
                                    <p:animEffect transition="in" filter="dissolve">
                                      <p:cBhvr>
                                        <p:cTn id="12" dur="500"/>
                                        <p:tgtEl>
                                          <p:spTgt spid="12083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10" end="10"/>
                                            </p:txEl>
                                          </p:spTgt>
                                        </p:tgtEl>
                                        <p:attrNameLst>
                                          <p:attrName>style.visibility</p:attrName>
                                        </p:attrNameLst>
                                      </p:cBhvr>
                                      <p:to>
                                        <p:strVal val="visible"/>
                                      </p:to>
                                    </p:set>
                                    <p:animEffect transition="in" filter="dissolve">
                                      <p:cBhvr>
                                        <p:cTn id="17" dur="500"/>
                                        <p:tgtEl>
                                          <p:spTgt spid="120835">
                                            <p:txEl>
                                              <p:pRg st="10" end="1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0835">
                                            <p:txEl>
                                              <p:pRg st="14" end="14"/>
                                            </p:txEl>
                                          </p:spTgt>
                                        </p:tgtEl>
                                        <p:attrNameLst>
                                          <p:attrName>style.visibility</p:attrName>
                                        </p:attrNameLst>
                                      </p:cBhvr>
                                      <p:to>
                                        <p:strVal val="visible"/>
                                      </p:to>
                                    </p:set>
                                    <p:animEffect transition="in" filter="dissolve">
                                      <p:cBhvr>
                                        <p:cTn id="22" dur="500"/>
                                        <p:tgtEl>
                                          <p:spTgt spid="120835">
                                            <p:txEl>
                                              <p:pRg st="14" end="1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0835">
                                            <p:txEl>
                                              <p:pRg st="16" end="16"/>
                                            </p:txEl>
                                          </p:spTgt>
                                        </p:tgtEl>
                                        <p:attrNameLst>
                                          <p:attrName>style.visibility</p:attrName>
                                        </p:attrNameLst>
                                      </p:cBhvr>
                                      <p:to>
                                        <p:strVal val="visible"/>
                                      </p:to>
                                    </p:set>
                                    <p:animEffect transition="in" filter="dissolve">
                                      <p:cBhvr>
                                        <p:cTn id="27" dur="500"/>
                                        <p:tgtEl>
                                          <p:spTgt spid="120835">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2"/>
            <a:ext cx="7396163" cy="791815"/>
          </a:xfrm>
        </p:spPr>
        <p:txBody>
          <a:bodyPr/>
          <a:lstStyle/>
          <a:p>
            <a:r>
              <a:rPr lang="pt-BR" sz="3000" b="1">
                <a:solidFill>
                  <a:schemeClr val="bg1"/>
                </a:solidFill>
              </a:rPr>
              <a:t>A TEORIA DO RISCO CONCORRENTE</a:t>
            </a:r>
            <a:r>
              <a:rPr lang="pt-BR" sz="2400" b="1">
                <a:solidFill>
                  <a:schemeClr val="bg1"/>
                </a:solidFill>
              </a:rPr>
              <a:t>   </a:t>
            </a:r>
            <a:r>
              <a:rPr lang="pt-BR" sz="2800" b="1">
                <a:solidFill>
                  <a:schemeClr val="bg1"/>
                </a:solidFill>
              </a:rPr>
              <a:t> </a:t>
            </a:r>
            <a:endParaRPr lang="pt-BR" sz="4000" b="1">
              <a:solidFill>
                <a:schemeClr val="bg1"/>
              </a:solidFill>
            </a:endParaRPr>
          </a:p>
        </p:txBody>
      </p:sp>
      <p:sp>
        <p:nvSpPr>
          <p:cNvPr id="120835" name="Rectangle 3"/>
          <p:cNvSpPr>
            <a:spLocks noGrp="1" noChangeArrowheads="1"/>
          </p:cNvSpPr>
          <p:nvPr>
            <p:ph idx="4294967295"/>
          </p:nvPr>
        </p:nvSpPr>
        <p:spPr>
          <a:xfrm>
            <a:off x="0" y="332656"/>
            <a:ext cx="9144000" cy="6525345"/>
          </a:xfrm>
        </p:spPr>
        <p:txBody>
          <a:bodyPr/>
          <a:lstStyle/>
          <a:p>
            <a:pPr marL="609600" indent="-609600" algn="ctr">
              <a:spcBef>
                <a:spcPts val="1500"/>
              </a:spcBef>
              <a:spcAft>
                <a:spcPts val="900"/>
              </a:spcAft>
              <a:buNone/>
            </a:pPr>
            <a:r>
              <a:rPr lang="pt-BR" sz="2400" dirty="0" smtClean="0"/>
              <a:t>A DECISÃO DO STJ. </a:t>
            </a:r>
          </a:p>
          <a:p>
            <a:pPr marL="609600" indent="-609600" algn="just">
              <a:spcBef>
                <a:spcPts val="1500"/>
              </a:spcBef>
              <a:spcAft>
                <a:spcPts val="900"/>
              </a:spcAft>
              <a:buNone/>
            </a:pPr>
            <a:r>
              <a:rPr lang="pt-BR" sz="2000" dirty="0" smtClean="0"/>
              <a:t>“PROCESSUAL CIVIL. DIREITO DO CONSUMIDOR. AÇÃO CIVIL PÚBLICA. VIOLAÇÃO DO ART. 535 DO CPC. FUNDAMENTAÇÃO DEFICIENTE. SÚMULA 284/STF. PUBLICIDADE DE ALIMENTOS DIRIGIDA À CRIANÇA. ABUSIVIDADE. VENDA CASADA CARACTERIZADA. ARTS. 37, § 2º, E 39, I, DO CÓDIGO DE DEFESA DO CONSUMIDOR. 1. Não prospera a alegada violação do art. 535 do Código de Processo Civil, uma vez que deficiente sua fundamentação. Assim, aplica-se ao caso, </a:t>
            </a:r>
            <a:r>
              <a:rPr lang="pt-BR" sz="2000" i="1" dirty="0" err="1" smtClean="0"/>
              <a:t>mutatis</a:t>
            </a:r>
            <a:r>
              <a:rPr lang="pt-BR" sz="2000" i="1" dirty="0" smtClean="0"/>
              <a:t> </a:t>
            </a:r>
            <a:r>
              <a:rPr lang="pt-BR" sz="2000" i="1" dirty="0" err="1" smtClean="0"/>
              <a:t>mutandis</a:t>
            </a:r>
            <a:r>
              <a:rPr lang="pt-BR" sz="2000" dirty="0" smtClean="0"/>
              <a:t>, o disposto na Súmula 284/STF. 2. A hipótese dos autos caracteriza publicidade duplamente abusiva. Primeiro, por se tratar de anúncio ou promoção de venda de alimentos direcionada, direta ou indiretamente, às crianças. Segundo, pela evidente ‘venda casada’, ilícita em negócio jurídico entre adultos e, com maior razão, em contexto de marketing que utiliza ou manipula o universo lúdico infantil (art. 39, I, do CDC). 3. In </a:t>
            </a:r>
            <a:r>
              <a:rPr lang="pt-BR" sz="2000" dirty="0" err="1" smtClean="0"/>
              <a:t>casu</a:t>
            </a:r>
            <a:r>
              <a:rPr lang="pt-BR" sz="2000" dirty="0" smtClean="0"/>
              <a:t>, está configurada a venda casada, uma vez que, para adquirir/comprar o relógio, seria necessário que o consumidor comprasse também 5 (cinco) produtos da linha ‘Gulosos’. Recurso especial </a:t>
            </a:r>
            <a:r>
              <a:rPr lang="pt-BR" sz="2000" dirty="0" err="1" smtClean="0"/>
              <a:t>improvido</a:t>
            </a:r>
            <a:r>
              <a:rPr lang="pt-BR" sz="2000" dirty="0" smtClean="0"/>
              <a:t>” (STJ, </a:t>
            </a:r>
            <a:r>
              <a:rPr lang="pt-BR" sz="2000" dirty="0" err="1" smtClean="0"/>
              <a:t>REsp</a:t>
            </a:r>
            <a:r>
              <a:rPr lang="pt-BR" sz="2000" dirty="0" smtClean="0"/>
              <a:t> 1.558.086/SP, Rel. Ministro HUMBERTO MARTINS, SEGUNDA TURMA, julgado em 10/03/2016, </a:t>
            </a:r>
            <a:r>
              <a:rPr lang="pt-BR" sz="2000" dirty="0" err="1" smtClean="0"/>
              <a:t>DJe</a:t>
            </a:r>
            <a:r>
              <a:rPr lang="pt-BR" sz="2000" dirty="0" smtClean="0"/>
              <a:t> 15/04/2016). </a:t>
            </a:r>
          </a:p>
          <a:p>
            <a:pPr marL="609600" indent="-609600" algn="just">
              <a:spcBef>
                <a:spcPts val="1500"/>
              </a:spcBef>
              <a:spcAft>
                <a:spcPts val="900"/>
              </a:spcAft>
              <a:buNone/>
            </a:pPr>
            <a:endParaRPr lang="pt-BR" sz="2000" dirty="0" smtClean="0"/>
          </a:p>
          <a:p>
            <a:pPr marL="609600" indent="-609600" algn="just">
              <a:spcBef>
                <a:spcPts val="1500"/>
              </a:spcBef>
              <a:spcAft>
                <a:spcPts val="900"/>
              </a:spcAft>
              <a:buNone/>
            </a:pPr>
            <a:endParaRPr lang="pt-BR" sz="2000" dirty="0" smtClean="0"/>
          </a:p>
          <a:p>
            <a:pPr marL="609600" indent="-609600" algn="just">
              <a:spcBef>
                <a:spcPts val="1500"/>
              </a:spcBef>
              <a:spcAft>
                <a:spcPts val="900"/>
              </a:spcAft>
              <a:buNone/>
            </a:pPr>
            <a:r>
              <a:rPr lang="pt-BR" sz="2000" dirty="0" smtClean="0"/>
              <a:t> </a:t>
            </a:r>
          </a:p>
          <a:p>
            <a:pPr marL="609600" indent="-609600" algn="just">
              <a:spcBef>
                <a:spcPts val="1500"/>
              </a:spcBef>
              <a:spcAft>
                <a:spcPts val="900"/>
              </a:spcAft>
              <a:buNone/>
            </a:pPr>
            <a:endParaRPr lang="pt-BR" sz="2000" dirty="0" smtClean="0"/>
          </a:p>
          <a:p>
            <a:pPr marL="609600" indent="-609600" algn="just">
              <a:spcBef>
                <a:spcPts val="1500"/>
              </a:spcBef>
              <a:spcAft>
                <a:spcPts val="900"/>
              </a:spcAft>
              <a:buNone/>
            </a:pPr>
            <a:endParaRPr lang="pt-BR" sz="20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FontTx/>
              <a:buNone/>
            </a:pPr>
            <a:endParaRPr lang="pt-BR" dirty="0" smtClean="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16</a:t>
            </a:fld>
            <a:endParaRPr lang="pt-BR" sz="1200">
              <a:solidFill>
                <a:schemeClr val="tx1">
                  <a:tint val="75000"/>
                </a:schemeClr>
              </a:solidFill>
              <a:latin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1" end="1"/>
                                            </p:txEl>
                                          </p:spTgt>
                                        </p:tgtEl>
                                        <p:attrNameLst>
                                          <p:attrName>style.visibility</p:attrName>
                                        </p:attrNameLst>
                                      </p:cBhvr>
                                      <p:to>
                                        <p:strVal val="visible"/>
                                      </p:to>
                                    </p:set>
                                    <p:animEffect transition="in" filter="dissolve">
                                      <p:cBhvr>
                                        <p:cTn id="12" dur="500"/>
                                        <p:tgtEl>
                                          <p:spTgt spid="1208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4" end="4"/>
                                            </p:txEl>
                                          </p:spTgt>
                                        </p:tgtEl>
                                        <p:attrNameLst>
                                          <p:attrName>style.visibility</p:attrName>
                                        </p:attrNameLst>
                                      </p:cBhvr>
                                      <p:to>
                                        <p:strVal val="visible"/>
                                      </p:to>
                                    </p:set>
                                    <p:animEffect transition="in" filter="dissolve">
                                      <p:cBhvr>
                                        <p:cTn id="17" dur="500"/>
                                        <p:tgtEl>
                                          <p:spTgt spid="12083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0835">
                                            <p:txEl>
                                              <p:pRg st="10" end="10"/>
                                            </p:txEl>
                                          </p:spTgt>
                                        </p:tgtEl>
                                        <p:attrNameLst>
                                          <p:attrName>style.visibility</p:attrName>
                                        </p:attrNameLst>
                                      </p:cBhvr>
                                      <p:to>
                                        <p:strVal val="visible"/>
                                      </p:to>
                                    </p:set>
                                    <p:animEffect transition="in" filter="dissolve">
                                      <p:cBhvr>
                                        <p:cTn id="22" dur="500"/>
                                        <p:tgtEl>
                                          <p:spTgt spid="120835">
                                            <p:txEl>
                                              <p:pRg st="10" end="1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0835">
                                            <p:txEl>
                                              <p:pRg st="14" end="14"/>
                                            </p:txEl>
                                          </p:spTgt>
                                        </p:tgtEl>
                                        <p:attrNameLst>
                                          <p:attrName>style.visibility</p:attrName>
                                        </p:attrNameLst>
                                      </p:cBhvr>
                                      <p:to>
                                        <p:strVal val="visible"/>
                                      </p:to>
                                    </p:set>
                                    <p:animEffect transition="in" filter="dissolve">
                                      <p:cBhvr>
                                        <p:cTn id="27" dur="500"/>
                                        <p:tgtEl>
                                          <p:spTgt spid="120835">
                                            <p:txEl>
                                              <p:pRg st="14" end="1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20835">
                                            <p:txEl>
                                              <p:pRg st="16" end="16"/>
                                            </p:txEl>
                                          </p:spTgt>
                                        </p:tgtEl>
                                        <p:attrNameLst>
                                          <p:attrName>style.visibility</p:attrName>
                                        </p:attrNameLst>
                                      </p:cBhvr>
                                      <p:to>
                                        <p:strVal val="visible"/>
                                      </p:to>
                                    </p:set>
                                    <p:animEffect transition="in" filter="dissolve">
                                      <p:cBhvr>
                                        <p:cTn id="32" dur="500"/>
                                        <p:tgtEl>
                                          <p:spTgt spid="120835">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2"/>
            <a:ext cx="7396163" cy="791815"/>
          </a:xfrm>
        </p:spPr>
        <p:txBody>
          <a:bodyPr/>
          <a:lstStyle/>
          <a:p>
            <a:r>
              <a:rPr lang="pt-BR" sz="3000" b="1">
                <a:solidFill>
                  <a:schemeClr val="bg1"/>
                </a:solidFill>
              </a:rPr>
              <a:t>A TEORIA DO RISCO CONCORRENTE</a:t>
            </a:r>
            <a:r>
              <a:rPr lang="pt-BR" sz="2400" b="1">
                <a:solidFill>
                  <a:schemeClr val="bg1"/>
                </a:solidFill>
              </a:rPr>
              <a:t>   </a:t>
            </a:r>
            <a:r>
              <a:rPr lang="pt-BR" sz="2800" b="1">
                <a:solidFill>
                  <a:schemeClr val="bg1"/>
                </a:solidFill>
              </a:rPr>
              <a:t> </a:t>
            </a:r>
            <a:endParaRPr lang="pt-BR" sz="4000" b="1">
              <a:solidFill>
                <a:schemeClr val="bg1"/>
              </a:solidFill>
            </a:endParaRPr>
          </a:p>
        </p:txBody>
      </p:sp>
      <p:sp>
        <p:nvSpPr>
          <p:cNvPr id="120835" name="Rectangle 3"/>
          <p:cNvSpPr>
            <a:spLocks noGrp="1" noChangeArrowheads="1"/>
          </p:cNvSpPr>
          <p:nvPr>
            <p:ph idx="4294967295"/>
          </p:nvPr>
        </p:nvSpPr>
        <p:spPr>
          <a:xfrm>
            <a:off x="0" y="332656"/>
            <a:ext cx="9144000" cy="6525345"/>
          </a:xfrm>
        </p:spPr>
        <p:txBody>
          <a:bodyPr/>
          <a:lstStyle/>
          <a:p>
            <a:pPr marL="609600" indent="-609600" algn="ctr">
              <a:spcBef>
                <a:spcPts val="1500"/>
              </a:spcBef>
              <a:spcAft>
                <a:spcPts val="900"/>
              </a:spcAft>
              <a:buNone/>
            </a:pPr>
            <a:r>
              <a:rPr lang="pt-BR" sz="2400" dirty="0" smtClean="0"/>
              <a:t>E AGORA RONALD? E AGORA VOCÊ? </a:t>
            </a:r>
            <a:endParaRPr lang="pt-BR" sz="2400" dirty="0" smtClean="0"/>
          </a:p>
          <a:p>
            <a:pPr marL="609600" indent="-609600" algn="just">
              <a:spcBef>
                <a:spcPts val="1500"/>
              </a:spcBef>
              <a:spcAft>
                <a:spcPts val="900"/>
              </a:spcAft>
              <a:buNone/>
            </a:pPr>
            <a:endParaRPr lang="pt-BR" sz="2000" dirty="0" smtClean="0"/>
          </a:p>
          <a:p>
            <a:pPr marL="609600" indent="-609600" algn="just">
              <a:spcBef>
                <a:spcPts val="1500"/>
              </a:spcBef>
              <a:spcAft>
                <a:spcPts val="900"/>
              </a:spcAft>
              <a:buNone/>
            </a:pPr>
            <a:endParaRPr lang="pt-BR" sz="2000" dirty="0" smtClean="0"/>
          </a:p>
          <a:p>
            <a:pPr marL="609600" indent="-609600" algn="just">
              <a:spcBef>
                <a:spcPts val="1500"/>
              </a:spcBef>
              <a:spcAft>
                <a:spcPts val="900"/>
              </a:spcAft>
              <a:buNone/>
            </a:pPr>
            <a:r>
              <a:rPr lang="pt-BR" sz="2000" dirty="0" smtClean="0"/>
              <a:t> </a:t>
            </a:r>
          </a:p>
          <a:p>
            <a:pPr marL="609600" indent="-609600" algn="just">
              <a:spcBef>
                <a:spcPts val="1500"/>
              </a:spcBef>
              <a:spcAft>
                <a:spcPts val="900"/>
              </a:spcAft>
              <a:buNone/>
            </a:pPr>
            <a:endParaRPr lang="pt-BR" sz="2000" dirty="0" smtClean="0"/>
          </a:p>
          <a:p>
            <a:pPr marL="609600" indent="-609600" algn="just">
              <a:spcBef>
                <a:spcPts val="1500"/>
              </a:spcBef>
              <a:spcAft>
                <a:spcPts val="900"/>
              </a:spcAft>
              <a:buNone/>
            </a:pPr>
            <a:endParaRPr lang="pt-BR" sz="20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FontTx/>
              <a:buNone/>
            </a:pPr>
            <a:endParaRPr lang="pt-BR" dirty="0" smtClean="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17</a:t>
            </a:fld>
            <a:endParaRPr lang="pt-BR" sz="1200">
              <a:solidFill>
                <a:schemeClr val="tx1">
                  <a:tint val="75000"/>
                </a:schemeClr>
              </a:solidFill>
              <a:latin typeface="+mn-lt"/>
            </a:endParaRPr>
          </a:p>
        </p:txBody>
      </p:sp>
      <p:pic>
        <p:nvPicPr>
          <p:cNvPr id="6" name="Imagem 5" descr="MC 1.jpg"/>
          <p:cNvPicPr>
            <a:picLocks noChangeAspect="1"/>
          </p:cNvPicPr>
          <p:nvPr/>
        </p:nvPicPr>
        <p:blipFill>
          <a:blip r:embed="rId2" cstate="print"/>
          <a:stretch>
            <a:fillRect/>
          </a:stretch>
        </p:blipFill>
        <p:spPr>
          <a:xfrm>
            <a:off x="539552" y="1124744"/>
            <a:ext cx="2095500" cy="2181225"/>
          </a:xfrm>
          <a:prstGeom prst="rect">
            <a:avLst/>
          </a:prstGeom>
        </p:spPr>
      </p:pic>
      <p:pic>
        <p:nvPicPr>
          <p:cNvPr id="7" name="Imagem 6" descr="MC 2.jpg"/>
          <p:cNvPicPr>
            <a:picLocks noChangeAspect="1"/>
          </p:cNvPicPr>
          <p:nvPr/>
        </p:nvPicPr>
        <p:blipFill>
          <a:blip r:embed="rId3" cstate="print"/>
          <a:stretch>
            <a:fillRect/>
          </a:stretch>
        </p:blipFill>
        <p:spPr>
          <a:xfrm>
            <a:off x="3131840" y="1412776"/>
            <a:ext cx="2857500" cy="1600200"/>
          </a:xfrm>
          <a:prstGeom prst="rect">
            <a:avLst/>
          </a:prstGeom>
        </p:spPr>
      </p:pic>
      <p:pic>
        <p:nvPicPr>
          <p:cNvPr id="8" name="Imagem 7" descr="MC 3.jpg"/>
          <p:cNvPicPr>
            <a:picLocks noChangeAspect="1"/>
          </p:cNvPicPr>
          <p:nvPr/>
        </p:nvPicPr>
        <p:blipFill>
          <a:blip r:embed="rId4" cstate="print"/>
          <a:stretch>
            <a:fillRect/>
          </a:stretch>
        </p:blipFill>
        <p:spPr>
          <a:xfrm>
            <a:off x="5652120" y="5129808"/>
            <a:ext cx="3131815" cy="1728192"/>
          </a:xfrm>
          <a:prstGeom prst="rect">
            <a:avLst/>
          </a:prstGeom>
        </p:spPr>
      </p:pic>
      <p:pic>
        <p:nvPicPr>
          <p:cNvPr id="9" name="Imagem 8" descr="MC 4.jpg"/>
          <p:cNvPicPr>
            <a:picLocks noChangeAspect="1"/>
          </p:cNvPicPr>
          <p:nvPr/>
        </p:nvPicPr>
        <p:blipFill>
          <a:blip r:embed="rId5" cstate="print"/>
          <a:stretch>
            <a:fillRect/>
          </a:stretch>
        </p:blipFill>
        <p:spPr>
          <a:xfrm>
            <a:off x="6228184" y="1340768"/>
            <a:ext cx="2592288" cy="1790700"/>
          </a:xfrm>
          <a:prstGeom prst="rect">
            <a:avLst/>
          </a:prstGeom>
        </p:spPr>
      </p:pic>
      <p:pic>
        <p:nvPicPr>
          <p:cNvPr id="10" name="Imagem 9" descr="MC 5.jpg"/>
          <p:cNvPicPr>
            <a:picLocks noChangeAspect="1"/>
          </p:cNvPicPr>
          <p:nvPr/>
        </p:nvPicPr>
        <p:blipFill>
          <a:blip r:embed="rId6" cstate="print"/>
          <a:stretch>
            <a:fillRect/>
          </a:stretch>
        </p:blipFill>
        <p:spPr>
          <a:xfrm>
            <a:off x="3491880" y="3429000"/>
            <a:ext cx="2419350" cy="1368152"/>
          </a:xfrm>
          <a:prstGeom prst="rect">
            <a:avLst/>
          </a:prstGeom>
        </p:spPr>
      </p:pic>
      <p:pic>
        <p:nvPicPr>
          <p:cNvPr id="11" name="Imagem 10" descr="MC 6.jpg"/>
          <p:cNvPicPr>
            <a:picLocks noChangeAspect="1"/>
          </p:cNvPicPr>
          <p:nvPr/>
        </p:nvPicPr>
        <p:blipFill>
          <a:blip r:embed="rId7" cstate="print"/>
          <a:stretch>
            <a:fillRect/>
          </a:stretch>
        </p:blipFill>
        <p:spPr>
          <a:xfrm>
            <a:off x="2627784" y="4941168"/>
            <a:ext cx="2857500" cy="1600200"/>
          </a:xfrm>
          <a:prstGeom prst="rect">
            <a:avLst/>
          </a:prstGeom>
        </p:spPr>
      </p:pic>
      <p:pic>
        <p:nvPicPr>
          <p:cNvPr id="12" name="Imagem 11" descr="MC 7.jpg"/>
          <p:cNvPicPr>
            <a:picLocks noChangeAspect="1"/>
          </p:cNvPicPr>
          <p:nvPr/>
        </p:nvPicPr>
        <p:blipFill>
          <a:blip r:embed="rId8" cstate="print"/>
          <a:stretch>
            <a:fillRect/>
          </a:stretch>
        </p:blipFill>
        <p:spPr>
          <a:xfrm>
            <a:off x="6588224" y="3212976"/>
            <a:ext cx="2053208" cy="1800200"/>
          </a:xfrm>
          <a:prstGeom prst="rect">
            <a:avLst/>
          </a:prstGeom>
        </p:spPr>
      </p:pic>
      <p:pic>
        <p:nvPicPr>
          <p:cNvPr id="13" name="Imagem 12" descr="MC 8.jpg"/>
          <p:cNvPicPr>
            <a:picLocks noChangeAspect="1"/>
          </p:cNvPicPr>
          <p:nvPr/>
        </p:nvPicPr>
        <p:blipFill>
          <a:blip r:embed="rId9" cstate="print"/>
          <a:stretch>
            <a:fillRect/>
          </a:stretch>
        </p:blipFill>
        <p:spPr>
          <a:xfrm>
            <a:off x="395536" y="3861048"/>
            <a:ext cx="1847850" cy="2466975"/>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dissolve">
                                      <p:cBhvr>
                                        <p:cTn id="7" dur="500"/>
                                        <p:tgtEl>
                                          <p:spTgt spid="12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3" end="3"/>
                                            </p:txEl>
                                          </p:spTgt>
                                        </p:tgtEl>
                                        <p:attrNameLst>
                                          <p:attrName>style.visibility</p:attrName>
                                        </p:attrNameLst>
                                      </p:cBhvr>
                                      <p:to>
                                        <p:strVal val="visible"/>
                                      </p:to>
                                    </p:set>
                                    <p:animEffect transition="in" filter="dissolve">
                                      <p:cBhvr>
                                        <p:cTn id="12" dur="500"/>
                                        <p:tgtEl>
                                          <p:spTgt spid="12083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9" end="9"/>
                                            </p:txEl>
                                          </p:spTgt>
                                        </p:tgtEl>
                                        <p:attrNameLst>
                                          <p:attrName>style.visibility</p:attrName>
                                        </p:attrNameLst>
                                      </p:cBhvr>
                                      <p:to>
                                        <p:strVal val="visible"/>
                                      </p:to>
                                    </p:set>
                                    <p:animEffect transition="in" filter="dissolve">
                                      <p:cBhvr>
                                        <p:cTn id="17" dur="500"/>
                                        <p:tgtEl>
                                          <p:spTgt spid="120835">
                                            <p:txEl>
                                              <p:pRg st="9" end="9"/>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0835">
                                            <p:txEl>
                                              <p:pRg st="13" end="13"/>
                                            </p:txEl>
                                          </p:spTgt>
                                        </p:tgtEl>
                                        <p:attrNameLst>
                                          <p:attrName>style.visibility</p:attrName>
                                        </p:attrNameLst>
                                      </p:cBhvr>
                                      <p:to>
                                        <p:strVal val="visible"/>
                                      </p:to>
                                    </p:set>
                                    <p:animEffect transition="in" filter="dissolve">
                                      <p:cBhvr>
                                        <p:cTn id="22" dur="500"/>
                                        <p:tgtEl>
                                          <p:spTgt spid="120835">
                                            <p:txEl>
                                              <p:pRg st="13" end="1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0835">
                                            <p:txEl>
                                              <p:pRg st="15" end="15"/>
                                            </p:txEl>
                                          </p:spTgt>
                                        </p:tgtEl>
                                        <p:attrNameLst>
                                          <p:attrName>style.visibility</p:attrName>
                                        </p:attrNameLst>
                                      </p:cBhvr>
                                      <p:to>
                                        <p:strVal val="visible"/>
                                      </p:to>
                                    </p:set>
                                    <p:animEffect transition="in" filter="dissolve">
                                      <p:cBhvr>
                                        <p:cTn id="27" dur="500"/>
                                        <p:tgtEl>
                                          <p:spTgt spid="120835">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619250" y="188912"/>
            <a:ext cx="7396163" cy="791815"/>
          </a:xfrm>
        </p:spPr>
        <p:txBody>
          <a:bodyPr/>
          <a:lstStyle/>
          <a:p>
            <a:r>
              <a:rPr lang="pt-BR" sz="3000" b="1">
                <a:solidFill>
                  <a:schemeClr val="bg1"/>
                </a:solidFill>
              </a:rPr>
              <a:t>A TEORIA DO RISCO CONCORRENTE</a:t>
            </a:r>
            <a:r>
              <a:rPr lang="pt-BR" sz="2400" b="1">
                <a:solidFill>
                  <a:schemeClr val="bg1"/>
                </a:solidFill>
              </a:rPr>
              <a:t>   </a:t>
            </a:r>
            <a:r>
              <a:rPr lang="pt-BR" sz="2800" b="1">
                <a:solidFill>
                  <a:schemeClr val="bg1"/>
                </a:solidFill>
              </a:rPr>
              <a:t> </a:t>
            </a:r>
            <a:endParaRPr lang="pt-BR" sz="4000" b="1">
              <a:solidFill>
                <a:schemeClr val="bg1"/>
              </a:solidFill>
            </a:endParaRPr>
          </a:p>
        </p:txBody>
      </p:sp>
      <p:sp>
        <p:nvSpPr>
          <p:cNvPr id="120835" name="Rectangle 3"/>
          <p:cNvSpPr>
            <a:spLocks noGrp="1" noChangeArrowheads="1"/>
          </p:cNvSpPr>
          <p:nvPr>
            <p:ph idx="4294967295"/>
          </p:nvPr>
        </p:nvSpPr>
        <p:spPr>
          <a:xfrm>
            <a:off x="0" y="332656"/>
            <a:ext cx="9144000" cy="6525345"/>
          </a:xfrm>
        </p:spPr>
        <p:txBody>
          <a:bodyPr/>
          <a:lstStyle/>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800" dirty="0" smtClean="0"/>
              <a:t>MUITO OBRIGADO!</a:t>
            </a:r>
          </a:p>
          <a:p>
            <a:pPr marL="609600" indent="-609600" algn="ctr">
              <a:spcBef>
                <a:spcPts val="1500"/>
              </a:spcBef>
              <a:spcAft>
                <a:spcPts val="900"/>
              </a:spcAft>
              <a:buNone/>
            </a:pPr>
            <a:endParaRPr lang="pt-BR" sz="2800" dirty="0" smtClean="0"/>
          </a:p>
          <a:p>
            <a:pPr marL="609600" indent="-609600" algn="ctr">
              <a:spcBef>
                <a:spcPts val="1500"/>
              </a:spcBef>
              <a:spcAft>
                <a:spcPts val="900"/>
              </a:spcAft>
              <a:buNone/>
            </a:pPr>
            <a:r>
              <a:rPr lang="pt-BR" sz="2800" dirty="0" smtClean="0"/>
              <a:t>CONTATOS: </a:t>
            </a:r>
          </a:p>
          <a:p>
            <a:pPr marL="609600" indent="-609600" algn="ctr">
              <a:spcBef>
                <a:spcPts val="1500"/>
              </a:spcBef>
              <a:spcAft>
                <a:spcPts val="900"/>
              </a:spcAft>
              <a:buNone/>
            </a:pPr>
            <a:r>
              <a:rPr lang="pt-BR" sz="2800" dirty="0" smtClean="0">
                <a:hlinkClick r:id="rId2"/>
              </a:rPr>
              <a:t>www.flaviotartuce.adv.br</a:t>
            </a:r>
            <a:r>
              <a:rPr lang="pt-BR" sz="2800" dirty="0" smtClean="0"/>
              <a:t>.</a:t>
            </a:r>
          </a:p>
          <a:p>
            <a:pPr marL="609600" indent="-609600" algn="ctr">
              <a:spcBef>
                <a:spcPts val="1500"/>
              </a:spcBef>
              <a:spcAft>
                <a:spcPts val="900"/>
              </a:spcAft>
              <a:buNone/>
            </a:pPr>
            <a:r>
              <a:rPr lang="pt-BR" sz="2800" dirty="0" smtClean="0">
                <a:hlinkClick r:id="rId3"/>
              </a:rPr>
              <a:t>www.professorflaviotartuce.blogspot.com</a:t>
            </a:r>
            <a:r>
              <a:rPr lang="pt-BR" sz="2800" dirty="0" smtClean="0"/>
              <a:t>. </a:t>
            </a:r>
          </a:p>
          <a:p>
            <a:pPr marL="609600" indent="-609600" algn="ctr">
              <a:spcBef>
                <a:spcPts val="1500"/>
              </a:spcBef>
              <a:spcAft>
                <a:spcPts val="900"/>
              </a:spcAft>
              <a:buNone/>
            </a:pPr>
            <a:r>
              <a:rPr lang="pt-BR" sz="2800" dirty="0" smtClean="0">
                <a:hlinkClick r:id="rId4"/>
              </a:rPr>
              <a:t>fftartuce@uol.com.br</a:t>
            </a:r>
            <a:r>
              <a:rPr lang="pt-BR" sz="28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None/>
            </a:pPr>
            <a:endParaRPr lang="pt-BR" sz="2400" dirty="0" smtClean="0"/>
          </a:p>
          <a:p>
            <a:pPr marL="609600" indent="-609600" algn="ctr">
              <a:spcBef>
                <a:spcPts val="1500"/>
              </a:spcBef>
              <a:spcAft>
                <a:spcPts val="900"/>
              </a:spcAft>
              <a:buNone/>
            </a:pPr>
            <a:r>
              <a:rPr lang="pt-BR" sz="2400" dirty="0" smtClean="0"/>
              <a:t>       </a:t>
            </a:r>
          </a:p>
          <a:p>
            <a:pPr marL="609600" indent="-609600" algn="ctr">
              <a:spcBef>
                <a:spcPts val="1500"/>
              </a:spcBef>
              <a:spcAft>
                <a:spcPts val="900"/>
              </a:spcAft>
              <a:buFontTx/>
              <a:buNone/>
            </a:pPr>
            <a:endParaRPr lang="pt-BR" dirty="0" smtClean="0"/>
          </a:p>
        </p:txBody>
      </p:sp>
      <p:sp>
        <p:nvSpPr>
          <p:cNvPr id="5" name="Espaço Reservado para Número de Slide 5"/>
          <p:cNvSpPr>
            <a:spLocks noGrp="1"/>
          </p:cNvSpPr>
          <p:nvPr>
            <p:ph type="sldNum" sz="quarter" idx="12"/>
          </p:nvPr>
        </p:nvSpPr>
        <p:spPr>
          <a:xfrm>
            <a:off x="6553200" y="6356350"/>
            <a:ext cx="2133600" cy="365125"/>
          </a:xfrm>
          <a:noFill/>
          <a:ln/>
        </p:spPr>
        <p:txBody>
          <a:bodyPr rtlCol="0" anchor="ctr"/>
          <a:lstStyle/>
          <a:p>
            <a:pPr fontAlgn="auto">
              <a:spcBef>
                <a:spcPts val="0"/>
              </a:spcBef>
              <a:spcAft>
                <a:spcPts val="0"/>
              </a:spcAft>
              <a:defRPr/>
            </a:pPr>
            <a:fld id="{93B71F12-63BE-460B-93D9-4C9F68600192}" type="slidenum">
              <a:rPr lang="pt-BR" sz="1200">
                <a:solidFill>
                  <a:schemeClr val="tx1">
                    <a:tint val="75000"/>
                  </a:schemeClr>
                </a:solidFill>
                <a:latin typeface="+mn-lt"/>
              </a:rPr>
              <a:pPr fontAlgn="auto">
                <a:spcBef>
                  <a:spcPts val="0"/>
                </a:spcBef>
                <a:spcAft>
                  <a:spcPts val="0"/>
                </a:spcAft>
                <a:defRPr/>
              </a:pPr>
              <a:t>18</a:t>
            </a:fld>
            <a:endParaRPr lang="pt-BR" sz="1200">
              <a:solidFill>
                <a:schemeClr val="tx1">
                  <a:tint val="75000"/>
                </a:schemeClr>
              </a:solidFill>
              <a:latin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835">
                                            <p:txEl>
                                              <p:pRg st="1" end="1"/>
                                            </p:txEl>
                                          </p:spTgt>
                                        </p:tgtEl>
                                        <p:attrNameLst>
                                          <p:attrName>style.visibility</p:attrName>
                                        </p:attrNameLst>
                                      </p:cBhvr>
                                      <p:to>
                                        <p:strVal val="visible"/>
                                      </p:to>
                                    </p:set>
                                    <p:animEffect transition="in" filter="dissolve">
                                      <p:cBhvr>
                                        <p:cTn id="7" dur="500"/>
                                        <p:tgtEl>
                                          <p:spTgt spid="12083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5">
                                            <p:txEl>
                                              <p:pRg st="3" end="3"/>
                                            </p:txEl>
                                          </p:spTgt>
                                        </p:tgtEl>
                                        <p:attrNameLst>
                                          <p:attrName>style.visibility</p:attrName>
                                        </p:attrNameLst>
                                      </p:cBhvr>
                                      <p:to>
                                        <p:strVal val="visible"/>
                                      </p:to>
                                    </p:set>
                                    <p:animEffect transition="in" filter="dissolve">
                                      <p:cBhvr>
                                        <p:cTn id="12" dur="500"/>
                                        <p:tgtEl>
                                          <p:spTgt spid="12083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835">
                                            <p:txEl>
                                              <p:pRg st="4" end="4"/>
                                            </p:txEl>
                                          </p:spTgt>
                                        </p:tgtEl>
                                        <p:attrNameLst>
                                          <p:attrName>style.visibility</p:attrName>
                                        </p:attrNameLst>
                                      </p:cBhvr>
                                      <p:to>
                                        <p:strVal val="visible"/>
                                      </p:to>
                                    </p:set>
                                    <p:animEffect transition="in" filter="dissolve">
                                      <p:cBhvr>
                                        <p:cTn id="17" dur="500"/>
                                        <p:tgtEl>
                                          <p:spTgt spid="12083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0835">
                                            <p:txEl>
                                              <p:pRg st="5" end="5"/>
                                            </p:txEl>
                                          </p:spTgt>
                                        </p:tgtEl>
                                        <p:attrNameLst>
                                          <p:attrName>style.visibility</p:attrName>
                                        </p:attrNameLst>
                                      </p:cBhvr>
                                      <p:to>
                                        <p:strVal val="visible"/>
                                      </p:to>
                                    </p:set>
                                    <p:animEffect transition="in" filter="dissolve">
                                      <p:cBhvr>
                                        <p:cTn id="22" dur="500"/>
                                        <p:tgtEl>
                                          <p:spTgt spid="12083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0835">
                                            <p:txEl>
                                              <p:pRg st="6" end="6"/>
                                            </p:txEl>
                                          </p:spTgt>
                                        </p:tgtEl>
                                        <p:attrNameLst>
                                          <p:attrName>style.visibility</p:attrName>
                                        </p:attrNameLst>
                                      </p:cBhvr>
                                      <p:to>
                                        <p:strVal val="visible"/>
                                      </p:to>
                                    </p:set>
                                    <p:animEffect transition="in" filter="dissolve">
                                      <p:cBhvr>
                                        <p:cTn id="27" dur="500"/>
                                        <p:tgtEl>
                                          <p:spTgt spid="12083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20835">
                                            <p:txEl>
                                              <p:pRg st="8" end="8"/>
                                            </p:txEl>
                                          </p:spTgt>
                                        </p:tgtEl>
                                        <p:attrNameLst>
                                          <p:attrName>style.visibility</p:attrName>
                                        </p:attrNameLst>
                                      </p:cBhvr>
                                      <p:to>
                                        <p:strVal val="visible"/>
                                      </p:to>
                                    </p:set>
                                    <p:animEffect transition="in" filter="dissolve">
                                      <p:cBhvr>
                                        <p:cTn id="32" dur="500"/>
                                        <p:tgtEl>
                                          <p:spTgt spid="120835">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20835">
                                            <p:txEl>
                                              <p:pRg st="12" end="12"/>
                                            </p:txEl>
                                          </p:spTgt>
                                        </p:tgtEl>
                                        <p:attrNameLst>
                                          <p:attrName>style.visibility</p:attrName>
                                        </p:attrNameLst>
                                      </p:cBhvr>
                                      <p:to>
                                        <p:strVal val="visible"/>
                                      </p:to>
                                    </p:set>
                                    <p:animEffect transition="in" filter="dissolve">
                                      <p:cBhvr>
                                        <p:cTn id="37" dur="500"/>
                                        <p:tgtEl>
                                          <p:spTgt spid="120835">
                                            <p:txEl>
                                              <p:pRg st="12" end="1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20835">
                                            <p:txEl>
                                              <p:pRg st="14" end="14"/>
                                            </p:txEl>
                                          </p:spTgt>
                                        </p:tgtEl>
                                        <p:attrNameLst>
                                          <p:attrName>style.visibility</p:attrName>
                                        </p:attrNameLst>
                                      </p:cBhvr>
                                      <p:to>
                                        <p:strVal val="visible"/>
                                      </p:to>
                                    </p:set>
                                    <p:animEffect transition="in" filter="dissolve">
                                      <p:cBhvr>
                                        <p:cTn id="42" dur="500"/>
                                        <p:tgtEl>
                                          <p:spTgt spid="120835">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bldLvl="5" autoUpdateAnimBg="0"/>
    </p:bldLst>
  </p:timing>
</p:sld>
</file>

<file path=ppt/theme/theme1.xml><?xml version="1.0" encoding="utf-8"?>
<a:theme xmlns:a="http://schemas.openxmlformats.org/drawingml/2006/main" name="Design padrão">
  <a:themeElements>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sign padrão">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1895</TotalTime>
  <Words>827</Words>
  <Application>Microsoft Office PowerPoint</Application>
  <PresentationFormat>Apresentação na tela (4:3)</PresentationFormat>
  <Paragraphs>210</Paragraphs>
  <Slides>18</Slides>
  <Notes>0</Notes>
  <HiddenSlides>0</HiddenSlides>
  <MMClips>0</MMClips>
  <ScaleCrop>false</ScaleCrop>
  <HeadingPairs>
    <vt:vector size="4" baseType="variant">
      <vt:variant>
        <vt:lpstr>Tema</vt:lpstr>
      </vt:variant>
      <vt:variant>
        <vt:i4>1</vt:i4>
      </vt:variant>
      <vt:variant>
        <vt:lpstr>Títulos de slides</vt:lpstr>
      </vt:variant>
      <vt:variant>
        <vt:i4>18</vt:i4>
      </vt:variant>
    </vt:vector>
  </HeadingPairs>
  <TitlesOfParts>
    <vt:vector size="19" baseType="lpstr">
      <vt:lpstr>Design padrão</vt:lpstr>
      <vt:lpstr>XIII CONGRESSO BRASILEIRO DE DIREITO DO CONSUMIDOR BRASILCON - MAIO DE 2016.  FOZ DO IGUAÇU – PARANÁ. </vt:lpstr>
      <vt:lpstr>A TEORIA DO RISCO CONCORRENTE    </vt:lpstr>
      <vt:lpstr>A TEORIA DO RISCO CONCORRENTE    </vt:lpstr>
      <vt:lpstr>A TEORIA DO RISCO CONCORRENTE    </vt:lpstr>
      <vt:lpstr>A TEORIA DO RISCO CONCORRENTE    </vt:lpstr>
      <vt:lpstr>A TEORIA DO RISCO CONCORRENTE    </vt:lpstr>
      <vt:lpstr>A TEORIA DO RISCO CONCORRENTE    </vt:lpstr>
      <vt:lpstr>A TEORIA DO RISCO CONCORRENTE    </vt:lpstr>
      <vt:lpstr>A TEORIA DO RISCO CONCORRENTE    </vt:lpstr>
      <vt:lpstr>A TEORIA DO RISCO CONCORRENTE    </vt:lpstr>
      <vt:lpstr>A TEORIA DO RISCO CONCORRENTE    </vt:lpstr>
      <vt:lpstr>A TEORIA DO RISCO CONCORRENTE    </vt:lpstr>
      <vt:lpstr>A TEORIA DO RISCO CONCORRENTE    </vt:lpstr>
      <vt:lpstr>A TEORIA DO RISCO CONCORRENTE    </vt:lpstr>
      <vt:lpstr>A TEORIA DO RISCO CONCORRENTE    </vt:lpstr>
      <vt:lpstr>A TEORIA DO RISCO CONCORRENTE    </vt:lpstr>
      <vt:lpstr>A TEORIA DO RISCO CONCORRENTE    </vt:lpstr>
      <vt:lpstr>A TEORIA DO RISCO CONCORRENTE    </vt:lpstr>
    </vt:vector>
  </TitlesOfParts>
  <Company>OFFICE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Direito Sucessório Brasileiro</dc:title>
  <dc:creator>GISELDA</dc:creator>
  <cp:lastModifiedBy>Flavio</cp:lastModifiedBy>
  <cp:revision>142</cp:revision>
  <cp:lastPrinted>2004-03-29T13:49:21Z</cp:lastPrinted>
  <dcterms:created xsi:type="dcterms:W3CDTF">2003-04-28T13:07:33Z</dcterms:created>
  <dcterms:modified xsi:type="dcterms:W3CDTF">2016-04-26T15:22:41Z</dcterms:modified>
</cp:coreProperties>
</file>