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79" r:id="rId4"/>
    <p:sldId id="280" r:id="rId5"/>
    <p:sldId id="258" r:id="rId6"/>
    <p:sldId id="281"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82" r:id="rId24"/>
    <p:sldId id="283" r:id="rId25"/>
    <p:sldId id="278" r:id="rId26"/>
    <p:sldId id="284" r:id="rId27"/>
    <p:sldId id="286" r:id="rId28"/>
    <p:sldId id="287" r:id="rId29"/>
    <p:sldId id="288" r:id="rId30"/>
    <p:sldId id="289" r:id="rId31"/>
    <p:sldId id="290" r:id="rId32"/>
    <p:sldId id="292" r:id="rId33"/>
    <p:sldId id="293" r:id="rId34"/>
    <p:sldId id="294" r:id="rId35"/>
    <p:sldId id="295" r:id="rId36"/>
    <p:sldId id="296" r:id="rId37"/>
    <p:sldId id="297" r:id="rId38"/>
    <p:sldId id="298" r:id="rId39"/>
    <p:sldId id="299" r:id="rId40"/>
    <p:sldId id="301" r:id="rId41"/>
    <p:sldId id="302" r:id="rId42"/>
    <p:sldId id="303" r:id="rId43"/>
    <p:sldId id="277" r:id="rId4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96" autoAdjust="0"/>
    <p:restoredTop sz="94660"/>
  </p:normalViewPr>
  <p:slideViewPr>
    <p:cSldViewPr>
      <p:cViewPr varScale="1">
        <p:scale>
          <a:sx n="79" d="100"/>
          <a:sy n="79" d="100"/>
        </p:scale>
        <p:origin x="-162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F39C85-B247-4C29-BD08-678042F05437}" type="datetimeFigureOut">
              <a:rPr lang="pt-BR" smtClean="0"/>
              <a:pPr/>
              <a:t>23/03/2018</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023B12-A971-49A2-81DB-811E3F70ED6C}"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DB3F5DF3-0F28-4E39-B221-58B177A86B3E}" type="datetime1">
              <a:rPr lang="pt-BR" smtClean="0"/>
              <a:pPr/>
              <a:t>23/03/2018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20B1589-C434-4172-8005-AA6DBC3811D9}" type="datetime1">
              <a:rPr lang="pt-BR" smtClean="0"/>
              <a:pPr/>
              <a:t>23/03/2018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6170D4F3-25EF-4BF1-8D5E-9F8FEBCC567A}" type="datetime1">
              <a:rPr lang="pt-BR" smtClean="0"/>
              <a:pPr/>
              <a:t>23/03/2018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356A42EC-49EC-44C4-8561-8A38DAB29060}" type="datetime1">
              <a:rPr lang="pt-BR" smtClean="0"/>
              <a:pPr/>
              <a:t>23/03/2018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541148A3-CF85-46AF-A40C-EF7D3F8C0B5F}" type="datetime1">
              <a:rPr lang="pt-BR" smtClean="0"/>
              <a:pPr/>
              <a:t>23/03/2018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89BAB82B-546B-49DB-8218-8745951DB236}" type="datetime1">
              <a:rPr lang="pt-BR" smtClean="0"/>
              <a:pPr/>
              <a:t>23/03/2018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0481BC30-BA61-46E2-BA7F-8A1144296DF1}" type="datetime1">
              <a:rPr lang="pt-BR" smtClean="0"/>
              <a:pPr/>
              <a:t>23/03/2018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25CA17BE-1558-44BA-BFF8-1A658A06BAAB}" type="datetime1">
              <a:rPr lang="pt-BR" smtClean="0"/>
              <a:pPr/>
              <a:t>23/03/2018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EF00F8DE-7225-4508-AD5E-D6971413F6C6}" type="datetime1">
              <a:rPr lang="pt-BR" smtClean="0"/>
              <a:pPr/>
              <a:t>23/03/2018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6558A8C6-0EE1-4DB4-96F1-9EFC115CB49E}" type="datetime1">
              <a:rPr lang="pt-BR" smtClean="0"/>
              <a:pPr/>
              <a:t>23/03/2018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68344131-E1FF-4D87-AACE-C7C00CB49E45}" type="datetime1">
              <a:rPr lang="pt-BR" smtClean="0"/>
              <a:pPr/>
              <a:t>23/03/2018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642439-C3AA-4290-9EF6-E6D545239D2B}" type="datetime1">
              <a:rPr lang="pt-BR" smtClean="0"/>
              <a:pPr/>
              <a:t>23/03/2018</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5128C-234E-4EBC-B988-CB68AFA62CC3}"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http://www.flaviotartuce.adv.br/" TargetMode="External"/><Relationship Id="rId1" Type="http://schemas.openxmlformats.org/officeDocument/2006/relationships/slideLayout" Target="../slideLayouts/slideLayout1.xml"/><Relationship Id="rId5" Type="http://schemas.openxmlformats.org/officeDocument/2006/relationships/hyperlink" Target="mailto:fftartuce@uol.com.br" TargetMode="External"/><Relationship Id="rId4" Type="http://schemas.openxmlformats.org/officeDocument/2006/relationships/hyperlink" Target="http://flaviotartuce.jusbrasi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0"/>
            <a:ext cx="8892480" cy="2348880"/>
          </a:xfrm>
        </p:spPr>
        <p:txBody>
          <a:bodyPr>
            <a:normAutofit fontScale="90000"/>
          </a:bodyPr>
          <a:lstStyle/>
          <a:p>
            <a:r>
              <a:rPr lang="pt-BR" sz="2100" b="1" dirty="0" smtClean="0"/>
              <a:t/>
            </a:r>
            <a:br>
              <a:rPr lang="pt-BR" sz="2100" b="1" dirty="0" smtClean="0"/>
            </a:br>
            <a:r>
              <a:rPr lang="pt-BR" sz="2800" b="1" dirty="0" smtClean="0"/>
              <a:t>SUPREMO TRIBUNAL FEDERAL </a:t>
            </a:r>
            <a:br>
              <a:rPr lang="pt-BR" sz="2800" b="1" dirty="0" smtClean="0"/>
            </a:br>
            <a:r>
              <a:rPr lang="pt-BR" sz="2800" b="1" dirty="0" smtClean="0"/>
              <a:t> </a:t>
            </a:r>
            <a:r>
              <a:rPr lang="pt-BR" sz="2800" b="1" dirty="0" smtClean="0"/>
              <a:t>CURSO DE TREINAMENTO. </a:t>
            </a:r>
            <a:r>
              <a:rPr lang="pt-BR" sz="2800" dirty="0" smtClean="0"/>
              <a:t/>
            </a:r>
            <a:br>
              <a:rPr lang="pt-BR" sz="2800" dirty="0" smtClean="0"/>
            </a:br>
            <a:r>
              <a:rPr lang="pt-BR" sz="2800" b="1" dirty="0" smtClean="0"/>
              <a:t>“Estatuto da Pessoa com Deficiência -  Principais impactos para o Direito Civil e Processo Civil brasileiro”.</a:t>
            </a:r>
            <a:r>
              <a:rPr lang="pt-BR" sz="2800" dirty="0" smtClean="0"/>
              <a:t/>
            </a:r>
            <a:br>
              <a:rPr lang="pt-BR" sz="2800" dirty="0" smtClean="0"/>
            </a:br>
            <a:endParaRPr lang="pt-BR" sz="2800" dirty="0"/>
          </a:p>
        </p:txBody>
      </p:sp>
      <p:sp>
        <p:nvSpPr>
          <p:cNvPr id="3" name="Subtítulo 2"/>
          <p:cNvSpPr>
            <a:spLocks noGrp="1"/>
          </p:cNvSpPr>
          <p:nvPr>
            <p:ph type="subTitle" idx="1"/>
          </p:nvPr>
        </p:nvSpPr>
        <p:spPr>
          <a:xfrm>
            <a:off x="0" y="2492896"/>
            <a:ext cx="9144000" cy="4365104"/>
          </a:xfrm>
        </p:spPr>
        <p:txBody>
          <a:bodyPr>
            <a:noAutofit/>
          </a:bodyPr>
          <a:lstStyle/>
          <a:p>
            <a:pPr>
              <a:spcBef>
                <a:spcPts val="600"/>
              </a:spcBef>
              <a:spcAft>
                <a:spcPts val="600"/>
              </a:spcAft>
            </a:pPr>
            <a:r>
              <a:rPr lang="pt-BR" sz="2400" dirty="0" smtClean="0">
                <a:solidFill>
                  <a:schemeClr val="tx1"/>
                </a:solidFill>
              </a:rPr>
              <a:t>Flávio Tartuce. </a:t>
            </a:r>
            <a:br>
              <a:rPr lang="pt-BR" sz="2400" dirty="0" smtClean="0">
                <a:solidFill>
                  <a:schemeClr val="tx1"/>
                </a:solidFill>
              </a:rPr>
            </a:br>
            <a:r>
              <a:rPr lang="pt-BR" sz="2400" dirty="0" smtClean="0">
                <a:solidFill>
                  <a:schemeClr val="tx1"/>
                </a:solidFill>
              </a:rPr>
              <a:t>Doutor em Direito Civil  pela USP.  </a:t>
            </a:r>
          </a:p>
          <a:p>
            <a:pPr>
              <a:spcBef>
                <a:spcPts val="600"/>
              </a:spcBef>
              <a:spcAft>
                <a:spcPts val="600"/>
              </a:spcAft>
            </a:pPr>
            <a:r>
              <a:rPr lang="pt-BR" sz="2400" dirty="0" smtClean="0">
                <a:solidFill>
                  <a:schemeClr val="tx1"/>
                </a:solidFill>
              </a:rPr>
              <a:t>Mestre em Direito Civil Comparado pela PUCSP. </a:t>
            </a:r>
          </a:p>
          <a:p>
            <a:pPr>
              <a:spcBef>
                <a:spcPts val="600"/>
              </a:spcBef>
              <a:spcAft>
                <a:spcPts val="600"/>
              </a:spcAft>
            </a:pPr>
            <a:r>
              <a:rPr lang="pt-BR" sz="2400" dirty="0" smtClean="0">
                <a:solidFill>
                  <a:schemeClr val="tx1"/>
                </a:solidFill>
              </a:rPr>
              <a:t>Professor do programa de mestrado e doutorado da Faculdade Autônoma de Direito (FADISP).  </a:t>
            </a:r>
          </a:p>
          <a:p>
            <a:pPr>
              <a:spcBef>
                <a:spcPts val="600"/>
              </a:spcBef>
              <a:spcAft>
                <a:spcPts val="600"/>
              </a:spcAft>
            </a:pPr>
            <a:r>
              <a:rPr lang="pt-BR" sz="2400" dirty="0" smtClean="0">
                <a:solidFill>
                  <a:schemeClr val="tx1"/>
                </a:solidFill>
              </a:rPr>
              <a:t>Coordenador dos cursos de especialização em Direito Privado da Escola Paulista de Direito (EPD). </a:t>
            </a:r>
          </a:p>
          <a:p>
            <a:pPr>
              <a:spcBef>
                <a:spcPts val="600"/>
              </a:spcBef>
              <a:spcAft>
                <a:spcPts val="600"/>
              </a:spcAft>
            </a:pPr>
            <a:r>
              <a:rPr lang="pt-BR" sz="2400" dirty="0" smtClean="0">
                <a:solidFill>
                  <a:schemeClr val="tx1"/>
                </a:solidFill>
              </a:rPr>
              <a:t>Diretor Nacional e Vice-presidente do IBDFAMSP. </a:t>
            </a:r>
          </a:p>
          <a:p>
            <a:pPr>
              <a:spcBef>
                <a:spcPts val="600"/>
              </a:spcBef>
              <a:spcAft>
                <a:spcPts val="600"/>
              </a:spcAft>
            </a:pPr>
            <a:r>
              <a:rPr lang="pt-BR" sz="2400" dirty="0" smtClean="0">
                <a:solidFill>
                  <a:schemeClr val="tx1"/>
                </a:solidFill>
              </a:rPr>
              <a:t>Advogado, consultor jurídico e parecerista.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a:t>
            </a:fld>
            <a:endParaRPr lang="pt-B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188640"/>
            <a:ext cx="79208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lnSpc>
                <a:spcPct val="150000"/>
              </a:lnSpc>
              <a:spcBef>
                <a:spcPts val="600"/>
              </a:spcBef>
              <a:spcAft>
                <a:spcPts val="600"/>
              </a:spcAft>
            </a:pPr>
            <a:r>
              <a:rPr lang="pt-BR" sz="2400" dirty="0" smtClean="0">
                <a:solidFill>
                  <a:schemeClr val="tx1"/>
                </a:solidFill>
              </a:rPr>
              <a:t>O Estatuto da Pessoa com Deficiência (Lei 13.146/2015) regulamenta a Convenção de Nova York, Tratado de Direitos Humanos do qual o País é signatário, que tem força de Emenda à Constituição (Decreto 6.949/2009). </a:t>
            </a:r>
          </a:p>
          <a:p>
            <a:pPr algn="just">
              <a:lnSpc>
                <a:spcPct val="150000"/>
              </a:lnSpc>
              <a:spcBef>
                <a:spcPts val="600"/>
              </a:spcBef>
              <a:spcAft>
                <a:spcPts val="600"/>
              </a:spcAft>
            </a:pPr>
            <a:r>
              <a:rPr lang="pt-BR" sz="2400" dirty="0" smtClean="0">
                <a:solidFill>
                  <a:schemeClr val="tx1"/>
                </a:solidFill>
              </a:rPr>
              <a:t>CF/1988. “Art. 5º. § 3º Os tratados e convenções internacionais sobre direitos humanos que forem aprovados, em cada Casa do Congresso Nacional, em dois turnos, por três quintos dos votos dos respectivos membros, </a:t>
            </a:r>
            <a:r>
              <a:rPr lang="pt-BR" sz="2400" b="1" dirty="0" smtClean="0">
                <a:solidFill>
                  <a:schemeClr val="tx1"/>
                </a:solidFill>
              </a:rPr>
              <a:t>serão equivalentes às emendas constitucionais. </a:t>
            </a:r>
            <a:r>
              <a:rPr lang="pt-BR" sz="2400" dirty="0" smtClean="0">
                <a:solidFill>
                  <a:schemeClr val="tx1"/>
                </a:solidFill>
              </a:rPr>
              <a:t>(Incluído pela Emenda Constitucional nº 45, de 2004)”. </a:t>
            </a:r>
          </a:p>
          <a:p>
            <a:pPr>
              <a:lnSpc>
                <a:spcPct val="170000"/>
              </a:lnSpc>
              <a:spcBef>
                <a:spcPts val="600"/>
              </a:spcBef>
              <a:spcAft>
                <a:spcPts val="600"/>
              </a:spcAft>
            </a:pPr>
            <a:endParaRPr lang="pt-BR" sz="2400"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a:t>
            </a:fld>
            <a:endParaRPr lang="pt-B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188640"/>
            <a:ext cx="7920880" cy="936104"/>
          </a:xfrm>
        </p:spPr>
        <p:txBody>
          <a:bodyPr>
            <a:normAutofit/>
          </a:bodyPr>
          <a:lstStyle/>
          <a:p>
            <a:r>
              <a:rPr lang="pt-BR" sz="2800" b="1" dirty="0" smtClean="0"/>
              <a:t>INCONSTITUCIONALIDADE? </a:t>
            </a:r>
            <a:endParaRPr lang="pt-BR" sz="2400" dirty="0"/>
          </a:p>
        </p:txBody>
      </p:sp>
      <p:sp>
        <p:nvSpPr>
          <p:cNvPr id="3" name="Subtítulo 2"/>
          <p:cNvSpPr>
            <a:spLocks noGrp="1"/>
          </p:cNvSpPr>
          <p:nvPr>
            <p:ph type="subTitle" idx="1"/>
          </p:nvPr>
        </p:nvSpPr>
        <p:spPr>
          <a:xfrm>
            <a:off x="0" y="980728"/>
            <a:ext cx="9144000" cy="5877272"/>
          </a:xfrm>
        </p:spPr>
        <p:txBody>
          <a:bodyPr>
            <a:noAutofit/>
          </a:bodyPr>
          <a:lstStyle/>
          <a:p>
            <a:pPr algn="just">
              <a:spcBef>
                <a:spcPts val="600"/>
              </a:spcBef>
              <a:spcAft>
                <a:spcPts val="600"/>
              </a:spcAft>
            </a:pPr>
            <a:r>
              <a:rPr lang="pt-BR" sz="2300" b="1" dirty="0" smtClean="0">
                <a:solidFill>
                  <a:schemeClr val="tx1"/>
                </a:solidFill>
              </a:rPr>
              <a:t>Julgamento do STF – ADIN 5.357/DF - 09/06/2016  - Rel. Min. Edson Fachin.   </a:t>
            </a:r>
          </a:p>
          <a:p>
            <a:pPr algn="just">
              <a:spcBef>
                <a:spcPts val="600"/>
              </a:spcBef>
              <a:spcAft>
                <a:spcPts val="600"/>
              </a:spcAft>
            </a:pPr>
            <a:r>
              <a:rPr lang="pt-BR" sz="2300" dirty="0" smtClean="0">
                <a:solidFill>
                  <a:schemeClr val="tx1"/>
                </a:solidFill>
              </a:rPr>
              <a:t>“A Convenção Internacional sobre os Direitos da Pessoa com Deficiência concretiza o princípio da igualdade como fundamento de uma sociedade democrática que respeita a dignidade humana. À luz da Convenção e, por consequência, da própria Constituição da República, o ensino inclusivo em todos os níveis de educação não é realidade estranha ao ordenamento jurídico pátrio, mas sim imperativo que se põe mediante regra explícita. (...). </a:t>
            </a:r>
            <a:r>
              <a:rPr lang="pt-BR" sz="2300" b="1" dirty="0" smtClean="0">
                <a:solidFill>
                  <a:schemeClr val="tx1"/>
                </a:solidFill>
              </a:rPr>
              <a:t>Pluralidade e igualdade são duas faces da mesma moeda. O respeito à pluralidade não prescinde do respeito ao princípio da igualdade. E na atual quadra histórica, uma leitura focada tão somente em seu aspecto formal não satisfaz a completude que exige o princípio. Assim, a igualdade não se esgota com a previsão normativa de acesso igualitário a bens jurídicos, mas engloba também a previsão normativa de medidas que efetivamente possibilitem tal acesso e sua efetivação concreta</a:t>
            </a:r>
            <a:r>
              <a:rPr lang="pt-BR" sz="2400" b="1" dirty="0" smtClean="0">
                <a:solidFill>
                  <a:schemeClr val="tx1"/>
                </a:solidFill>
              </a:rPr>
              <a:t>”.</a:t>
            </a:r>
            <a:endParaRPr lang="pt-BR" sz="2400" b="1"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a:t>
            </a:fld>
            <a:endParaRPr lang="pt-B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188640"/>
            <a:ext cx="7920880" cy="936104"/>
          </a:xfrm>
        </p:spPr>
        <p:txBody>
          <a:bodyPr>
            <a:normAutofit/>
          </a:bodyPr>
          <a:lstStyle/>
          <a:p>
            <a:r>
              <a:rPr lang="pt-BR" sz="2800" b="1" dirty="0" smtClean="0"/>
              <a:t>INCONSTITUCIONALIDADE? </a:t>
            </a:r>
            <a:endParaRPr lang="pt-BR" sz="2400" dirty="0"/>
          </a:p>
        </p:txBody>
      </p:sp>
      <p:sp>
        <p:nvSpPr>
          <p:cNvPr id="3" name="Subtítulo 2"/>
          <p:cNvSpPr>
            <a:spLocks noGrp="1"/>
          </p:cNvSpPr>
          <p:nvPr>
            <p:ph type="subTitle" idx="1"/>
          </p:nvPr>
        </p:nvSpPr>
        <p:spPr>
          <a:xfrm>
            <a:off x="0" y="980728"/>
            <a:ext cx="9144000" cy="5877272"/>
          </a:xfrm>
        </p:spPr>
        <p:txBody>
          <a:bodyPr>
            <a:noAutofit/>
          </a:bodyPr>
          <a:lstStyle/>
          <a:p>
            <a:pPr algn="just">
              <a:spcBef>
                <a:spcPts val="600"/>
              </a:spcBef>
              <a:spcAft>
                <a:spcPts val="600"/>
              </a:spcAft>
            </a:pPr>
            <a:r>
              <a:rPr lang="pt-BR" sz="2600" b="1" dirty="0" smtClean="0">
                <a:solidFill>
                  <a:schemeClr val="tx1"/>
                </a:solidFill>
              </a:rPr>
              <a:t>Julgamento do STF – ADIN 5.357/DF - 09/06/2016  - Rel. Min. Edson Fachin.   </a:t>
            </a:r>
          </a:p>
          <a:p>
            <a:pPr algn="just">
              <a:spcBef>
                <a:spcPts val="600"/>
              </a:spcBef>
              <a:spcAft>
                <a:spcPts val="600"/>
              </a:spcAft>
            </a:pPr>
            <a:r>
              <a:rPr lang="pt-BR" sz="2600" dirty="0" smtClean="0">
                <a:solidFill>
                  <a:schemeClr val="tx1"/>
                </a:solidFill>
              </a:rPr>
              <a:t>“É somente com o convívio com a diferença e com o seu necessário acolhimento que pode haver a construção de uma sociedade livre, justa e solidária, em que o bem de todos seja promovido sem preconceitos de origem, raça, sexo, cor, idade e quaisquer outras formas de discriminação (Art. 3º, I e IV, CRFB)”. </a:t>
            </a:r>
          </a:p>
          <a:p>
            <a:pPr algn="just">
              <a:spcBef>
                <a:spcPts val="600"/>
              </a:spcBef>
              <a:spcAft>
                <a:spcPts val="600"/>
              </a:spcAft>
            </a:pPr>
            <a:r>
              <a:rPr lang="pt-BR" sz="2600" b="1" dirty="0" smtClean="0">
                <a:solidFill>
                  <a:schemeClr val="tx1"/>
                </a:solidFill>
              </a:rPr>
              <a:t>Como afirmou a professora e magistrada uruguaia Mara </a:t>
            </a:r>
            <a:r>
              <a:rPr lang="pt-BR" sz="2600" b="1" dirty="0" err="1" smtClean="0">
                <a:solidFill>
                  <a:schemeClr val="tx1"/>
                </a:solidFill>
              </a:rPr>
              <a:t>del</a:t>
            </a:r>
            <a:r>
              <a:rPr lang="pt-BR" sz="2600" b="1" dirty="0" smtClean="0">
                <a:solidFill>
                  <a:schemeClr val="tx1"/>
                </a:solidFill>
              </a:rPr>
              <a:t> Carmen </a:t>
            </a:r>
            <a:r>
              <a:rPr lang="pt-BR" sz="2600" b="1" dirty="0" err="1" smtClean="0">
                <a:solidFill>
                  <a:schemeClr val="tx1"/>
                </a:solidFill>
              </a:rPr>
              <a:t>Díaz</a:t>
            </a:r>
            <a:r>
              <a:rPr lang="pt-BR" sz="2600" b="1" dirty="0" smtClean="0">
                <a:solidFill>
                  <a:schemeClr val="tx1"/>
                </a:solidFill>
              </a:rPr>
              <a:t> </a:t>
            </a:r>
            <a:r>
              <a:rPr lang="pt-BR" sz="2600" b="1" dirty="0" err="1" smtClean="0">
                <a:solidFill>
                  <a:schemeClr val="tx1"/>
                </a:solidFill>
              </a:rPr>
              <a:t>Sierra</a:t>
            </a:r>
            <a:r>
              <a:rPr lang="pt-BR" sz="2600" b="1" dirty="0" smtClean="0">
                <a:solidFill>
                  <a:schemeClr val="tx1"/>
                </a:solidFill>
              </a:rPr>
              <a:t>, quando do Congresso Euro-americano de Direito de Família, realizado em São Paulo em agosto de 2017, </a:t>
            </a:r>
            <a:r>
              <a:rPr lang="pt-BR" sz="2600" b="1" dirty="0" smtClean="0">
                <a:solidFill>
                  <a:schemeClr val="tx1"/>
                </a:solidFill>
              </a:rPr>
              <a:t>“não </a:t>
            </a:r>
            <a:r>
              <a:rPr lang="pt-BR" sz="2600" b="1" dirty="0" smtClean="0">
                <a:solidFill>
                  <a:schemeClr val="tx1"/>
                </a:solidFill>
              </a:rPr>
              <a:t>é a pessoa com deficiência quem deve se adaptar à sociedade, mas </a:t>
            </a:r>
            <a:r>
              <a:rPr lang="pt-BR" sz="2600" b="1" dirty="0" smtClean="0">
                <a:solidFill>
                  <a:schemeClr val="tx1"/>
                </a:solidFill>
              </a:rPr>
              <a:t>vice-versa”.</a:t>
            </a:r>
            <a:endParaRPr lang="pt-BR" sz="2600" b="1"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4</a:t>
            </a:fld>
            <a:endParaRPr lang="pt-B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188640"/>
            <a:ext cx="79208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268760"/>
            <a:ext cx="9144000" cy="5589240"/>
          </a:xfrm>
        </p:spPr>
        <p:txBody>
          <a:bodyPr>
            <a:noAutofit/>
          </a:bodyPr>
          <a:lstStyle/>
          <a:p>
            <a:pPr algn="just">
              <a:lnSpc>
                <a:spcPct val="150000"/>
              </a:lnSpc>
              <a:spcBef>
                <a:spcPts val="600"/>
              </a:spcBef>
              <a:spcAft>
                <a:spcPts val="600"/>
              </a:spcAft>
            </a:pPr>
            <a:r>
              <a:rPr lang="pt-BR" sz="2400" dirty="0" smtClean="0">
                <a:solidFill>
                  <a:schemeClr val="tx1"/>
                </a:solidFill>
              </a:rPr>
              <a:t>Convenção de Nova York. Artigo 1. Propósito. “O propósito da presente Convenção é promover, proteger e assegurar o exercício pleno e equitativo de todos os </a:t>
            </a:r>
            <a:r>
              <a:rPr lang="pt-BR" sz="2400" b="1" dirty="0" smtClean="0">
                <a:solidFill>
                  <a:schemeClr val="tx1"/>
                </a:solidFill>
              </a:rPr>
              <a:t>direitos humanos e liberdades fundamentais</a:t>
            </a:r>
            <a:r>
              <a:rPr lang="pt-BR" sz="2400" dirty="0" smtClean="0">
                <a:solidFill>
                  <a:schemeClr val="tx1"/>
                </a:solidFill>
              </a:rPr>
              <a:t> por todas as pessoas com deficiência e promover o respeito pela sua dignidade inerente. </a:t>
            </a:r>
            <a:r>
              <a:rPr lang="pt-BR" sz="2400" b="1" dirty="0" smtClean="0">
                <a:solidFill>
                  <a:schemeClr val="tx1"/>
                </a:solidFill>
              </a:rPr>
              <a:t>Pessoas com deficiência são aquelas que têm impedimentos de longo prazo de natureza física, mental, intelectual ou sensorial, os quais, em interação com diversas barreiras, podem obstruir sua participação plena e efetiva na sociedade em igualdades de condições com as demais pessoas”. </a:t>
            </a:r>
            <a:r>
              <a:rPr lang="pt-BR" sz="2400" b="1" dirty="0" smtClean="0">
                <a:solidFill>
                  <a:schemeClr val="tx1"/>
                </a:solidFill>
              </a:rPr>
              <a:t>Mesmo conceito  está no Art. 2º do EPD.   </a:t>
            </a:r>
            <a:endParaRPr lang="pt-BR" sz="2400" b="1" dirty="0" smtClean="0">
              <a:solidFill>
                <a:schemeClr val="tx1"/>
              </a:solidFill>
            </a:endParaRPr>
          </a:p>
          <a:p>
            <a:pPr>
              <a:lnSpc>
                <a:spcPct val="170000"/>
              </a:lnSpc>
              <a:spcBef>
                <a:spcPts val="600"/>
              </a:spcBef>
              <a:spcAft>
                <a:spcPts val="600"/>
              </a:spcAft>
            </a:pPr>
            <a:endParaRPr lang="pt-BR" sz="2400"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5</a:t>
            </a:fld>
            <a:endParaRPr lang="pt-B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188640"/>
            <a:ext cx="79208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268760"/>
            <a:ext cx="9144000" cy="5589240"/>
          </a:xfrm>
        </p:spPr>
        <p:txBody>
          <a:bodyPr>
            <a:noAutofit/>
          </a:bodyPr>
          <a:lstStyle/>
          <a:p>
            <a:pPr>
              <a:lnSpc>
                <a:spcPct val="170000"/>
              </a:lnSpc>
              <a:spcBef>
                <a:spcPts val="600"/>
              </a:spcBef>
              <a:spcAft>
                <a:spcPts val="600"/>
              </a:spcAft>
            </a:pPr>
            <a:r>
              <a:rPr lang="pt-BR" sz="2400" dirty="0" smtClean="0">
                <a:solidFill>
                  <a:schemeClr val="tx1"/>
                </a:solidFill>
              </a:rPr>
              <a:t>Fonte: Censo do IBGE - 2010</a:t>
            </a:r>
            <a:endParaRPr lang="pt-BR" sz="2400"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6</a:t>
            </a:fld>
            <a:endParaRPr lang="pt-BR"/>
          </a:p>
        </p:txBody>
      </p:sp>
      <p:pic>
        <p:nvPicPr>
          <p:cNvPr id="6" name="Imagem 5" descr="gráfico deficiência.jpg"/>
          <p:cNvPicPr>
            <a:picLocks noChangeAspect="1"/>
          </p:cNvPicPr>
          <p:nvPr/>
        </p:nvPicPr>
        <p:blipFill>
          <a:blip r:embed="rId2" cstate="print"/>
          <a:stretch>
            <a:fillRect/>
          </a:stretch>
        </p:blipFill>
        <p:spPr>
          <a:xfrm>
            <a:off x="827584" y="1928812"/>
            <a:ext cx="7344816" cy="43085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23528" y="188640"/>
            <a:ext cx="8136904"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lnSpc>
                <a:spcPct val="150000"/>
              </a:lnSpc>
              <a:spcBef>
                <a:spcPts val="600"/>
              </a:spcBef>
              <a:spcAft>
                <a:spcPts val="600"/>
              </a:spcAft>
            </a:pPr>
            <a:r>
              <a:rPr lang="pt-BR" sz="2200" dirty="0" smtClean="0">
                <a:solidFill>
                  <a:schemeClr val="tx1"/>
                </a:solidFill>
              </a:rPr>
              <a:t>Convenção de Nova York. Artigo 3. Princípios gerais. “Os princípios da presente Convenção são: a) O respeito pela </a:t>
            </a:r>
            <a:r>
              <a:rPr lang="pt-BR" sz="2200" b="1" dirty="0" smtClean="0">
                <a:solidFill>
                  <a:schemeClr val="tx1"/>
                </a:solidFill>
              </a:rPr>
              <a:t>dignidade inerente</a:t>
            </a:r>
            <a:r>
              <a:rPr lang="pt-BR" sz="2200" dirty="0" smtClean="0">
                <a:solidFill>
                  <a:schemeClr val="tx1"/>
                </a:solidFill>
              </a:rPr>
              <a:t>, a </a:t>
            </a:r>
            <a:r>
              <a:rPr lang="pt-BR" sz="2200" b="1" dirty="0" smtClean="0">
                <a:solidFill>
                  <a:schemeClr val="tx1"/>
                </a:solidFill>
              </a:rPr>
              <a:t>autonomia individual, inclusive a liberdade de fazer as próprias escolhas, e a independência das pessoas</a:t>
            </a:r>
            <a:r>
              <a:rPr lang="pt-BR" sz="2200" dirty="0" smtClean="0">
                <a:solidFill>
                  <a:schemeClr val="tx1"/>
                </a:solidFill>
              </a:rPr>
              <a:t>; b) A</a:t>
            </a:r>
            <a:r>
              <a:rPr lang="pt-BR" sz="2200" b="1" dirty="0" smtClean="0">
                <a:solidFill>
                  <a:schemeClr val="tx1"/>
                </a:solidFill>
              </a:rPr>
              <a:t> não-discriminação</a:t>
            </a:r>
            <a:r>
              <a:rPr lang="pt-BR" sz="2200" dirty="0" smtClean="0">
                <a:solidFill>
                  <a:schemeClr val="tx1"/>
                </a:solidFill>
              </a:rPr>
              <a:t>; c) A plena e efetiva participação e </a:t>
            </a:r>
            <a:r>
              <a:rPr lang="pt-BR" sz="2200" b="1" dirty="0" smtClean="0">
                <a:solidFill>
                  <a:schemeClr val="tx1"/>
                </a:solidFill>
              </a:rPr>
              <a:t>inclusão</a:t>
            </a:r>
            <a:r>
              <a:rPr lang="pt-BR" sz="2200" dirty="0" smtClean="0">
                <a:solidFill>
                  <a:schemeClr val="tx1"/>
                </a:solidFill>
              </a:rPr>
              <a:t> na sociedade; d) O respeito pela diferença e pela aceitação das pessoas com deficiência como parte da diversidade humana e da humanidade; e) A </a:t>
            </a:r>
            <a:r>
              <a:rPr lang="pt-BR" sz="2200" b="1" dirty="0" smtClean="0">
                <a:solidFill>
                  <a:schemeClr val="tx1"/>
                </a:solidFill>
              </a:rPr>
              <a:t>igualdade de oportunidades</a:t>
            </a:r>
            <a:r>
              <a:rPr lang="pt-BR" sz="2200" dirty="0" smtClean="0">
                <a:solidFill>
                  <a:schemeClr val="tx1"/>
                </a:solidFill>
              </a:rPr>
              <a:t>; f) A acessibilidade; g) A igualdade entre o homem e a mulher; h) O respeito pelo desenvolvimento das capacidades das crianças com deficiência e pelo direito das crianças com deficiência de preservar sua identidade”. </a:t>
            </a:r>
            <a:endParaRPr lang="pt-BR" sz="2200"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7</a:t>
            </a:fld>
            <a:endParaRPr lang="pt-B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11560" y="188640"/>
            <a:ext cx="7848872"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196752"/>
            <a:ext cx="9144000" cy="5661248"/>
          </a:xfrm>
        </p:spPr>
        <p:txBody>
          <a:bodyPr>
            <a:noAutofit/>
          </a:bodyPr>
          <a:lstStyle/>
          <a:p>
            <a:pPr algn="just"/>
            <a:r>
              <a:rPr lang="pt-BR" sz="2600" dirty="0" smtClean="0">
                <a:solidFill>
                  <a:schemeClr val="tx1"/>
                </a:solidFill>
              </a:rPr>
              <a:t>Estatuto da Pessoa com Deficiência. </a:t>
            </a:r>
          </a:p>
          <a:p>
            <a:pPr algn="just"/>
            <a:r>
              <a:rPr lang="pt-BR" sz="2600" dirty="0" smtClean="0">
                <a:solidFill>
                  <a:schemeClr val="tx1"/>
                </a:solidFill>
              </a:rPr>
              <a:t>“Art. 4º.  Toda pessoa com deficiência tem direito à </a:t>
            </a:r>
            <a:r>
              <a:rPr lang="pt-BR" sz="2600" b="1" dirty="0" smtClean="0">
                <a:solidFill>
                  <a:schemeClr val="tx1"/>
                </a:solidFill>
              </a:rPr>
              <a:t>igualdade de oportunidades </a:t>
            </a:r>
            <a:r>
              <a:rPr lang="pt-BR" sz="2600" dirty="0" smtClean="0">
                <a:solidFill>
                  <a:schemeClr val="tx1"/>
                </a:solidFill>
              </a:rPr>
              <a:t>com as demais pessoas e não sofrerá nenhuma espécie de discriminação. </a:t>
            </a:r>
          </a:p>
          <a:p>
            <a:pPr algn="just"/>
            <a:r>
              <a:rPr lang="pt-BR" sz="2600" dirty="0" smtClean="0">
                <a:solidFill>
                  <a:schemeClr val="tx1"/>
                </a:solidFill>
              </a:rPr>
              <a:t>§ 1º. Considera-se discriminação em razão da deficiência toda forma de distinção, restrição ou exclusão, por ação ou omissão, que tenha o propósito ou o efeito de prejudicar, impedir ou anular o reconhecimento ou o exercício dos direitos e das liberdades fundamentais de pessoa com deficiência, incluindo a recusa de adaptações razoáveis e de fornecimento de tecnologias </a:t>
            </a:r>
            <a:r>
              <a:rPr lang="pt-BR" sz="2600" dirty="0" err="1" smtClean="0">
                <a:solidFill>
                  <a:schemeClr val="tx1"/>
                </a:solidFill>
              </a:rPr>
              <a:t>assistivas</a:t>
            </a:r>
            <a:r>
              <a:rPr lang="pt-BR" sz="2600" dirty="0" smtClean="0">
                <a:solidFill>
                  <a:schemeClr val="tx1"/>
                </a:solidFill>
              </a:rPr>
              <a:t>.</a:t>
            </a:r>
          </a:p>
          <a:p>
            <a:pPr algn="just"/>
            <a:r>
              <a:rPr lang="pt-BR" sz="2600" dirty="0" smtClean="0">
                <a:solidFill>
                  <a:schemeClr val="tx1"/>
                </a:solidFill>
              </a:rPr>
              <a:t>§ 2º  </a:t>
            </a:r>
            <a:r>
              <a:rPr lang="pt-BR" sz="2600" b="1" dirty="0" smtClean="0">
                <a:solidFill>
                  <a:schemeClr val="tx1"/>
                </a:solidFill>
              </a:rPr>
              <a:t>A pessoa com deficiência não está obrigada à fruição de benefícios decorrentes de ação afirmativa”.</a:t>
            </a:r>
          </a:p>
          <a:p>
            <a:pPr algn="just"/>
            <a:endParaRPr lang="pt-BR" sz="2600" b="1"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8</a:t>
            </a:fld>
            <a:endParaRPr lang="pt-B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188640"/>
            <a:ext cx="7776864"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b="1" dirty="0" smtClean="0">
                <a:solidFill>
                  <a:schemeClr val="tx1"/>
                </a:solidFill>
              </a:rPr>
              <a:t>ATOS EXISTENCIAIS FAMILIARES. </a:t>
            </a:r>
            <a:r>
              <a:rPr lang="pt-BR" sz="2800" dirty="0" smtClean="0">
                <a:solidFill>
                  <a:schemeClr val="tx1"/>
                </a:solidFill>
              </a:rPr>
              <a:t>EPD</a:t>
            </a:r>
            <a:r>
              <a:rPr lang="pt-BR" sz="2800" dirty="0" smtClean="0">
                <a:solidFill>
                  <a:schemeClr val="tx1"/>
                </a:solidFill>
              </a:rPr>
              <a:t>. “Art. 6º.  A deficiência não afeta a plena capacidade civil da pessoa, inclusive para: I - casar-se e constituir união estável; II - exercer direitos sexuais e reprodutivos; III - exercer o direito de decidir sobre o número de filhos e de ter acesso a informações adequadas sobre reprodução e planejamento familiar; IV - conservar sua fertilidade, sendo vedada a esterilização compulsória; V - exercer o direito à família e à convivência familiar e comunitária; e VI - exercer o direito à guarda, à tutela, à curatela e à adoção, como adotante ou adotando, em igualdade de oportunidades com as demais pessoas”.</a:t>
            </a:r>
            <a:endParaRPr lang="pt-BR" sz="2800" dirty="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9</a:t>
            </a:fld>
            <a:endParaRPr lang="pt-B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27584" y="188640"/>
            <a:ext cx="763284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dirty="0" smtClean="0">
                <a:solidFill>
                  <a:schemeClr val="tx1"/>
                </a:solidFill>
              </a:rPr>
              <a:t>Teoria das incapacidades. Como era. Código Civil de 2002.  </a:t>
            </a:r>
            <a:endParaRPr lang="pt-BR" sz="2800" dirty="0">
              <a:solidFill>
                <a:schemeClr val="tx1"/>
              </a:solidFill>
            </a:endParaRPr>
          </a:p>
        </p:txBody>
      </p:sp>
      <p:graphicFrame>
        <p:nvGraphicFramePr>
          <p:cNvPr id="5" name="Tabela 4"/>
          <p:cNvGraphicFramePr>
            <a:graphicFrameLocks noGrp="1"/>
          </p:cNvGraphicFramePr>
          <p:nvPr/>
        </p:nvGraphicFramePr>
        <p:xfrm>
          <a:off x="179512" y="2132857"/>
          <a:ext cx="8856984" cy="4717611"/>
        </p:xfrm>
        <a:graphic>
          <a:graphicData uri="http://schemas.openxmlformats.org/drawingml/2006/table">
            <a:tbl>
              <a:tblPr firstRow="1" bandRow="1">
                <a:tableStyleId>{5C22544A-7EE6-4342-B048-85BDC9FD1C3A}</a:tableStyleId>
              </a:tblPr>
              <a:tblGrid>
                <a:gridCol w="4464496"/>
                <a:gridCol w="4392488"/>
              </a:tblGrid>
              <a:tr h="602811">
                <a:tc>
                  <a:txBody>
                    <a:bodyPr/>
                    <a:lstStyle/>
                    <a:p>
                      <a:r>
                        <a:rPr lang="pt-BR" sz="2200" dirty="0" smtClean="0"/>
                        <a:t>Absolutamente</a:t>
                      </a:r>
                      <a:r>
                        <a:rPr lang="pt-BR" sz="2200" baseline="0" dirty="0" smtClean="0"/>
                        <a:t> incapazes</a:t>
                      </a:r>
                      <a:endParaRPr lang="pt-BR" sz="2200" dirty="0"/>
                    </a:p>
                  </a:txBody>
                  <a:tcPr/>
                </a:tc>
                <a:tc>
                  <a:txBody>
                    <a:bodyPr/>
                    <a:lstStyle/>
                    <a:p>
                      <a:r>
                        <a:rPr lang="pt-BR" sz="2200" dirty="0" smtClean="0"/>
                        <a:t>Relativamente</a:t>
                      </a:r>
                      <a:r>
                        <a:rPr lang="pt-BR" sz="2200" baseline="0" dirty="0" smtClean="0"/>
                        <a:t> incapazes</a:t>
                      </a:r>
                      <a:endParaRPr lang="pt-BR" sz="2200" dirty="0"/>
                    </a:p>
                  </a:txBody>
                  <a:tcPr/>
                </a:tc>
              </a:tr>
              <a:tr h="3933692">
                <a:tc>
                  <a:txBody>
                    <a:bodyPr/>
                    <a:lstStyle/>
                    <a:p>
                      <a:r>
                        <a:rPr lang="pt-BR" sz="2200" kern="1200" dirty="0" smtClean="0">
                          <a:solidFill>
                            <a:schemeClr val="dk1"/>
                          </a:solidFill>
                          <a:latin typeface="+mn-lt"/>
                          <a:ea typeface="+mn-ea"/>
                          <a:cs typeface="+mn-cs"/>
                        </a:rPr>
                        <a:t>“Art. 3º São absolutamente incapazes de exercer pessoalmente os atos da vida civil:</a:t>
                      </a:r>
                    </a:p>
                    <a:p>
                      <a:r>
                        <a:rPr lang="pt-BR" sz="2200" kern="1200" dirty="0" smtClean="0">
                          <a:solidFill>
                            <a:schemeClr val="dk1"/>
                          </a:solidFill>
                          <a:latin typeface="+mn-lt"/>
                          <a:ea typeface="+mn-ea"/>
                          <a:cs typeface="+mn-cs"/>
                        </a:rPr>
                        <a:t> I – os menores de dezesseis anos;</a:t>
                      </a:r>
                    </a:p>
                    <a:p>
                      <a:r>
                        <a:rPr lang="pt-BR" sz="2200" kern="1200" dirty="0" smtClean="0">
                          <a:solidFill>
                            <a:schemeClr val="dk1"/>
                          </a:solidFill>
                          <a:latin typeface="+mn-lt"/>
                          <a:ea typeface="+mn-ea"/>
                          <a:cs typeface="+mn-cs"/>
                        </a:rPr>
                        <a:t> II – os que, por enfermidade ou deficiência mental, não tiverem o necessário discernimento para a prática desses atos;</a:t>
                      </a:r>
                    </a:p>
                    <a:p>
                      <a:r>
                        <a:rPr lang="pt-BR" sz="2200" kern="1200" dirty="0" smtClean="0">
                          <a:solidFill>
                            <a:schemeClr val="dk1"/>
                          </a:solidFill>
                          <a:latin typeface="+mn-lt"/>
                          <a:ea typeface="+mn-ea"/>
                          <a:cs typeface="+mn-cs"/>
                        </a:rPr>
                        <a:t> III – os que, mesmo por causa transitória, não puderem exprimir sua vontade.”</a:t>
                      </a:r>
                    </a:p>
                    <a:p>
                      <a:endParaRPr lang="pt-BR" sz="2200" dirty="0"/>
                    </a:p>
                  </a:txBody>
                  <a:tcPr/>
                </a:tc>
                <a:tc>
                  <a:txBody>
                    <a:bodyPr/>
                    <a:lstStyle/>
                    <a:p>
                      <a:r>
                        <a:rPr lang="pt-BR" sz="2200" kern="1200" dirty="0" smtClean="0">
                          <a:solidFill>
                            <a:schemeClr val="dk1"/>
                          </a:solidFill>
                          <a:latin typeface="+mn-lt"/>
                          <a:ea typeface="+mn-ea"/>
                          <a:cs typeface="+mn-cs"/>
                        </a:rPr>
                        <a:t>“Art. 4º São incapazes, relativamente a certos atos, ou à maneira de os exercer:</a:t>
                      </a:r>
                    </a:p>
                    <a:p>
                      <a:r>
                        <a:rPr lang="pt-BR" sz="2200" kern="1200" dirty="0" smtClean="0">
                          <a:solidFill>
                            <a:schemeClr val="dk1"/>
                          </a:solidFill>
                          <a:latin typeface="+mn-lt"/>
                          <a:ea typeface="+mn-ea"/>
                          <a:cs typeface="+mn-cs"/>
                        </a:rPr>
                        <a:t>I – os maiores de dezesseis e menores de dezoito anos;</a:t>
                      </a:r>
                    </a:p>
                    <a:p>
                      <a:r>
                        <a:rPr lang="pt-BR" sz="2200" kern="1200" dirty="0" smtClean="0">
                          <a:solidFill>
                            <a:schemeClr val="dk1"/>
                          </a:solidFill>
                          <a:latin typeface="+mn-lt"/>
                          <a:ea typeface="+mn-ea"/>
                          <a:cs typeface="+mn-cs"/>
                        </a:rPr>
                        <a:t>II – os ébrios habituais, os viciados em tóxicos, e os que, por deficiência mental, tenham o discernimento reduzido;</a:t>
                      </a:r>
                    </a:p>
                    <a:p>
                      <a:r>
                        <a:rPr lang="pt-BR" sz="2200" kern="1200" dirty="0" smtClean="0">
                          <a:solidFill>
                            <a:schemeClr val="dk1"/>
                          </a:solidFill>
                          <a:latin typeface="+mn-lt"/>
                          <a:ea typeface="+mn-ea"/>
                          <a:cs typeface="+mn-cs"/>
                        </a:rPr>
                        <a:t>III – os excepcionais, sem desenvolvimento mental completo;</a:t>
                      </a:r>
                    </a:p>
                    <a:p>
                      <a:r>
                        <a:rPr lang="pt-BR" sz="2200" kern="1200" dirty="0" smtClean="0">
                          <a:solidFill>
                            <a:schemeClr val="dk1"/>
                          </a:solidFill>
                          <a:latin typeface="+mn-lt"/>
                          <a:ea typeface="+mn-ea"/>
                          <a:cs typeface="+mn-cs"/>
                        </a:rPr>
                        <a:t>IV – os pródigos.”</a:t>
                      </a:r>
                      <a:endParaRPr lang="pt-BR" sz="2200" dirty="0"/>
                    </a:p>
                  </a:txBody>
                  <a:tcPr/>
                </a:tc>
              </a:tr>
            </a:tbl>
          </a:graphicData>
        </a:graphic>
      </p:graphicFrame>
      <p:sp>
        <p:nvSpPr>
          <p:cNvPr id="6" name="Espaço Reservado para Número de Slide 5"/>
          <p:cNvSpPr>
            <a:spLocks noGrp="1"/>
          </p:cNvSpPr>
          <p:nvPr>
            <p:ph type="sldNum" sz="quarter" idx="12"/>
          </p:nvPr>
        </p:nvSpPr>
        <p:spPr/>
        <p:txBody>
          <a:bodyPr/>
          <a:lstStyle/>
          <a:p>
            <a:fld id="{CFF5128C-234E-4EBC-B988-CB68AFA62CC3}" type="slidenum">
              <a:rPr lang="pt-BR" smtClean="0"/>
              <a:pPr/>
              <a:t>10</a:t>
            </a:fld>
            <a:endParaRPr lang="pt-B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188640"/>
            <a:ext cx="7776864"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dirty="0" smtClean="0">
                <a:solidFill>
                  <a:schemeClr val="tx1"/>
                </a:solidFill>
              </a:rPr>
              <a:t>Teoria das incapacidades. Como ficou. Código Civil de 2002.  </a:t>
            </a:r>
            <a:endParaRPr lang="pt-BR" sz="2800" dirty="0">
              <a:solidFill>
                <a:schemeClr val="tx1"/>
              </a:solidFill>
            </a:endParaRPr>
          </a:p>
        </p:txBody>
      </p:sp>
      <p:graphicFrame>
        <p:nvGraphicFramePr>
          <p:cNvPr id="5" name="Tabela 4"/>
          <p:cNvGraphicFramePr>
            <a:graphicFrameLocks noGrp="1"/>
          </p:cNvGraphicFramePr>
          <p:nvPr/>
        </p:nvGraphicFramePr>
        <p:xfrm>
          <a:off x="179512" y="1916833"/>
          <a:ext cx="8712968" cy="4824536"/>
        </p:xfrm>
        <a:graphic>
          <a:graphicData uri="http://schemas.openxmlformats.org/drawingml/2006/table">
            <a:tbl>
              <a:tblPr firstRow="1" bandRow="1">
                <a:tableStyleId>{5C22544A-7EE6-4342-B048-85BDC9FD1C3A}</a:tableStyleId>
              </a:tblPr>
              <a:tblGrid>
                <a:gridCol w="4356484"/>
                <a:gridCol w="4356484"/>
              </a:tblGrid>
              <a:tr h="643829">
                <a:tc>
                  <a:txBody>
                    <a:bodyPr/>
                    <a:lstStyle/>
                    <a:p>
                      <a:r>
                        <a:rPr lang="pt-BR" sz="2200" dirty="0" smtClean="0"/>
                        <a:t>Absolutamente</a:t>
                      </a:r>
                      <a:r>
                        <a:rPr lang="pt-BR" sz="2200" baseline="0" dirty="0" smtClean="0"/>
                        <a:t> incapazes</a:t>
                      </a:r>
                      <a:endParaRPr lang="pt-BR" sz="2200" dirty="0"/>
                    </a:p>
                  </a:txBody>
                  <a:tcPr/>
                </a:tc>
                <a:tc>
                  <a:txBody>
                    <a:bodyPr/>
                    <a:lstStyle/>
                    <a:p>
                      <a:r>
                        <a:rPr lang="pt-BR" sz="2200" dirty="0" smtClean="0"/>
                        <a:t>Relativamente</a:t>
                      </a:r>
                      <a:r>
                        <a:rPr lang="pt-BR" sz="2200" baseline="0" dirty="0" smtClean="0"/>
                        <a:t> incapazes</a:t>
                      </a:r>
                      <a:endParaRPr lang="pt-BR" sz="2200" dirty="0"/>
                    </a:p>
                  </a:txBody>
                  <a:tcPr/>
                </a:tc>
              </a:tr>
              <a:tr h="4180707">
                <a:tc>
                  <a:txBody>
                    <a:bodyPr/>
                    <a:lstStyle/>
                    <a:p>
                      <a:pPr algn="just"/>
                      <a:r>
                        <a:rPr lang="pt-BR" sz="2200" kern="1200" dirty="0" smtClean="0">
                          <a:solidFill>
                            <a:schemeClr val="dk1"/>
                          </a:solidFill>
                          <a:latin typeface="+mn-lt"/>
                          <a:ea typeface="+mn-ea"/>
                          <a:cs typeface="+mn-cs"/>
                        </a:rPr>
                        <a:t>“Art. 3º São absolutamente incapazes de exercer pessoalmente os atos da vida civil os menores de 16 (dezesseis) anos.”</a:t>
                      </a:r>
                      <a:endParaRPr lang="pt-BR" sz="2200" dirty="0"/>
                    </a:p>
                  </a:txBody>
                  <a:tcPr/>
                </a:tc>
                <a:tc>
                  <a:txBody>
                    <a:bodyPr/>
                    <a:lstStyle/>
                    <a:p>
                      <a:pPr algn="just"/>
                      <a:r>
                        <a:rPr lang="pt-BR" sz="2200" kern="1200" dirty="0" smtClean="0">
                          <a:solidFill>
                            <a:schemeClr val="dk1"/>
                          </a:solidFill>
                          <a:latin typeface="+mn-lt"/>
                          <a:ea typeface="+mn-ea"/>
                          <a:cs typeface="+mn-cs"/>
                        </a:rPr>
                        <a:t>“Art. 4º São incapazes, relativamente a certos atos, ou à maneira de os exercer:</a:t>
                      </a:r>
                    </a:p>
                    <a:p>
                      <a:pPr algn="just"/>
                      <a:r>
                        <a:rPr lang="pt-BR" sz="2200" kern="1200" dirty="0" smtClean="0">
                          <a:solidFill>
                            <a:schemeClr val="dk1"/>
                          </a:solidFill>
                          <a:latin typeface="+mn-lt"/>
                          <a:ea typeface="+mn-ea"/>
                          <a:cs typeface="+mn-cs"/>
                        </a:rPr>
                        <a:t>I – os maiores de dezesseis e menores de dezoito anos; </a:t>
                      </a:r>
                    </a:p>
                    <a:p>
                      <a:pPr algn="just"/>
                      <a:r>
                        <a:rPr lang="pt-BR" sz="2200" kern="1200" dirty="0" smtClean="0">
                          <a:solidFill>
                            <a:schemeClr val="dk1"/>
                          </a:solidFill>
                          <a:latin typeface="+mn-lt"/>
                          <a:ea typeface="+mn-ea"/>
                          <a:cs typeface="+mn-cs"/>
                        </a:rPr>
                        <a:t>II – os ébrios habituais e os viciados em tóxico;</a:t>
                      </a:r>
                    </a:p>
                    <a:p>
                      <a:pPr algn="just"/>
                      <a:r>
                        <a:rPr lang="pt-BR" sz="2200" kern="1200" dirty="0" smtClean="0">
                          <a:solidFill>
                            <a:schemeClr val="dk1"/>
                          </a:solidFill>
                          <a:latin typeface="+mn-lt"/>
                          <a:ea typeface="+mn-ea"/>
                          <a:cs typeface="+mn-cs"/>
                        </a:rPr>
                        <a:t> III – aqueles que, por causa transitória ou permanente, não puderem exprimir sua vontade;</a:t>
                      </a:r>
                    </a:p>
                    <a:p>
                      <a:pPr algn="just"/>
                      <a:r>
                        <a:rPr lang="pt-BR" sz="2200" kern="1200" dirty="0" smtClean="0">
                          <a:solidFill>
                            <a:schemeClr val="dk1"/>
                          </a:solidFill>
                          <a:latin typeface="+mn-lt"/>
                          <a:ea typeface="+mn-ea"/>
                          <a:cs typeface="+mn-cs"/>
                        </a:rPr>
                        <a:t>IV – os pródigos.”</a:t>
                      </a:r>
                      <a:endParaRPr lang="pt-BR" sz="2200" dirty="0"/>
                    </a:p>
                  </a:txBody>
                  <a:tcPr/>
                </a:tc>
              </a:tr>
            </a:tbl>
          </a:graphicData>
        </a:graphic>
      </p:graphicFrame>
      <p:sp>
        <p:nvSpPr>
          <p:cNvPr id="6" name="Espaço Reservado para Número de Slide 5"/>
          <p:cNvSpPr>
            <a:spLocks noGrp="1"/>
          </p:cNvSpPr>
          <p:nvPr>
            <p:ph type="sldNum" sz="quarter" idx="12"/>
          </p:nvPr>
        </p:nvSpPr>
        <p:spPr/>
        <p:txBody>
          <a:bodyPr/>
          <a:lstStyle/>
          <a:p>
            <a:fld id="{CFF5128C-234E-4EBC-B988-CB68AFA62CC3}" type="slidenum">
              <a:rPr lang="pt-BR" smtClean="0"/>
              <a:pPr/>
              <a:t>11</a:t>
            </a:fld>
            <a:endParaRPr lang="pt-B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67544" y="188640"/>
            <a:ext cx="799288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dirty="0" smtClean="0">
                <a:solidFill>
                  <a:schemeClr val="tx1"/>
                </a:solidFill>
              </a:rPr>
              <a:t>Consequências iniciais: </a:t>
            </a:r>
          </a:p>
          <a:p>
            <a:pPr algn="just">
              <a:buFontTx/>
              <a:buChar char="-"/>
            </a:pPr>
            <a:r>
              <a:rPr lang="pt-BR" sz="2800" dirty="0" smtClean="0">
                <a:solidFill>
                  <a:schemeClr val="tx1"/>
                </a:solidFill>
              </a:rPr>
              <a:t>Não há mais maiores de idade que sejam absolutamente incapazes. </a:t>
            </a:r>
          </a:p>
          <a:p>
            <a:pPr algn="just">
              <a:buFontTx/>
              <a:buChar char="-"/>
            </a:pPr>
            <a:r>
              <a:rPr lang="pt-BR" sz="2800" dirty="0">
                <a:solidFill>
                  <a:schemeClr val="tx1"/>
                </a:solidFill>
              </a:rPr>
              <a:t> </a:t>
            </a:r>
            <a:r>
              <a:rPr lang="pt-BR" sz="2800" dirty="0" smtClean="0">
                <a:solidFill>
                  <a:schemeClr val="tx1"/>
                </a:solidFill>
              </a:rPr>
              <a:t>As pessoas com deficiência, em regra, são capazes. </a:t>
            </a:r>
          </a:p>
          <a:p>
            <a:pPr algn="just">
              <a:buFontTx/>
              <a:buChar char="-"/>
            </a:pPr>
            <a:r>
              <a:rPr lang="pt-BR" sz="2800" dirty="0">
                <a:solidFill>
                  <a:schemeClr val="tx1"/>
                </a:solidFill>
              </a:rPr>
              <a:t> </a:t>
            </a:r>
            <a:r>
              <a:rPr lang="pt-BR" sz="2800" dirty="0" smtClean="0">
                <a:solidFill>
                  <a:schemeClr val="tx1"/>
                </a:solidFill>
              </a:rPr>
              <a:t>Se for o caso, caberá, por iniciativa da pessoa com deficiência, a tomada de decisão apoiada, processo judicial para apoio  nos atos patrimoniais. </a:t>
            </a:r>
          </a:p>
          <a:p>
            <a:pPr algn="just">
              <a:buFontTx/>
              <a:buChar char="-"/>
            </a:pPr>
            <a:r>
              <a:rPr lang="pt-BR" sz="2800" dirty="0">
                <a:solidFill>
                  <a:schemeClr val="tx1"/>
                </a:solidFill>
              </a:rPr>
              <a:t> </a:t>
            </a:r>
            <a:r>
              <a:rPr lang="pt-BR" sz="2800" dirty="0" smtClean="0">
                <a:solidFill>
                  <a:schemeClr val="tx1"/>
                </a:solidFill>
              </a:rPr>
              <a:t>Somente em casos excepcionais, será cabível a curatela. </a:t>
            </a:r>
          </a:p>
          <a:p>
            <a:pPr algn="just">
              <a:buFontTx/>
              <a:buChar char="-"/>
            </a:pPr>
            <a:r>
              <a:rPr lang="pt-BR" sz="2800" dirty="0">
                <a:solidFill>
                  <a:schemeClr val="tx1"/>
                </a:solidFill>
              </a:rPr>
              <a:t> </a:t>
            </a:r>
            <a:r>
              <a:rPr lang="pt-BR" sz="2800" dirty="0" smtClean="0">
                <a:solidFill>
                  <a:schemeClr val="tx1"/>
                </a:solidFill>
              </a:rPr>
              <a:t>A curatela somente atinge os atos patrimoniais. </a:t>
            </a:r>
          </a:p>
          <a:p>
            <a:pPr algn="just">
              <a:buFontTx/>
              <a:buChar char="-"/>
            </a:pPr>
            <a:r>
              <a:rPr lang="pt-BR" sz="2800" dirty="0" smtClean="0">
                <a:solidFill>
                  <a:schemeClr val="tx1"/>
                </a:solidFill>
              </a:rPr>
              <a:t> Para os atos existenciais familiares, sempre haverá capacidade plena.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12</a:t>
            </a:fld>
            <a:endParaRPr lang="pt-B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500" dirty="0" smtClean="0">
                <a:solidFill>
                  <a:schemeClr val="tx1"/>
                </a:solidFill>
              </a:rPr>
              <a:t>“Art. 84.  A pessoa com deficiência tem assegurado o direito ao exercício de sua capacidade legal em igualdade de condições com as demais pessoas.</a:t>
            </a:r>
          </a:p>
          <a:p>
            <a:pPr algn="just"/>
            <a:r>
              <a:rPr lang="pt-BR" sz="2500" dirty="0" smtClean="0">
                <a:solidFill>
                  <a:schemeClr val="tx1"/>
                </a:solidFill>
              </a:rPr>
              <a:t>§ 1º  Quando necessário, a pessoa com deficiência será submetida à curatela, conforme a lei.</a:t>
            </a:r>
          </a:p>
          <a:p>
            <a:pPr algn="just"/>
            <a:r>
              <a:rPr lang="pt-BR" sz="2500" dirty="0" smtClean="0">
                <a:solidFill>
                  <a:schemeClr val="tx1"/>
                </a:solidFill>
              </a:rPr>
              <a:t>§ 2º  É facultado à pessoa com deficiência a adoção de processo de tomada de decisão apoiada.</a:t>
            </a:r>
          </a:p>
          <a:p>
            <a:pPr algn="just"/>
            <a:r>
              <a:rPr lang="pt-BR" sz="2500" dirty="0" smtClean="0">
                <a:solidFill>
                  <a:schemeClr val="tx1"/>
                </a:solidFill>
              </a:rPr>
              <a:t>§ 3º  A definição de curatela de pessoa com deficiência constitui medida protetiva extraordinária, proporcional às necessidades e às circunstâncias de cada caso, e durará o menor tempo possível.</a:t>
            </a:r>
          </a:p>
          <a:p>
            <a:pPr algn="just"/>
            <a:r>
              <a:rPr lang="pt-BR" sz="2500" dirty="0" smtClean="0">
                <a:solidFill>
                  <a:schemeClr val="tx1"/>
                </a:solidFill>
              </a:rPr>
              <a:t>§ 4º  Os curadores são obrigados a prestar, anualmente, contas de sua administração ao juiz, apresentando o balanço do respectivo ano”.</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13</a:t>
            </a:fld>
            <a:endParaRPr lang="pt-B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500" dirty="0" smtClean="0">
                <a:solidFill>
                  <a:schemeClr val="tx1"/>
                </a:solidFill>
              </a:rPr>
              <a:t>“Art. 85.  A curatela afetará tão somente os atos relacionados aos direitos de natureza patrimonial e </a:t>
            </a:r>
            <a:r>
              <a:rPr lang="pt-BR" sz="2500" dirty="0" err="1" smtClean="0">
                <a:solidFill>
                  <a:schemeClr val="tx1"/>
                </a:solidFill>
              </a:rPr>
              <a:t>negocial</a:t>
            </a:r>
            <a:r>
              <a:rPr lang="pt-BR" sz="2500" dirty="0" smtClean="0">
                <a:solidFill>
                  <a:schemeClr val="tx1"/>
                </a:solidFill>
              </a:rPr>
              <a:t>.</a:t>
            </a:r>
          </a:p>
          <a:p>
            <a:pPr algn="just"/>
            <a:r>
              <a:rPr lang="pt-BR" sz="2500" dirty="0" smtClean="0">
                <a:solidFill>
                  <a:schemeClr val="tx1"/>
                </a:solidFill>
              </a:rPr>
              <a:t>§ 1º.  A definição da curatela não alcança o direito ao próprio corpo, à sexualidade, ao matrimônio, à privacidade, à educação, à saúde, ao trabalho e ao voto.</a:t>
            </a:r>
          </a:p>
          <a:p>
            <a:pPr algn="just"/>
            <a:r>
              <a:rPr lang="pt-BR" sz="2500" dirty="0" smtClean="0">
                <a:solidFill>
                  <a:schemeClr val="tx1"/>
                </a:solidFill>
              </a:rPr>
              <a:t>§ 2º. A curatela constitui medida extraordinária, devendo constar da sentença as razões e motivações de sua definição, preservados os interesses do curatelado.</a:t>
            </a:r>
          </a:p>
          <a:p>
            <a:pPr algn="just"/>
            <a:r>
              <a:rPr lang="pt-BR" sz="2500" dirty="0" smtClean="0">
                <a:solidFill>
                  <a:schemeClr val="tx1"/>
                </a:solidFill>
              </a:rPr>
              <a:t>§ 3º. No caso de pessoa em situação de institucionalização, ao nomear curador, o juiz deve dar preferência a pessoa que tenha vínculo de natureza familiar, afetiva ou comunitária com o curatelado”.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14</a:t>
            </a:fld>
            <a:endParaRPr lang="pt-B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188640"/>
            <a:ext cx="79208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600" dirty="0" smtClean="0">
                <a:solidFill>
                  <a:schemeClr val="tx1"/>
                </a:solidFill>
              </a:rPr>
              <a:t>Houve uma verdadeira revolução na teoria das incapacidades, o que repercute diretamente nos institutos de direito assistencial, em especial para a curatela. Duas correntes se formaram a respeito da norma. </a:t>
            </a:r>
          </a:p>
          <a:p>
            <a:pPr algn="just"/>
            <a:r>
              <a:rPr lang="pt-BR" sz="2600" dirty="0" smtClean="0">
                <a:solidFill>
                  <a:schemeClr val="tx1"/>
                </a:solidFill>
              </a:rPr>
              <a:t>A </a:t>
            </a:r>
            <a:r>
              <a:rPr lang="pt-BR" sz="2600" b="1" u="sng" dirty="0" smtClean="0">
                <a:solidFill>
                  <a:schemeClr val="tx1"/>
                </a:solidFill>
              </a:rPr>
              <a:t>primeira</a:t>
            </a:r>
            <a:r>
              <a:rPr lang="pt-BR" sz="2600" dirty="0" smtClean="0">
                <a:solidFill>
                  <a:schemeClr val="tx1"/>
                </a:solidFill>
              </a:rPr>
              <a:t> – à qual estão filiados José Fernando Simão, Maurício </a:t>
            </a:r>
            <a:r>
              <a:rPr lang="pt-BR" sz="2600" dirty="0" err="1" smtClean="0">
                <a:solidFill>
                  <a:schemeClr val="tx1"/>
                </a:solidFill>
              </a:rPr>
              <a:t>Bunanzar</a:t>
            </a:r>
            <a:r>
              <a:rPr lang="pt-BR" sz="2600" dirty="0" smtClean="0">
                <a:solidFill>
                  <a:schemeClr val="tx1"/>
                </a:solidFill>
              </a:rPr>
              <a:t> e Vitor </a:t>
            </a:r>
            <a:r>
              <a:rPr lang="pt-BR" sz="2600" dirty="0" err="1" smtClean="0">
                <a:solidFill>
                  <a:schemeClr val="tx1"/>
                </a:solidFill>
              </a:rPr>
              <a:t>Kümpel</a:t>
            </a:r>
            <a:r>
              <a:rPr lang="pt-BR" sz="2600" dirty="0" smtClean="0">
                <a:solidFill>
                  <a:schemeClr val="tx1"/>
                </a:solidFill>
              </a:rPr>
              <a:t> – condena as modificações, pois a dignidade de tais pessoas deveria ser resguardada por meio de sua proteção como vulneráveis (</a:t>
            </a:r>
            <a:r>
              <a:rPr lang="pt-BR" sz="2600" i="1" dirty="0" smtClean="0">
                <a:solidFill>
                  <a:schemeClr val="tx1"/>
                </a:solidFill>
              </a:rPr>
              <a:t>dignidade-vulnerabilidade). </a:t>
            </a:r>
          </a:p>
          <a:p>
            <a:pPr algn="just"/>
            <a:r>
              <a:rPr lang="pt-BR" sz="2600" dirty="0" smtClean="0">
                <a:solidFill>
                  <a:schemeClr val="tx1"/>
                </a:solidFill>
              </a:rPr>
              <a:t>A </a:t>
            </a:r>
            <a:r>
              <a:rPr lang="pt-BR" sz="2600" b="1" u="sng" dirty="0" smtClean="0">
                <a:solidFill>
                  <a:schemeClr val="tx1"/>
                </a:solidFill>
              </a:rPr>
              <a:t>segunda vertente </a:t>
            </a:r>
            <a:r>
              <a:rPr lang="pt-BR" sz="2600" dirty="0" smtClean="0">
                <a:solidFill>
                  <a:schemeClr val="tx1"/>
                </a:solidFill>
              </a:rPr>
              <a:t>– liderada por </a:t>
            </a:r>
            <a:r>
              <a:rPr lang="pt-BR" sz="2600" dirty="0" err="1" smtClean="0">
                <a:solidFill>
                  <a:schemeClr val="tx1"/>
                </a:solidFill>
              </a:rPr>
              <a:t>Joyceane</a:t>
            </a:r>
            <a:r>
              <a:rPr lang="pt-BR" sz="2600" dirty="0" smtClean="0">
                <a:solidFill>
                  <a:schemeClr val="tx1"/>
                </a:solidFill>
              </a:rPr>
              <a:t> Bezerra, Paulo </a:t>
            </a:r>
            <a:r>
              <a:rPr lang="pt-BR" sz="2600" dirty="0" err="1" smtClean="0">
                <a:solidFill>
                  <a:schemeClr val="tx1"/>
                </a:solidFill>
              </a:rPr>
              <a:t>Lôbo</a:t>
            </a:r>
            <a:r>
              <a:rPr lang="pt-BR" sz="2600" dirty="0" smtClean="0">
                <a:solidFill>
                  <a:schemeClr val="tx1"/>
                </a:solidFill>
              </a:rPr>
              <a:t>, Nelson </a:t>
            </a:r>
            <a:r>
              <a:rPr lang="pt-BR" sz="2600" dirty="0" err="1" smtClean="0">
                <a:solidFill>
                  <a:schemeClr val="tx1"/>
                </a:solidFill>
              </a:rPr>
              <a:t>Rosenvald</a:t>
            </a:r>
            <a:r>
              <a:rPr lang="pt-BR" sz="2600" dirty="0" smtClean="0">
                <a:solidFill>
                  <a:schemeClr val="tx1"/>
                </a:solidFill>
              </a:rPr>
              <a:t>, Jones Figueirêdo Alves, Rodrigo da Cunha Pereira e Pablo </a:t>
            </a:r>
            <a:r>
              <a:rPr lang="pt-BR" sz="2600" dirty="0" err="1" smtClean="0">
                <a:solidFill>
                  <a:schemeClr val="tx1"/>
                </a:solidFill>
              </a:rPr>
              <a:t>Stolze</a:t>
            </a:r>
            <a:r>
              <a:rPr lang="pt-BR" sz="2600" dirty="0" smtClean="0">
                <a:solidFill>
                  <a:schemeClr val="tx1"/>
                </a:solidFill>
              </a:rPr>
              <a:t> </a:t>
            </a:r>
            <a:r>
              <a:rPr lang="pt-BR" sz="2600" dirty="0" err="1" smtClean="0">
                <a:solidFill>
                  <a:schemeClr val="tx1"/>
                </a:solidFill>
              </a:rPr>
              <a:t>Gagliano</a:t>
            </a:r>
            <a:r>
              <a:rPr lang="pt-BR" sz="2600" dirty="0" smtClean="0">
                <a:solidFill>
                  <a:schemeClr val="tx1"/>
                </a:solidFill>
              </a:rPr>
              <a:t> – aplaude a inovação, pela tutela da </a:t>
            </a:r>
            <a:r>
              <a:rPr lang="pt-BR" sz="2600" i="1" dirty="0" smtClean="0">
                <a:solidFill>
                  <a:schemeClr val="tx1"/>
                </a:solidFill>
              </a:rPr>
              <a:t>dignidade-liberdade</a:t>
            </a:r>
            <a:r>
              <a:rPr lang="pt-BR" sz="2600" dirty="0" smtClean="0">
                <a:solidFill>
                  <a:schemeClr val="tx1"/>
                </a:solidFill>
              </a:rPr>
              <a:t> das pessoas com deficiência, evidenciada pelos objetivos de sua inclusão.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15</a:t>
            </a:fld>
            <a:endParaRPr lang="pt-B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188640"/>
            <a:ext cx="7776864"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dirty="0" smtClean="0">
                <a:solidFill>
                  <a:schemeClr val="tx1"/>
                </a:solidFill>
              </a:rPr>
              <a:t>Entre as duas vertentes, estou filiado à segunda corrente. </a:t>
            </a:r>
          </a:p>
          <a:p>
            <a:pPr algn="just"/>
            <a:r>
              <a:rPr lang="pt-BR" dirty="0" smtClean="0">
                <a:solidFill>
                  <a:schemeClr val="tx1"/>
                </a:solidFill>
              </a:rPr>
              <a:t>Porém, algumas alterações devem ser feitas na lei, especialmente frente a “atropelamentos legislativos” praticados pelo Novo CPC, que foi elaborado antes do Estatuto da Pessoa com Deficiência. </a:t>
            </a:r>
          </a:p>
          <a:p>
            <a:pPr algn="just"/>
            <a:r>
              <a:rPr lang="pt-BR" dirty="0" smtClean="0">
                <a:solidFill>
                  <a:schemeClr val="tx1"/>
                </a:solidFill>
              </a:rPr>
              <a:t>Tais problemas tendem a ser resolvidos pelo Projeto de Lei 757/2015, em curso no Senado Federal. </a:t>
            </a:r>
          </a:p>
          <a:p>
            <a:pPr algn="just"/>
            <a:r>
              <a:rPr lang="pt-BR" dirty="0" smtClean="0">
                <a:solidFill>
                  <a:schemeClr val="tx1"/>
                </a:solidFill>
              </a:rPr>
              <a:t>Haveria, assim, uma TERCEIRA CORRENTE, com uma visão intermediária?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16</a:t>
            </a:fld>
            <a:endParaRPr lang="pt-B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99592" y="188640"/>
            <a:ext cx="756084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196752"/>
            <a:ext cx="9144000" cy="5661248"/>
          </a:xfrm>
        </p:spPr>
        <p:txBody>
          <a:bodyPr>
            <a:noAutofit/>
          </a:bodyPr>
          <a:lstStyle/>
          <a:p>
            <a:pPr algn="just"/>
            <a:r>
              <a:rPr lang="pt-BR" sz="3000" dirty="0" smtClean="0">
                <a:solidFill>
                  <a:schemeClr val="tx1"/>
                </a:solidFill>
              </a:rPr>
              <a:t>Penso que é </a:t>
            </a:r>
            <a:r>
              <a:rPr lang="pt-BR" sz="3000" dirty="0" smtClean="0">
                <a:solidFill>
                  <a:schemeClr val="tx1"/>
                </a:solidFill>
              </a:rPr>
              <a:t>preciso retomar previsão a respeito das pessoas maiores que sejam absolutamente incapazes, caso das pessoas que não têm qualquer condição de exprimir vontade. Ex. pessoa em coma profundo. </a:t>
            </a:r>
          </a:p>
          <a:p>
            <a:pPr algn="just"/>
            <a:r>
              <a:rPr lang="pt-BR" sz="3000" dirty="0" smtClean="0">
                <a:solidFill>
                  <a:schemeClr val="tx1"/>
                </a:solidFill>
              </a:rPr>
              <a:t>Ao contrário do que propõe Zeno Veloso, penso que teoria da inexistência não resolve esse problema!</a:t>
            </a:r>
          </a:p>
          <a:p>
            <a:pPr algn="just"/>
            <a:r>
              <a:rPr lang="pt-BR" sz="3000" dirty="0" smtClean="0">
                <a:solidFill>
                  <a:schemeClr val="tx1"/>
                </a:solidFill>
              </a:rPr>
              <a:t>Assim, há proposta, no PL 757/2015, de incluir entre os absolutamente incapazes: “os que não tenham qualquer discernimento para a prática desses atos, conforme decisão judicial que leve em conta a avaliação biopsicossocial”.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17</a:t>
            </a:fld>
            <a:endParaRPr lang="pt-B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99592" y="188640"/>
            <a:ext cx="756084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3100" dirty="0" smtClean="0">
                <a:solidFill>
                  <a:schemeClr val="tx1"/>
                </a:solidFill>
              </a:rPr>
              <a:t>“Primeiro Atropelamento legislativo”. </a:t>
            </a:r>
            <a:r>
              <a:rPr lang="pt-BR" sz="3100" dirty="0" smtClean="0">
                <a:solidFill>
                  <a:schemeClr val="tx1"/>
                </a:solidFill>
              </a:rPr>
              <a:t>O </a:t>
            </a:r>
            <a:r>
              <a:rPr lang="pt-BR" sz="3100" dirty="0" smtClean="0">
                <a:solidFill>
                  <a:schemeClr val="tx1"/>
                </a:solidFill>
              </a:rPr>
              <a:t>Novo CPC está todo baseado na ação de interdição (arts. 747 e seguintes). </a:t>
            </a:r>
          </a:p>
          <a:p>
            <a:pPr algn="just"/>
            <a:r>
              <a:rPr lang="pt-BR" sz="3100" dirty="0" smtClean="0">
                <a:solidFill>
                  <a:schemeClr val="tx1"/>
                </a:solidFill>
              </a:rPr>
              <a:t>A ideia do EPD é de uma ação de nomeação de curador, pois o termo “interdição” seria violador da dignidade da pessoa com deficiência. </a:t>
            </a:r>
            <a:r>
              <a:rPr lang="pt-BR" sz="3100" dirty="0" smtClean="0">
                <a:solidFill>
                  <a:schemeClr val="tx1"/>
                </a:solidFill>
              </a:rPr>
              <a:t>É </a:t>
            </a:r>
            <a:r>
              <a:rPr lang="pt-BR" sz="3100" dirty="0" smtClean="0">
                <a:solidFill>
                  <a:schemeClr val="tx1"/>
                </a:solidFill>
              </a:rPr>
              <a:t>preciso revogar todas as previsões do Novo CPC e da legislação extravagante que fazem menção à interdição, substituindo-as pela menção à “ação de nomeação de curador” ou “medida de amparo curatelar”. </a:t>
            </a:r>
          </a:p>
          <a:p>
            <a:pPr algn="just"/>
            <a:r>
              <a:rPr lang="pt-BR" sz="3100" dirty="0" smtClean="0">
                <a:solidFill>
                  <a:schemeClr val="tx1"/>
                </a:solidFill>
              </a:rPr>
              <a:t>O que fazer no momento? A interdição acabou?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18</a:t>
            </a:fld>
            <a:endParaRPr lang="pt-B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39552" y="188640"/>
            <a:ext cx="79208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3100" dirty="0" smtClean="0">
                <a:solidFill>
                  <a:schemeClr val="tx1"/>
                </a:solidFill>
              </a:rPr>
              <a:t>Como </a:t>
            </a:r>
            <a:r>
              <a:rPr lang="pt-BR" sz="3100" dirty="0" smtClean="0">
                <a:solidFill>
                  <a:schemeClr val="tx1"/>
                </a:solidFill>
              </a:rPr>
              <a:t>ficam as pessoa interditadas na entrada em vigor do EPD? </a:t>
            </a:r>
          </a:p>
          <a:p>
            <a:pPr algn="just"/>
            <a:r>
              <a:rPr lang="pt-BR" sz="3100" dirty="0" smtClean="0">
                <a:solidFill>
                  <a:schemeClr val="tx1"/>
                </a:solidFill>
              </a:rPr>
              <a:t>Existem duas correntes na doutrina. </a:t>
            </a:r>
          </a:p>
          <a:p>
            <a:pPr algn="just"/>
            <a:r>
              <a:rPr lang="pt-BR" sz="3100" dirty="0" smtClean="0">
                <a:solidFill>
                  <a:schemeClr val="tx1"/>
                </a:solidFill>
              </a:rPr>
              <a:t>José Fernando Simão: “todas as pessoas que foram interditadas em razão de enfermidade ou deficiência mental passam, com a entrada em vigor do Estatuto, a serem consideradas plenamente capazes. Trata-se de lei de estado. Ser capaz ou incapaz é parte do estado da pessoa natural. A lei de estado tem eficácia imediata e o levantamento da interdição é desnecessário”. </a:t>
            </a: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19</a:t>
            </a:fld>
            <a:endParaRPr lang="pt-B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55576" y="188640"/>
            <a:ext cx="7704856"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900" dirty="0" smtClean="0">
                <a:solidFill>
                  <a:schemeClr val="tx1"/>
                </a:solidFill>
              </a:rPr>
              <a:t>Pablo </a:t>
            </a:r>
            <a:r>
              <a:rPr lang="pt-BR" sz="2900" dirty="0" err="1" smtClean="0">
                <a:solidFill>
                  <a:schemeClr val="tx1"/>
                </a:solidFill>
              </a:rPr>
              <a:t>Stolze</a:t>
            </a:r>
            <a:r>
              <a:rPr lang="pt-BR" sz="2900" dirty="0" smtClean="0">
                <a:solidFill>
                  <a:schemeClr val="tx1"/>
                </a:solidFill>
              </a:rPr>
              <a:t> </a:t>
            </a:r>
            <a:r>
              <a:rPr lang="pt-BR" sz="2900" dirty="0" err="1" smtClean="0">
                <a:solidFill>
                  <a:schemeClr val="tx1"/>
                </a:solidFill>
              </a:rPr>
              <a:t>Gagliano</a:t>
            </a:r>
            <a:r>
              <a:rPr lang="pt-BR" sz="2900" dirty="0" smtClean="0">
                <a:solidFill>
                  <a:schemeClr val="tx1"/>
                </a:solidFill>
              </a:rPr>
              <a:t>: “não sendo o caso de se intentar o levantamento da interdição ou se ingressar com novo pedido de tomada de decisão apoiada, os termos de curatela já lavrados e expedidos continuam válidos, embora a sua eficácia esteja limitada aos termos do Estatuto, ou seja, deverão ser interpretados em nova perspectiva, para justificar a legitimidade e autorizar o curador apenas quanto à prática de atos patrimoniais. Seria temerário, com sério risco à segurança jurídica e social, considerar, a partir do Estatuto, ‘automaticamente’ inválidos e ineficazes os milhares − ou milhões − de termos de curatela existentes no Brasil</a:t>
            </a:r>
            <a:r>
              <a:rPr lang="pt-BR" sz="3100" dirty="0" smtClean="0">
                <a:solidFill>
                  <a:schemeClr val="tx1"/>
                </a:solidFill>
              </a:rPr>
              <a:t>”</a:t>
            </a:r>
          </a:p>
          <a:p>
            <a:pPr algn="just"/>
            <a:endParaRPr lang="pt-BR" sz="31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20</a:t>
            </a:fld>
            <a:endParaRPr lang="pt-B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27584" y="188640"/>
            <a:ext cx="7632848" cy="720080"/>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980728"/>
            <a:ext cx="9144000" cy="5877272"/>
          </a:xfrm>
        </p:spPr>
        <p:txBody>
          <a:bodyPr>
            <a:noAutofit/>
          </a:bodyPr>
          <a:lstStyle/>
          <a:p>
            <a:pPr algn="just"/>
            <a:r>
              <a:rPr lang="pt-BR" sz="2100" dirty="0" smtClean="0">
                <a:solidFill>
                  <a:schemeClr val="tx1"/>
                </a:solidFill>
              </a:rPr>
              <a:t>Estou filiado à segunda corrente, cabendo levantamento da interdição ou da curatela, nos termos do art. 756 do CPC/2015.</a:t>
            </a:r>
          </a:p>
          <a:p>
            <a:pPr algn="just"/>
            <a:r>
              <a:rPr lang="pt-BR" sz="2100" dirty="0" smtClean="0">
                <a:solidFill>
                  <a:schemeClr val="tx1"/>
                </a:solidFill>
              </a:rPr>
              <a:t>“APELAÇÃO </a:t>
            </a:r>
            <a:r>
              <a:rPr lang="pt-BR" sz="2100" dirty="0" smtClean="0">
                <a:solidFill>
                  <a:schemeClr val="tx1"/>
                </a:solidFill>
              </a:rPr>
              <a:t>CÍVEL. LEVANTAMENTO DE INTERDIÇÃO. DESCABIMENTO. ESTATUTO DA PESSOA COM DEFICIÊNCIA. RECONHECIMENTO DA INCAPACIDADE RELATIVA, E NÃO MAIS ABSOLUTA, DO APELANTE. LIMITES DA CURATELA. Diante das alterações feitas no Código Civil pelo estatuto da pessoa com deficiência (Lei nº 13.146/2015), o apelante não pode ser mais considerado absolutamente incapaz para os atos da vida civil. A sua patologia psiquiátrica - Cid 10 f20.0, esquizofrenia - Configura hipótese de incapacidade relativa (art. 4º, inciso III, e 1.767, inciso I do CC, com a nova redação dada pelo estatuto da pessoa com deficiência), não sendo caso de curatela ilimitada. Caso em que o recurso vai parcialmente provido, para reconhecer a incapacidade relativa do apelante, mantendo-lhe o mesmo curador e fixando-se a extensão da curatela, nos termos do artigo 755, inciso I, do CPC/15, à prática de atos de conteúdo patrimonial e </a:t>
            </a:r>
            <a:r>
              <a:rPr lang="pt-BR" sz="2100" dirty="0" err="1" smtClean="0">
                <a:solidFill>
                  <a:schemeClr val="tx1"/>
                </a:solidFill>
              </a:rPr>
              <a:t>negocial</a:t>
            </a:r>
            <a:r>
              <a:rPr lang="pt-BR" sz="2100" dirty="0" smtClean="0">
                <a:solidFill>
                  <a:schemeClr val="tx1"/>
                </a:solidFill>
              </a:rPr>
              <a:t>, bem como ao gerenciamento de seu tratamento de saúde. Deram parcial </a:t>
            </a:r>
            <a:r>
              <a:rPr lang="pt-BR" sz="2100" dirty="0" smtClean="0">
                <a:solidFill>
                  <a:schemeClr val="tx1"/>
                </a:solidFill>
              </a:rPr>
              <a:t>provimento”. </a:t>
            </a:r>
            <a:r>
              <a:rPr lang="pt-BR" sz="2100" dirty="0" smtClean="0">
                <a:solidFill>
                  <a:schemeClr val="tx1"/>
                </a:solidFill>
              </a:rPr>
              <a:t>(TJRS; AC 0181562-73.2016.8.21.7000; Sapucaia do Sul; Oitava Câmara Cível; Rel. Des. Rui </a:t>
            </a:r>
            <a:r>
              <a:rPr lang="pt-BR" sz="2100" dirty="0" err="1" smtClean="0">
                <a:solidFill>
                  <a:schemeClr val="tx1"/>
                </a:solidFill>
              </a:rPr>
              <a:t>Portanova</a:t>
            </a:r>
            <a:r>
              <a:rPr lang="pt-BR" sz="2100" dirty="0" smtClean="0">
                <a:solidFill>
                  <a:schemeClr val="tx1"/>
                </a:solidFill>
              </a:rPr>
              <a:t>; </a:t>
            </a:r>
            <a:r>
              <a:rPr lang="pt-BR" sz="2100" dirty="0" err="1" smtClean="0">
                <a:solidFill>
                  <a:schemeClr val="tx1"/>
                </a:solidFill>
              </a:rPr>
              <a:t>Julg</a:t>
            </a:r>
            <a:r>
              <a:rPr lang="pt-BR" sz="2100" dirty="0" smtClean="0">
                <a:solidFill>
                  <a:schemeClr val="tx1"/>
                </a:solidFill>
              </a:rPr>
              <a:t>. 15/09/2016; DJERS 21/09/2016)  </a:t>
            </a:r>
            <a:endParaRPr lang="pt-BR" sz="21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21</a:t>
            </a:fld>
            <a:endParaRPr lang="pt-B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71600" y="188640"/>
            <a:ext cx="7488832"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3400" dirty="0" smtClean="0">
                <a:solidFill>
                  <a:schemeClr val="tx1"/>
                </a:solidFill>
              </a:rPr>
              <a:t>É preciso resolver </a:t>
            </a:r>
            <a:r>
              <a:rPr lang="pt-BR" sz="3400" dirty="0" smtClean="0">
                <a:solidFill>
                  <a:schemeClr val="tx1"/>
                </a:solidFill>
              </a:rPr>
              <a:t>os </a:t>
            </a:r>
            <a:r>
              <a:rPr lang="pt-BR" sz="3400" dirty="0" smtClean="0">
                <a:solidFill>
                  <a:schemeClr val="tx1"/>
                </a:solidFill>
              </a:rPr>
              <a:t>outros “atropelamentos </a:t>
            </a:r>
            <a:r>
              <a:rPr lang="pt-BR" sz="3400" dirty="0" smtClean="0">
                <a:solidFill>
                  <a:schemeClr val="tx1"/>
                </a:solidFill>
              </a:rPr>
              <a:t>legislativos” </a:t>
            </a:r>
            <a:r>
              <a:rPr lang="pt-BR" sz="3400" dirty="0" smtClean="0">
                <a:solidFill>
                  <a:schemeClr val="tx1"/>
                </a:solidFill>
              </a:rPr>
              <a:t>realizados pelo</a:t>
            </a:r>
            <a:r>
              <a:rPr lang="pt-BR" sz="3400" dirty="0" smtClean="0">
                <a:solidFill>
                  <a:schemeClr val="tx1"/>
                </a:solidFill>
              </a:rPr>
              <a:t> </a:t>
            </a:r>
            <a:r>
              <a:rPr lang="pt-BR" sz="3400" dirty="0" smtClean="0">
                <a:solidFill>
                  <a:schemeClr val="tx1"/>
                </a:solidFill>
              </a:rPr>
              <a:t>Novo CPC (artigos que foram revogados expressamente). </a:t>
            </a:r>
          </a:p>
          <a:p>
            <a:pPr algn="just"/>
            <a:r>
              <a:rPr lang="pt-BR" sz="3400" dirty="0" smtClean="0">
                <a:solidFill>
                  <a:schemeClr val="tx1"/>
                </a:solidFill>
              </a:rPr>
              <a:t>“</a:t>
            </a:r>
            <a:r>
              <a:rPr lang="pt-BR" sz="3400" dirty="0" smtClean="0">
                <a:solidFill>
                  <a:schemeClr val="tx1"/>
                </a:solidFill>
              </a:rPr>
              <a:t>Art. 1.072.  Revogam-se:</a:t>
            </a:r>
          </a:p>
          <a:p>
            <a:pPr algn="just"/>
            <a:r>
              <a:rPr lang="pt-BR" sz="3400" dirty="0" smtClean="0">
                <a:solidFill>
                  <a:schemeClr val="tx1"/>
                </a:solidFill>
              </a:rPr>
              <a:t>II - os arts. 227, caput, 229, 230, 456, 1.482, 1.483 e </a:t>
            </a:r>
            <a:r>
              <a:rPr lang="pt-BR" sz="3400" b="1" dirty="0" smtClean="0">
                <a:solidFill>
                  <a:schemeClr val="tx1"/>
                </a:solidFill>
              </a:rPr>
              <a:t>1.768 a 1.773 </a:t>
            </a:r>
            <a:r>
              <a:rPr lang="pt-BR" sz="3400" dirty="0" smtClean="0">
                <a:solidFill>
                  <a:schemeClr val="tx1"/>
                </a:solidFill>
              </a:rPr>
              <a:t>da Lei no 10.406, de 10 de janeiro de 2002 (Código Civil</a:t>
            </a:r>
            <a:r>
              <a:rPr lang="pt-BR" sz="3400" dirty="0" smtClean="0">
                <a:solidFill>
                  <a:schemeClr val="tx1"/>
                </a:solidFill>
              </a:rPr>
              <a:t>)”. </a:t>
            </a:r>
          </a:p>
          <a:p>
            <a:pPr algn="just"/>
            <a:r>
              <a:rPr lang="pt-BR" sz="3400" dirty="0" smtClean="0">
                <a:solidFill>
                  <a:schemeClr val="tx1"/>
                </a:solidFill>
              </a:rPr>
              <a:t>Esses dispositivos tinham sido alterados pelo EPD. </a:t>
            </a:r>
            <a:endParaRPr lang="pt-BR" sz="3400" dirty="0" smtClean="0">
              <a:solidFill>
                <a:schemeClr val="tx1"/>
              </a:solidFill>
            </a:endParaRPr>
          </a:p>
          <a:p>
            <a:pPr algn="just"/>
            <a:endParaRPr lang="pt-BR" sz="31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22</a:t>
            </a:fld>
            <a:endParaRPr lang="pt-B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052736"/>
            <a:ext cx="9144000" cy="5805264"/>
          </a:xfrm>
        </p:spPr>
        <p:txBody>
          <a:bodyPr>
            <a:noAutofit/>
          </a:bodyPr>
          <a:lstStyle/>
          <a:p>
            <a:pPr algn="just"/>
            <a:r>
              <a:rPr lang="pt-BR" sz="2500" dirty="0" smtClean="0">
                <a:solidFill>
                  <a:schemeClr val="tx1"/>
                </a:solidFill>
              </a:rPr>
              <a:t>A AUTOCURATELA É POSSÍVEL? </a:t>
            </a:r>
            <a:r>
              <a:rPr lang="pt-BR" sz="2500" dirty="0" smtClean="0">
                <a:solidFill>
                  <a:schemeClr val="tx1"/>
                </a:solidFill>
              </a:rPr>
              <a:t>Respondendo positivamente o Enunciado n. 57, da </a:t>
            </a:r>
            <a:r>
              <a:rPr lang="pt-BR" sz="2500" i="1" dirty="0" smtClean="0">
                <a:solidFill>
                  <a:schemeClr val="tx1"/>
                </a:solidFill>
              </a:rPr>
              <a:t>I Jornada </a:t>
            </a:r>
            <a:r>
              <a:rPr lang="pt-BR" sz="2500" i="1" dirty="0" smtClean="0">
                <a:solidFill>
                  <a:schemeClr val="tx1"/>
                </a:solidFill>
              </a:rPr>
              <a:t>de Processo Civil</a:t>
            </a:r>
            <a:r>
              <a:rPr lang="pt-BR" sz="2500" dirty="0" smtClean="0">
                <a:solidFill>
                  <a:schemeClr val="tx1"/>
                </a:solidFill>
              </a:rPr>
              <a:t>: </a:t>
            </a:r>
            <a:r>
              <a:rPr lang="pt-BR" sz="2500" dirty="0" smtClean="0">
                <a:solidFill>
                  <a:schemeClr val="tx1"/>
                </a:solidFill>
              </a:rPr>
              <a:t>“Todos </a:t>
            </a:r>
            <a:r>
              <a:rPr lang="pt-BR" sz="2500" dirty="0" smtClean="0">
                <a:solidFill>
                  <a:schemeClr val="tx1"/>
                </a:solidFill>
              </a:rPr>
              <a:t>os legitimados a promover a curatela, cujo rol deve incluir o próprio </a:t>
            </a:r>
            <a:r>
              <a:rPr lang="pt-BR" sz="2500" dirty="0" smtClean="0">
                <a:solidFill>
                  <a:schemeClr val="tx1"/>
                </a:solidFill>
              </a:rPr>
              <a:t>sujeito a </a:t>
            </a:r>
            <a:r>
              <a:rPr lang="pt-BR" sz="2500" dirty="0" smtClean="0">
                <a:solidFill>
                  <a:schemeClr val="tx1"/>
                </a:solidFill>
              </a:rPr>
              <a:t>ser curatelado, também o são para realizar o pedido do seu levantamento.</a:t>
            </a:r>
            <a:endParaRPr lang="pt-BR" sz="2500" dirty="0" smtClean="0">
              <a:solidFill>
                <a:schemeClr val="tx1"/>
              </a:solidFill>
            </a:endParaRPr>
          </a:p>
          <a:p>
            <a:pPr algn="just"/>
            <a:r>
              <a:rPr lang="pt-BR" sz="2500" dirty="0" smtClean="0">
                <a:solidFill>
                  <a:srgbClr val="FF0000"/>
                </a:solidFill>
              </a:rPr>
              <a:t>CC/2002. “Art</a:t>
            </a:r>
            <a:r>
              <a:rPr lang="pt-BR" sz="2500" dirty="0" smtClean="0">
                <a:solidFill>
                  <a:srgbClr val="FF0000"/>
                </a:solidFill>
              </a:rPr>
              <a:t>. 1.768.  O processo que define os termos da curatela deve ser promovido: (Redação dada pela Lei nº 13.146, de 2015</a:t>
            </a:r>
            <a:r>
              <a:rPr lang="pt-BR" sz="2500" dirty="0" smtClean="0">
                <a:solidFill>
                  <a:srgbClr val="FF0000"/>
                </a:solidFill>
              </a:rPr>
              <a:t>) (Revogado </a:t>
            </a:r>
            <a:r>
              <a:rPr lang="pt-BR" sz="2500" dirty="0" smtClean="0">
                <a:solidFill>
                  <a:srgbClr val="FF0000"/>
                </a:solidFill>
              </a:rPr>
              <a:t>pela Lei n º 13.105, de 2015</a:t>
            </a:r>
            <a:r>
              <a:rPr lang="pt-BR" sz="2500" dirty="0" smtClean="0">
                <a:solidFill>
                  <a:srgbClr val="FF0000"/>
                </a:solidFill>
              </a:rPr>
              <a:t>)</a:t>
            </a:r>
            <a:endParaRPr lang="pt-BR" sz="2500" dirty="0" smtClean="0">
              <a:solidFill>
                <a:srgbClr val="FF0000"/>
              </a:solidFill>
            </a:endParaRPr>
          </a:p>
          <a:p>
            <a:pPr algn="just"/>
            <a:r>
              <a:rPr lang="pt-BR" sz="2500" dirty="0" smtClean="0">
                <a:solidFill>
                  <a:srgbClr val="FF0000"/>
                </a:solidFill>
              </a:rPr>
              <a:t>I - pelos pais ou tutores;  (Revogado pela Lei n º 13.105, de 2015</a:t>
            </a:r>
            <a:r>
              <a:rPr lang="pt-BR" sz="2500" dirty="0" smtClean="0">
                <a:solidFill>
                  <a:srgbClr val="FF0000"/>
                </a:solidFill>
              </a:rPr>
              <a:t>)</a:t>
            </a:r>
            <a:endParaRPr lang="pt-BR" sz="2500" dirty="0" smtClean="0">
              <a:solidFill>
                <a:srgbClr val="FF0000"/>
              </a:solidFill>
            </a:endParaRPr>
          </a:p>
          <a:p>
            <a:pPr algn="just"/>
            <a:r>
              <a:rPr lang="pt-BR" sz="2500" dirty="0" smtClean="0">
                <a:solidFill>
                  <a:srgbClr val="FF0000"/>
                </a:solidFill>
              </a:rPr>
              <a:t>II - pelo cônjuge, ou por qualquer parente; (Revogado pela Lei n º 13.105, de 2015</a:t>
            </a:r>
            <a:r>
              <a:rPr lang="pt-BR" sz="2500" dirty="0" smtClean="0">
                <a:solidFill>
                  <a:srgbClr val="FF0000"/>
                </a:solidFill>
              </a:rPr>
              <a:t>)</a:t>
            </a:r>
            <a:endParaRPr lang="pt-BR" sz="2500" dirty="0" smtClean="0">
              <a:solidFill>
                <a:srgbClr val="FF0000"/>
              </a:solidFill>
            </a:endParaRPr>
          </a:p>
          <a:p>
            <a:pPr algn="just"/>
            <a:r>
              <a:rPr lang="pt-BR" sz="2500" dirty="0" smtClean="0">
                <a:solidFill>
                  <a:srgbClr val="FF0000"/>
                </a:solidFill>
              </a:rPr>
              <a:t>III - pelo Ministério Público. (Revogado pela Lei n º 13.105, de 2015) </a:t>
            </a:r>
          </a:p>
          <a:p>
            <a:pPr algn="just"/>
            <a:r>
              <a:rPr lang="pt-BR" sz="2500" b="1" dirty="0" smtClean="0">
                <a:solidFill>
                  <a:srgbClr val="FF0000"/>
                </a:solidFill>
              </a:rPr>
              <a:t>IV - pela própria pessoa</a:t>
            </a:r>
            <a:r>
              <a:rPr lang="pt-BR" sz="2500" dirty="0" smtClean="0">
                <a:solidFill>
                  <a:srgbClr val="FF0000"/>
                </a:solidFill>
              </a:rPr>
              <a:t>. (Incluído pela Lei nº 13.146, de 2015)         (Vigência) (Revogado pela Lei n º 13.105, de 2015</a:t>
            </a:r>
            <a:r>
              <a:rPr lang="pt-BR" sz="2500" dirty="0" smtClean="0">
                <a:solidFill>
                  <a:srgbClr val="FF0000"/>
                </a:solidFill>
              </a:rPr>
              <a:t>)”</a:t>
            </a:r>
            <a:endParaRPr lang="pt-BR" sz="2500" dirty="0" smtClean="0">
              <a:solidFill>
                <a:srgbClr val="FF0000"/>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23</a:t>
            </a:fld>
            <a:endParaRPr lang="pt-B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052736"/>
            <a:ext cx="9144000" cy="5805264"/>
          </a:xfrm>
        </p:spPr>
        <p:txBody>
          <a:bodyPr>
            <a:noAutofit/>
          </a:bodyPr>
          <a:lstStyle/>
          <a:p>
            <a:pPr algn="just"/>
            <a:r>
              <a:rPr lang="pt-BR" dirty="0" smtClean="0">
                <a:solidFill>
                  <a:schemeClr val="tx1"/>
                </a:solidFill>
              </a:rPr>
              <a:t>CPC/2015. “Art</a:t>
            </a:r>
            <a:r>
              <a:rPr lang="pt-BR" dirty="0" smtClean="0">
                <a:solidFill>
                  <a:schemeClr val="tx1"/>
                </a:solidFill>
              </a:rPr>
              <a:t>. 747.  A interdição pode ser promovida:</a:t>
            </a:r>
          </a:p>
          <a:p>
            <a:pPr algn="just"/>
            <a:r>
              <a:rPr lang="pt-BR" dirty="0" smtClean="0">
                <a:solidFill>
                  <a:schemeClr val="tx1"/>
                </a:solidFill>
              </a:rPr>
              <a:t>I </a:t>
            </a:r>
            <a:r>
              <a:rPr lang="pt-BR" dirty="0" smtClean="0">
                <a:solidFill>
                  <a:schemeClr val="tx1"/>
                </a:solidFill>
              </a:rPr>
              <a:t>- pelo cônjuge ou companheiro;</a:t>
            </a:r>
          </a:p>
          <a:p>
            <a:pPr algn="just"/>
            <a:r>
              <a:rPr lang="pt-BR" dirty="0" smtClean="0">
                <a:solidFill>
                  <a:schemeClr val="tx1"/>
                </a:solidFill>
              </a:rPr>
              <a:t>II </a:t>
            </a:r>
            <a:r>
              <a:rPr lang="pt-BR" dirty="0" smtClean="0">
                <a:solidFill>
                  <a:schemeClr val="tx1"/>
                </a:solidFill>
              </a:rPr>
              <a:t>- pelos parentes ou tutores;</a:t>
            </a:r>
          </a:p>
          <a:p>
            <a:pPr algn="just"/>
            <a:r>
              <a:rPr lang="pt-BR" dirty="0" smtClean="0">
                <a:solidFill>
                  <a:schemeClr val="tx1"/>
                </a:solidFill>
              </a:rPr>
              <a:t>III </a:t>
            </a:r>
            <a:r>
              <a:rPr lang="pt-BR" dirty="0" smtClean="0">
                <a:solidFill>
                  <a:schemeClr val="tx1"/>
                </a:solidFill>
              </a:rPr>
              <a:t>- pelo representante da entidade em que se encontra abrigado o interditando;</a:t>
            </a:r>
          </a:p>
          <a:p>
            <a:pPr algn="just"/>
            <a:r>
              <a:rPr lang="pt-BR" dirty="0" smtClean="0">
                <a:solidFill>
                  <a:schemeClr val="tx1"/>
                </a:solidFill>
              </a:rPr>
              <a:t>IV </a:t>
            </a:r>
            <a:r>
              <a:rPr lang="pt-BR" dirty="0" smtClean="0">
                <a:solidFill>
                  <a:schemeClr val="tx1"/>
                </a:solidFill>
              </a:rPr>
              <a:t>- pelo Ministério Público.</a:t>
            </a:r>
          </a:p>
          <a:p>
            <a:pPr algn="just"/>
            <a:r>
              <a:rPr lang="pt-BR" dirty="0" smtClean="0">
                <a:solidFill>
                  <a:schemeClr val="tx1"/>
                </a:solidFill>
              </a:rPr>
              <a:t>Parágrafo </a:t>
            </a:r>
            <a:r>
              <a:rPr lang="pt-BR" dirty="0" smtClean="0">
                <a:solidFill>
                  <a:schemeClr val="tx1"/>
                </a:solidFill>
              </a:rPr>
              <a:t>único.  A legitimidade deverá ser comprovada por documentação que acompanhe a petição </a:t>
            </a:r>
            <a:r>
              <a:rPr lang="pt-BR" dirty="0" smtClean="0">
                <a:solidFill>
                  <a:schemeClr val="tx1"/>
                </a:solidFill>
              </a:rPr>
              <a:t>inicial”.</a:t>
            </a:r>
            <a:endParaRPr lang="pt-BR"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24</a:t>
            </a:fld>
            <a:endParaRPr lang="pt-B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600" dirty="0" smtClean="0">
                <a:solidFill>
                  <a:srgbClr val="FF0000"/>
                </a:solidFill>
              </a:rPr>
              <a:t>CC/2002. “Art</a:t>
            </a:r>
            <a:r>
              <a:rPr lang="pt-BR" sz="2600" dirty="0" smtClean="0">
                <a:solidFill>
                  <a:srgbClr val="FF0000"/>
                </a:solidFill>
              </a:rPr>
              <a:t>. 1.769.  O Ministério Público somente promoverá o processo que define os termos da curatela</a:t>
            </a:r>
            <a:r>
              <a:rPr lang="pt-BR" sz="2600" dirty="0" smtClean="0">
                <a:solidFill>
                  <a:srgbClr val="FF0000"/>
                </a:solidFill>
              </a:rPr>
              <a:t>: (</a:t>
            </a:r>
            <a:r>
              <a:rPr lang="pt-BR" sz="2600" dirty="0" smtClean="0">
                <a:solidFill>
                  <a:srgbClr val="FF0000"/>
                </a:solidFill>
              </a:rPr>
              <a:t>Redação dada pela Lei nº 13.146, de 2015) </a:t>
            </a:r>
            <a:r>
              <a:rPr lang="pt-BR" sz="2600" dirty="0" smtClean="0">
                <a:solidFill>
                  <a:srgbClr val="FF0000"/>
                </a:solidFill>
              </a:rPr>
              <a:t>(</a:t>
            </a:r>
            <a:r>
              <a:rPr lang="pt-BR" sz="2600" dirty="0" smtClean="0">
                <a:solidFill>
                  <a:srgbClr val="FF0000"/>
                </a:solidFill>
              </a:rPr>
              <a:t>Revogado pela Lei n º 13.105, de 2015) </a:t>
            </a:r>
          </a:p>
          <a:p>
            <a:pPr algn="just"/>
            <a:r>
              <a:rPr lang="pt-BR" sz="2600" dirty="0" smtClean="0">
                <a:solidFill>
                  <a:srgbClr val="FF0000"/>
                </a:solidFill>
              </a:rPr>
              <a:t>I </a:t>
            </a:r>
            <a:r>
              <a:rPr lang="pt-BR" sz="2600" dirty="0" smtClean="0">
                <a:solidFill>
                  <a:srgbClr val="FF0000"/>
                </a:solidFill>
              </a:rPr>
              <a:t>- nos casos de deficiência mental ou intelectual;                        (Redação dada pela Lei nº 13.146, de 2015</a:t>
            </a:r>
            <a:r>
              <a:rPr lang="pt-BR" sz="2600" smtClean="0">
                <a:solidFill>
                  <a:srgbClr val="FF0000"/>
                </a:solidFill>
              </a:rPr>
              <a:t>) </a:t>
            </a:r>
            <a:r>
              <a:rPr lang="pt-BR" sz="2600" smtClean="0">
                <a:solidFill>
                  <a:srgbClr val="FF0000"/>
                </a:solidFill>
              </a:rPr>
              <a:t> (</a:t>
            </a:r>
            <a:r>
              <a:rPr lang="pt-BR" sz="2600" dirty="0" smtClean="0">
                <a:solidFill>
                  <a:srgbClr val="FF0000"/>
                </a:solidFill>
              </a:rPr>
              <a:t>Revogado pela Lei n º 13.105, de 2015</a:t>
            </a:r>
            <a:r>
              <a:rPr lang="pt-BR" sz="2600" dirty="0" smtClean="0">
                <a:solidFill>
                  <a:srgbClr val="FF0000"/>
                </a:solidFill>
              </a:rPr>
              <a:t>)</a:t>
            </a:r>
            <a:endParaRPr lang="pt-BR" sz="2600" dirty="0" smtClean="0">
              <a:solidFill>
                <a:srgbClr val="FF0000"/>
              </a:solidFill>
            </a:endParaRPr>
          </a:p>
          <a:p>
            <a:pPr algn="just"/>
            <a:r>
              <a:rPr lang="pt-BR" sz="2600" dirty="0" smtClean="0">
                <a:solidFill>
                  <a:srgbClr val="FF0000"/>
                </a:solidFill>
              </a:rPr>
              <a:t>II </a:t>
            </a:r>
            <a:r>
              <a:rPr lang="pt-BR" sz="2600" dirty="0" smtClean="0">
                <a:solidFill>
                  <a:srgbClr val="FF0000"/>
                </a:solidFill>
              </a:rPr>
              <a:t>- se não existir ou não promover a interdição alguma das pessoas designadas nos incisos I e II do artigo antecedente;                           (Revogado pela Lei n º 13.105, de 2015</a:t>
            </a:r>
            <a:r>
              <a:rPr lang="pt-BR" sz="2600" dirty="0" smtClean="0">
                <a:solidFill>
                  <a:srgbClr val="FF0000"/>
                </a:solidFill>
              </a:rPr>
              <a:t>)</a:t>
            </a:r>
            <a:endParaRPr lang="pt-BR" sz="2600" dirty="0" smtClean="0">
              <a:solidFill>
                <a:srgbClr val="FF0000"/>
              </a:solidFill>
            </a:endParaRPr>
          </a:p>
          <a:p>
            <a:pPr algn="just"/>
            <a:r>
              <a:rPr lang="pt-BR" sz="2600" dirty="0" smtClean="0">
                <a:solidFill>
                  <a:srgbClr val="FF0000"/>
                </a:solidFill>
              </a:rPr>
              <a:t>III </a:t>
            </a:r>
            <a:r>
              <a:rPr lang="pt-BR" sz="2600" dirty="0" smtClean="0">
                <a:solidFill>
                  <a:srgbClr val="FF0000"/>
                </a:solidFill>
              </a:rPr>
              <a:t>- se, existindo, forem menores ou incapazes as pessoas mencionadas no inciso II.   </a:t>
            </a:r>
            <a:r>
              <a:rPr lang="pt-BR" sz="2600" dirty="0" smtClean="0">
                <a:solidFill>
                  <a:srgbClr val="FF0000"/>
                </a:solidFill>
              </a:rPr>
              <a:t>(</a:t>
            </a:r>
            <a:r>
              <a:rPr lang="pt-BR" sz="2600" dirty="0" smtClean="0">
                <a:solidFill>
                  <a:srgbClr val="FF0000"/>
                </a:solidFill>
              </a:rPr>
              <a:t>Redação dada pela Lei nº 13.146, de 2015) </a:t>
            </a:r>
            <a:r>
              <a:rPr lang="pt-BR" sz="2600" dirty="0" smtClean="0">
                <a:solidFill>
                  <a:srgbClr val="FF0000"/>
                </a:solidFill>
              </a:rPr>
              <a:t>(Revogado </a:t>
            </a:r>
            <a:r>
              <a:rPr lang="pt-BR" sz="2600" dirty="0" smtClean="0">
                <a:solidFill>
                  <a:srgbClr val="FF0000"/>
                </a:solidFill>
              </a:rPr>
              <a:t>pela Lei n º 13.105, de 2015</a:t>
            </a:r>
            <a:r>
              <a:rPr lang="pt-BR" sz="2600" dirty="0" smtClean="0">
                <a:solidFill>
                  <a:srgbClr val="FF0000"/>
                </a:solidFill>
              </a:rPr>
              <a:t>)”</a:t>
            </a:r>
            <a:endParaRPr lang="pt-BR" sz="2800" dirty="0" smtClean="0">
              <a:solidFill>
                <a:srgbClr val="FF0000"/>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25</a:t>
            </a:fld>
            <a:endParaRPr lang="pt-B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3600" dirty="0" smtClean="0">
                <a:solidFill>
                  <a:schemeClr val="tx1"/>
                </a:solidFill>
              </a:rPr>
              <a:t>CPC/2015. “Art</a:t>
            </a:r>
            <a:r>
              <a:rPr lang="pt-BR" sz="3600" dirty="0" smtClean="0">
                <a:solidFill>
                  <a:schemeClr val="tx1"/>
                </a:solidFill>
              </a:rPr>
              <a:t>. 748.  O Ministério Público só promoverá interdição em caso de doença mental grave:</a:t>
            </a:r>
          </a:p>
          <a:p>
            <a:pPr algn="just"/>
            <a:r>
              <a:rPr lang="pt-BR" sz="3600" dirty="0" smtClean="0">
                <a:solidFill>
                  <a:schemeClr val="tx1"/>
                </a:solidFill>
              </a:rPr>
              <a:t>I </a:t>
            </a:r>
            <a:r>
              <a:rPr lang="pt-BR" sz="3600" dirty="0" smtClean="0">
                <a:solidFill>
                  <a:schemeClr val="tx1"/>
                </a:solidFill>
              </a:rPr>
              <a:t>- se as pessoas designadas nos incisos I, II e III do art. 747 não existirem ou não promoverem a interdição;</a:t>
            </a:r>
          </a:p>
          <a:p>
            <a:pPr algn="just"/>
            <a:r>
              <a:rPr lang="pt-BR" sz="3600" dirty="0" smtClean="0">
                <a:solidFill>
                  <a:schemeClr val="tx1"/>
                </a:solidFill>
              </a:rPr>
              <a:t>II </a:t>
            </a:r>
            <a:r>
              <a:rPr lang="pt-BR" sz="3600" dirty="0" smtClean="0">
                <a:solidFill>
                  <a:schemeClr val="tx1"/>
                </a:solidFill>
              </a:rPr>
              <a:t>- se, existindo, forem incapazes as pessoas mencionadas nos incisos I e II do art. </a:t>
            </a:r>
            <a:r>
              <a:rPr lang="pt-BR" sz="3600" dirty="0" smtClean="0">
                <a:solidFill>
                  <a:schemeClr val="tx1"/>
                </a:solidFill>
              </a:rPr>
              <a:t>747”.</a:t>
            </a:r>
            <a:endParaRPr lang="pt-BR" sz="3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26</a:t>
            </a:fld>
            <a:endParaRPr lang="pt-B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dirty="0" smtClean="0">
                <a:solidFill>
                  <a:srgbClr val="FF0000"/>
                </a:solidFill>
              </a:rPr>
              <a:t>CC/2002. “Art</a:t>
            </a:r>
            <a:r>
              <a:rPr lang="pt-BR" dirty="0" smtClean="0">
                <a:solidFill>
                  <a:srgbClr val="FF0000"/>
                </a:solidFill>
              </a:rPr>
              <a:t>. 1.770. Nos casos em que a interdição for promovida pelo Ministério Público, o juiz nomeará defensor ao suposto incapaz; nos demais casos o Ministério Público será o </a:t>
            </a:r>
            <a:r>
              <a:rPr lang="pt-BR" dirty="0" smtClean="0">
                <a:solidFill>
                  <a:srgbClr val="FF0000"/>
                </a:solidFill>
              </a:rPr>
              <a:t>defensor”. (Revogado </a:t>
            </a:r>
            <a:r>
              <a:rPr lang="pt-BR" dirty="0" smtClean="0">
                <a:solidFill>
                  <a:srgbClr val="FF0000"/>
                </a:solidFill>
              </a:rPr>
              <a:t>pela Lei n º 13.105, de 2015</a:t>
            </a:r>
            <a:r>
              <a:rPr lang="pt-BR" dirty="0" smtClean="0">
                <a:solidFill>
                  <a:srgbClr val="FF0000"/>
                </a:solidFill>
              </a:rPr>
              <a:t>)</a:t>
            </a:r>
            <a:endParaRPr lang="pt-BR" dirty="0" smtClean="0">
              <a:solidFill>
                <a:srgbClr val="FF0000"/>
              </a:solidFill>
            </a:endParaRPr>
          </a:p>
          <a:p>
            <a:pPr algn="just"/>
            <a:r>
              <a:rPr lang="pt-BR" dirty="0" smtClean="0">
                <a:solidFill>
                  <a:srgbClr val="FF0000"/>
                </a:solidFill>
              </a:rPr>
              <a:t>“Art</a:t>
            </a:r>
            <a:r>
              <a:rPr lang="pt-BR" dirty="0" smtClean="0">
                <a:solidFill>
                  <a:srgbClr val="FF0000"/>
                </a:solidFill>
              </a:rPr>
              <a:t>. 1.771.  Antes de se pronunciar acerca dos termos da curatela, o juiz, que deverá ser assistido por equipe multidisciplinar, entrevistará pessoalmente o </a:t>
            </a:r>
            <a:r>
              <a:rPr lang="pt-BR" dirty="0" smtClean="0">
                <a:solidFill>
                  <a:srgbClr val="FF0000"/>
                </a:solidFill>
              </a:rPr>
              <a:t>interditando”.  (</a:t>
            </a:r>
            <a:r>
              <a:rPr lang="pt-BR" dirty="0" smtClean="0">
                <a:solidFill>
                  <a:srgbClr val="FF0000"/>
                </a:solidFill>
              </a:rPr>
              <a:t>Redação dada pela Lei nº 13.146, de 2015) </a:t>
            </a:r>
            <a:r>
              <a:rPr lang="pt-BR" dirty="0" smtClean="0">
                <a:solidFill>
                  <a:srgbClr val="FF0000"/>
                </a:solidFill>
              </a:rPr>
              <a:t>(</a:t>
            </a:r>
            <a:r>
              <a:rPr lang="pt-BR" dirty="0" smtClean="0">
                <a:solidFill>
                  <a:srgbClr val="FF0000"/>
                </a:solidFill>
              </a:rPr>
              <a:t>Revogado pela Lei n º 13.105, de 2015) </a:t>
            </a:r>
            <a:endParaRPr lang="pt-BR" dirty="0" smtClean="0">
              <a:solidFill>
                <a:srgbClr val="FF0000"/>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27</a:t>
            </a:fld>
            <a:endParaRPr lang="pt-B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dirty="0" smtClean="0">
                <a:solidFill>
                  <a:schemeClr val="tx1"/>
                </a:solidFill>
              </a:rPr>
              <a:t>CPC/2015. “Art</a:t>
            </a:r>
            <a:r>
              <a:rPr lang="pt-BR" dirty="0" smtClean="0">
                <a:solidFill>
                  <a:schemeClr val="tx1"/>
                </a:solidFill>
              </a:rPr>
              <a:t>. 753.  Decorrido o prazo previsto no art. 752, o juiz determinará a produção de prova pericial para avaliação da capacidade do interditando para praticar atos da vida civil.</a:t>
            </a:r>
          </a:p>
          <a:p>
            <a:pPr algn="just"/>
            <a:r>
              <a:rPr lang="pt-BR" dirty="0" smtClean="0">
                <a:solidFill>
                  <a:schemeClr val="tx1"/>
                </a:solidFill>
              </a:rPr>
              <a:t>§ 1º. A </a:t>
            </a:r>
            <a:r>
              <a:rPr lang="pt-BR" dirty="0" smtClean="0">
                <a:solidFill>
                  <a:schemeClr val="tx1"/>
                </a:solidFill>
              </a:rPr>
              <a:t>perícia pode ser realizada por equipe composta por expertos com formação multidisciplinar.</a:t>
            </a:r>
          </a:p>
          <a:p>
            <a:pPr algn="just"/>
            <a:r>
              <a:rPr lang="pt-BR" dirty="0" smtClean="0">
                <a:solidFill>
                  <a:schemeClr val="tx1"/>
                </a:solidFill>
              </a:rPr>
              <a:t>§ 2º. </a:t>
            </a:r>
            <a:r>
              <a:rPr lang="pt-BR" dirty="0" smtClean="0">
                <a:solidFill>
                  <a:schemeClr val="tx1"/>
                </a:solidFill>
              </a:rPr>
              <a:t>O laudo pericial indicará especificadamente, se for o caso, os atos para os quais haverá necessidade de </a:t>
            </a:r>
            <a:r>
              <a:rPr lang="pt-BR" dirty="0" smtClean="0">
                <a:solidFill>
                  <a:schemeClr val="tx1"/>
                </a:solidFill>
              </a:rPr>
              <a:t>curatela”.</a:t>
            </a:r>
            <a:endParaRPr lang="pt-BR"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28</a:t>
            </a:fld>
            <a:endParaRPr lang="pt-B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196752"/>
            <a:ext cx="9144000" cy="5661248"/>
          </a:xfrm>
        </p:spPr>
        <p:txBody>
          <a:bodyPr>
            <a:noAutofit/>
          </a:bodyPr>
          <a:lstStyle/>
          <a:p>
            <a:pPr algn="just"/>
            <a:r>
              <a:rPr lang="pt-BR" sz="3000" dirty="0" smtClean="0">
                <a:solidFill>
                  <a:srgbClr val="FF0000"/>
                </a:solidFill>
              </a:rPr>
              <a:t>CURATELA PARCIAL. CC/2002. “Art</a:t>
            </a:r>
            <a:r>
              <a:rPr lang="pt-BR" sz="3000" dirty="0" smtClean="0">
                <a:solidFill>
                  <a:srgbClr val="FF0000"/>
                </a:solidFill>
              </a:rPr>
              <a:t>. 1.772.  O juiz determinará, segundo as potencialidades da pessoa, os limites da curatela, circunscritos às restrições constantes do art. 1.782, e indicará curador</a:t>
            </a:r>
            <a:r>
              <a:rPr lang="pt-BR" sz="3000" dirty="0" smtClean="0">
                <a:solidFill>
                  <a:srgbClr val="FF0000"/>
                </a:solidFill>
              </a:rPr>
              <a:t>.  (</a:t>
            </a:r>
            <a:r>
              <a:rPr lang="pt-BR" sz="3000" dirty="0" smtClean="0">
                <a:solidFill>
                  <a:srgbClr val="FF0000"/>
                </a:solidFill>
              </a:rPr>
              <a:t>Redação dada pela Lei nº 13.146, de 2015) </a:t>
            </a:r>
            <a:r>
              <a:rPr lang="pt-BR" sz="3000" dirty="0" smtClean="0">
                <a:solidFill>
                  <a:srgbClr val="FF0000"/>
                </a:solidFill>
              </a:rPr>
              <a:t>Revogado </a:t>
            </a:r>
            <a:r>
              <a:rPr lang="pt-BR" sz="3000" dirty="0" smtClean="0">
                <a:solidFill>
                  <a:srgbClr val="FF0000"/>
                </a:solidFill>
              </a:rPr>
              <a:t>pela Lei n º 13.105, de 2015</a:t>
            </a:r>
            <a:r>
              <a:rPr lang="pt-BR" sz="3000" dirty="0" smtClean="0">
                <a:solidFill>
                  <a:srgbClr val="FF0000"/>
                </a:solidFill>
              </a:rPr>
              <a:t>). </a:t>
            </a:r>
          </a:p>
          <a:p>
            <a:pPr algn="just"/>
            <a:r>
              <a:rPr lang="pt-BR" sz="3000" dirty="0" smtClean="0">
                <a:solidFill>
                  <a:srgbClr val="FF0000"/>
                </a:solidFill>
              </a:rPr>
              <a:t>Parágrafo </a:t>
            </a:r>
            <a:r>
              <a:rPr lang="pt-BR" sz="3000" dirty="0" smtClean="0">
                <a:solidFill>
                  <a:srgbClr val="FF0000"/>
                </a:solidFill>
              </a:rPr>
              <a:t>único.  Para a escolha do curador, o juiz levará em conta a vontade e as preferências do interditando, a ausência de conflito de interesses e de influência indevida, a proporcionalidade e a adequação às circunstâncias da pessoa</a:t>
            </a:r>
            <a:r>
              <a:rPr lang="pt-BR" sz="3000" dirty="0" smtClean="0">
                <a:solidFill>
                  <a:srgbClr val="FF0000"/>
                </a:solidFill>
              </a:rPr>
              <a:t>. (Incluído </a:t>
            </a:r>
            <a:r>
              <a:rPr lang="pt-BR" sz="3000" dirty="0" smtClean="0">
                <a:solidFill>
                  <a:srgbClr val="FF0000"/>
                </a:solidFill>
              </a:rPr>
              <a:t>pela Lei nº 13.146, de 2015</a:t>
            </a:r>
            <a:r>
              <a:rPr lang="pt-BR" sz="3000" dirty="0" smtClean="0">
                <a:solidFill>
                  <a:srgbClr val="FF0000"/>
                </a:solidFill>
              </a:rPr>
              <a:t>)  (Revogado </a:t>
            </a:r>
            <a:r>
              <a:rPr lang="pt-BR" sz="3000" dirty="0" smtClean="0">
                <a:solidFill>
                  <a:srgbClr val="FF0000"/>
                </a:solidFill>
              </a:rPr>
              <a:t>pela Lei n º 13.105, de 2015</a:t>
            </a:r>
            <a:r>
              <a:rPr lang="pt-BR" sz="3000" dirty="0" smtClean="0">
                <a:solidFill>
                  <a:srgbClr val="FF0000"/>
                </a:solidFill>
              </a:rPr>
              <a:t>)”</a:t>
            </a:r>
            <a:endParaRPr lang="pt-BR" sz="3000" dirty="0" smtClean="0">
              <a:solidFill>
                <a:srgbClr val="FF0000"/>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29</a:t>
            </a:fld>
            <a:endParaRPr lang="pt-B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600" dirty="0" smtClean="0">
                <a:solidFill>
                  <a:schemeClr val="tx1"/>
                </a:solidFill>
              </a:rPr>
              <a:t>CPC/2015. Art</a:t>
            </a:r>
            <a:r>
              <a:rPr lang="pt-BR" sz="2600" dirty="0" smtClean="0">
                <a:solidFill>
                  <a:schemeClr val="tx1"/>
                </a:solidFill>
              </a:rPr>
              <a:t>. 755.  Na sentença que decretar a interdição, o juiz:</a:t>
            </a:r>
          </a:p>
          <a:p>
            <a:pPr algn="just"/>
            <a:r>
              <a:rPr lang="pt-BR" sz="2600" dirty="0" smtClean="0">
                <a:solidFill>
                  <a:schemeClr val="tx1"/>
                </a:solidFill>
              </a:rPr>
              <a:t>I </a:t>
            </a:r>
            <a:r>
              <a:rPr lang="pt-BR" sz="2600" dirty="0" smtClean="0">
                <a:solidFill>
                  <a:schemeClr val="tx1"/>
                </a:solidFill>
              </a:rPr>
              <a:t>- nomeará curador, que poderá ser o requerente da interdição, e </a:t>
            </a:r>
            <a:r>
              <a:rPr lang="pt-BR" sz="2600" u="sng" dirty="0" smtClean="0">
                <a:solidFill>
                  <a:schemeClr val="tx1"/>
                </a:solidFill>
              </a:rPr>
              <a:t>fixará os limites da curatela, segundo o estado e o desenvolvimento mental do interdito;</a:t>
            </a:r>
          </a:p>
          <a:p>
            <a:pPr algn="just"/>
            <a:r>
              <a:rPr lang="pt-BR" sz="2600" dirty="0" smtClean="0">
                <a:solidFill>
                  <a:schemeClr val="tx1"/>
                </a:solidFill>
              </a:rPr>
              <a:t>II </a:t>
            </a:r>
            <a:r>
              <a:rPr lang="pt-BR" sz="2600" dirty="0" smtClean="0">
                <a:solidFill>
                  <a:schemeClr val="tx1"/>
                </a:solidFill>
              </a:rPr>
              <a:t>- </a:t>
            </a:r>
            <a:r>
              <a:rPr lang="pt-BR" sz="2600" u="sng" dirty="0" smtClean="0">
                <a:solidFill>
                  <a:schemeClr val="tx1"/>
                </a:solidFill>
              </a:rPr>
              <a:t>considerará as características pessoais do interdito, observando suas potencialidades, habilidades, vontades e preferências</a:t>
            </a:r>
            <a:r>
              <a:rPr lang="pt-BR" sz="2600" dirty="0" smtClean="0">
                <a:solidFill>
                  <a:schemeClr val="tx1"/>
                </a:solidFill>
              </a:rPr>
              <a:t>.</a:t>
            </a:r>
          </a:p>
          <a:p>
            <a:pPr algn="just"/>
            <a:r>
              <a:rPr lang="pt-BR" sz="2600" dirty="0" smtClean="0">
                <a:solidFill>
                  <a:schemeClr val="tx1"/>
                </a:solidFill>
              </a:rPr>
              <a:t>§ 1º. A </a:t>
            </a:r>
            <a:r>
              <a:rPr lang="pt-BR" sz="2600" dirty="0" smtClean="0">
                <a:solidFill>
                  <a:schemeClr val="tx1"/>
                </a:solidFill>
              </a:rPr>
              <a:t>curatela deve ser atribuída a quem melhor possa atender aos interesses do curatelado.</a:t>
            </a:r>
          </a:p>
          <a:p>
            <a:pPr algn="just"/>
            <a:r>
              <a:rPr lang="pt-BR" sz="2600" dirty="0" smtClean="0">
                <a:solidFill>
                  <a:schemeClr val="tx1"/>
                </a:solidFill>
              </a:rPr>
              <a:t>§ 2º.  </a:t>
            </a:r>
            <a:r>
              <a:rPr lang="pt-BR" sz="2600" dirty="0" smtClean="0">
                <a:solidFill>
                  <a:schemeClr val="tx1"/>
                </a:solidFill>
              </a:rPr>
              <a:t>Havendo, ao tempo da interdição, pessoa incapaz sob a guarda e a responsabilidade do interdito, o juiz atribuirá a curatela a quem melhor puder atender aos interesses do interdito e do </a:t>
            </a:r>
            <a:r>
              <a:rPr lang="pt-BR" sz="2600" dirty="0" smtClean="0">
                <a:solidFill>
                  <a:schemeClr val="tx1"/>
                </a:solidFill>
              </a:rPr>
              <a:t>incapaz”.</a:t>
            </a:r>
            <a:endParaRPr lang="pt-BR" sz="2600" dirty="0" smtClean="0">
              <a:solidFill>
                <a:schemeClr val="tx1"/>
              </a:solidFill>
            </a:endParaRPr>
          </a:p>
          <a:p>
            <a:pPr algn="just"/>
            <a:endParaRPr lang="pt-BR" sz="3000" dirty="0" smtClean="0">
              <a:solidFill>
                <a:schemeClr val="tx1"/>
              </a:solidFill>
            </a:endParaRPr>
          </a:p>
          <a:p>
            <a:pPr algn="just"/>
            <a:r>
              <a:rPr lang="pt-BR" sz="3000" dirty="0" smtClean="0">
                <a:solidFill>
                  <a:schemeClr val="tx1"/>
                </a:solidFill>
              </a:rPr>
              <a:t>.</a:t>
            </a:r>
            <a:endParaRPr lang="pt-BR" sz="30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30</a:t>
            </a:fld>
            <a:endParaRPr lang="pt-B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dirty="0" smtClean="0">
                <a:solidFill>
                  <a:srgbClr val="FF0000"/>
                </a:solidFill>
              </a:rPr>
              <a:t>CC/2002. “Art</a:t>
            </a:r>
            <a:r>
              <a:rPr lang="pt-BR" dirty="0" smtClean="0">
                <a:solidFill>
                  <a:srgbClr val="FF0000"/>
                </a:solidFill>
              </a:rPr>
              <a:t>. 1.773. A sentença que declara a interdição produz efeitos desde logo, embora sujeita a recurso.  </a:t>
            </a:r>
            <a:r>
              <a:rPr lang="pt-BR" dirty="0" smtClean="0">
                <a:solidFill>
                  <a:srgbClr val="FF0000"/>
                </a:solidFill>
              </a:rPr>
              <a:t>(Revogado </a:t>
            </a:r>
            <a:r>
              <a:rPr lang="pt-BR" dirty="0" smtClean="0">
                <a:solidFill>
                  <a:srgbClr val="FF0000"/>
                </a:solidFill>
              </a:rPr>
              <a:t>pela Lei n º 13.105, de 2015</a:t>
            </a:r>
            <a:r>
              <a:rPr lang="pt-BR" dirty="0" smtClean="0">
                <a:solidFill>
                  <a:srgbClr val="FF0000"/>
                </a:solidFill>
              </a:rPr>
              <a:t>)”. </a:t>
            </a:r>
          </a:p>
          <a:p>
            <a:pPr algn="just"/>
            <a:endParaRPr lang="pt-BR" dirty="0" smtClean="0">
              <a:solidFill>
                <a:srgbClr val="FF0000"/>
              </a:solidFill>
            </a:endParaRPr>
          </a:p>
          <a:p>
            <a:pPr algn="just"/>
            <a:r>
              <a:rPr lang="pt-BR" dirty="0" smtClean="0">
                <a:solidFill>
                  <a:schemeClr val="tx1"/>
                </a:solidFill>
              </a:rPr>
              <a:t>CPC/2015. “Art</a:t>
            </a:r>
            <a:r>
              <a:rPr lang="pt-BR" dirty="0" smtClean="0">
                <a:solidFill>
                  <a:schemeClr val="tx1"/>
                </a:solidFill>
              </a:rPr>
              <a:t>. 754.  Apresentado o laudo, produzidas as demais provas e ouvidos os interessados, o juiz proferirá </a:t>
            </a:r>
            <a:r>
              <a:rPr lang="pt-BR" dirty="0" smtClean="0">
                <a:solidFill>
                  <a:schemeClr val="tx1"/>
                </a:solidFill>
              </a:rPr>
              <a:t>sentença”.</a:t>
            </a:r>
          </a:p>
          <a:p>
            <a:pPr algn="just"/>
            <a:r>
              <a:rPr lang="pt-BR" dirty="0" smtClean="0">
                <a:solidFill>
                  <a:schemeClr val="tx1"/>
                </a:solidFill>
              </a:rPr>
              <a:t>Não há mais menção a efeitos </a:t>
            </a:r>
            <a:r>
              <a:rPr lang="pt-BR" i="1" dirty="0" smtClean="0">
                <a:solidFill>
                  <a:schemeClr val="tx1"/>
                </a:solidFill>
              </a:rPr>
              <a:t>ex </a:t>
            </a:r>
            <a:r>
              <a:rPr lang="pt-BR" i="1" dirty="0" err="1" smtClean="0">
                <a:solidFill>
                  <a:schemeClr val="tx1"/>
                </a:solidFill>
              </a:rPr>
              <a:t>nunc</a:t>
            </a:r>
            <a:r>
              <a:rPr lang="pt-BR" i="1" dirty="0" smtClean="0">
                <a:solidFill>
                  <a:schemeClr val="tx1"/>
                </a:solidFill>
              </a:rPr>
              <a:t> </a:t>
            </a:r>
            <a:r>
              <a:rPr lang="pt-BR" dirty="0" smtClean="0">
                <a:solidFill>
                  <a:schemeClr val="tx1"/>
                </a:solidFill>
              </a:rPr>
              <a:t>da sentença.  Quais as razões da alteração? </a:t>
            </a:r>
          </a:p>
          <a:p>
            <a:pPr algn="just"/>
            <a:endParaRPr lang="pt-BR" sz="3000" dirty="0" smtClean="0">
              <a:solidFill>
                <a:srgbClr val="FF0000"/>
              </a:solidFill>
            </a:endParaRPr>
          </a:p>
          <a:p>
            <a:pPr algn="just"/>
            <a:endParaRPr lang="pt-BR" sz="30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31</a:t>
            </a:fld>
            <a:endParaRPr lang="pt-B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800" dirty="0" smtClean="0">
                <a:solidFill>
                  <a:schemeClr val="tx1"/>
                </a:solidFill>
              </a:rPr>
              <a:t>Trata-se de um procedimento judicial de iniciativa da própria pessoa com deficiência, para auxílio na prática dos atos negociais. Tem </a:t>
            </a:r>
            <a:r>
              <a:rPr lang="pt-BR" sz="2800" dirty="0" smtClean="0">
                <a:solidFill>
                  <a:schemeClr val="tx1"/>
                </a:solidFill>
              </a:rPr>
              <a:t>inspiração na </a:t>
            </a:r>
            <a:r>
              <a:rPr lang="pt-BR" sz="2800" dirty="0" smtClean="0">
                <a:solidFill>
                  <a:schemeClr val="tx1"/>
                </a:solidFill>
              </a:rPr>
              <a:t>“Amministratore </a:t>
            </a:r>
            <a:r>
              <a:rPr lang="pt-BR" sz="2800" dirty="0" smtClean="0">
                <a:solidFill>
                  <a:schemeClr val="tx1"/>
                </a:solidFill>
              </a:rPr>
              <a:t>di </a:t>
            </a:r>
            <a:r>
              <a:rPr lang="pt-BR" sz="2800" dirty="0" smtClean="0">
                <a:solidFill>
                  <a:schemeClr val="tx1"/>
                </a:solidFill>
              </a:rPr>
              <a:t>sostegno” (Itália) e na “Betreuung” (Alemanha). </a:t>
            </a:r>
          </a:p>
          <a:p>
            <a:pPr algn="just"/>
            <a:r>
              <a:rPr lang="pt-BR" sz="2800" dirty="0" smtClean="0">
                <a:solidFill>
                  <a:schemeClr val="tx1"/>
                </a:solidFill>
              </a:rPr>
              <a:t>CC/2002. “Art</a:t>
            </a:r>
            <a:r>
              <a:rPr lang="pt-BR" sz="2800" dirty="0" smtClean="0">
                <a:solidFill>
                  <a:schemeClr val="tx1"/>
                </a:solidFill>
              </a:rPr>
              <a:t>. 1.783-A.  A tomada de decisão apoiada é o processo </a:t>
            </a:r>
            <a:r>
              <a:rPr lang="pt-BR" sz="2800" b="1" dirty="0" smtClean="0">
                <a:solidFill>
                  <a:schemeClr val="tx1"/>
                </a:solidFill>
              </a:rPr>
              <a:t>pelo qual a pessoa com deficiência elege pelo menos 2 (duas) pessoas idôneas</a:t>
            </a:r>
            <a:r>
              <a:rPr lang="pt-BR" sz="2800" dirty="0" smtClean="0">
                <a:solidFill>
                  <a:schemeClr val="tx1"/>
                </a:solidFill>
              </a:rPr>
              <a:t>, com as quais mantenha vínculos e que gozem de sua confiança, para prestar-lhe apoio na tomada de decisão sobre atos da vida civil, fornecendo-lhes os elementos e informações necessários para que possa exercer sua </a:t>
            </a:r>
            <a:r>
              <a:rPr lang="pt-BR" sz="2800" dirty="0" smtClean="0">
                <a:solidFill>
                  <a:schemeClr val="tx1"/>
                </a:solidFill>
              </a:rPr>
              <a:t>capacidade”. (</a:t>
            </a:r>
            <a:r>
              <a:rPr lang="pt-BR" sz="2800" dirty="0" smtClean="0">
                <a:solidFill>
                  <a:schemeClr val="tx1"/>
                </a:solidFill>
              </a:rPr>
              <a:t>Incluído pela Lei nº 13.146, de 2015</a:t>
            </a:r>
            <a:r>
              <a:rPr lang="pt-BR" sz="2800" dirty="0" smtClean="0">
                <a:solidFill>
                  <a:schemeClr val="tx1"/>
                </a:solidFill>
              </a:rPr>
              <a:t>)”  </a:t>
            </a:r>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32</a:t>
            </a:fld>
            <a:endParaRPr lang="pt-B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800" dirty="0" smtClean="0">
                <a:solidFill>
                  <a:schemeClr val="tx1"/>
                </a:solidFill>
              </a:rPr>
              <a:t>CC/2002. Art. 1.783-A. “§ 1º.  </a:t>
            </a:r>
            <a:r>
              <a:rPr lang="pt-BR" sz="2800" dirty="0" smtClean="0">
                <a:solidFill>
                  <a:schemeClr val="tx1"/>
                </a:solidFill>
              </a:rPr>
              <a:t>Para formular pedido de tomada de decisão apoiada, a pessoa com deficiência e os apoiadores devem apresentar termo em que constem os </a:t>
            </a:r>
            <a:r>
              <a:rPr lang="pt-BR" sz="2800" b="1" dirty="0" smtClean="0">
                <a:solidFill>
                  <a:schemeClr val="tx1"/>
                </a:solidFill>
              </a:rPr>
              <a:t>limites do apoio a ser oferecido </a:t>
            </a:r>
            <a:r>
              <a:rPr lang="pt-BR" sz="2800" dirty="0" smtClean="0">
                <a:solidFill>
                  <a:schemeClr val="tx1"/>
                </a:solidFill>
              </a:rPr>
              <a:t>e os compromissos dos apoiadores, inclusive o prazo de vigência do acordo e o respeito à vontade, aos direitos e aos interesses da pessoa que devem apoiar. </a:t>
            </a:r>
          </a:p>
          <a:p>
            <a:pPr algn="just"/>
            <a:r>
              <a:rPr lang="pt-BR" sz="2800" dirty="0" smtClean="0">
                <a:solidFill>
                  <a:schemeClr val="tx1"/>
                </a:solidFill>
              </a:rPr>
              <a:t>§ </a:t>
            </a:r>
            <a:r>
              <a:rPr lang="pt-BR" sz="2800" dirty="0" smtClean="0">
                <a:solidFill>
                  <a:schemeClr val="tx1"/>
                </a:solidFill>
              </a:rPr>
              <a:t>2º.  </a:t>
            </a:r>
            <a:r>
              <a:rPr lang="pt-BR" sz="2800" dirty="0" smtClean="0">
                <a:solidFill>
                  <a:schemeClr val="tx1"/>
                </a:solidFill>
              </a:rPr>
              <a:t>O pedido de tomada de decisão apoiada </a:t>
            </a:r>
            <a:r>
              <a:rPr lang="pt-BR" sz="2800" b="1" dirty="0" smtClean="0">
                <a:solidFill>
                  <a:schemeClr val="tx1"/>
                </a:solidFill>
              </a:rPr>
              <a:t>será requerido pela pessoa a ser apoiada, com indicação expressa das pessoas aptas </a:t>
            </a:r>
            <a:r>
              <a:rPr lang="pt-BR" sz="2800" dirty="0" smtClean="0">
                <a:solidFill>
                  <a:schemeClr val="tx1"/>
                </a:solidFill>
              </a:rPr>
              <a:t>a prestarem o apoio previsto no caput deste </a:t>
            </a:r>
            <a:r>
              <a:rPr lang="pt-BR" sz="2800" dirty="0" smtClean="0">
                <a:solidFill>
                  <a:schemeClr val="tx1"/>
                </a:solidFill>
              </a:rPr>
              <a:t>artigo”. </a:t>
            </a:r>
            <a:endParaRPr lang="pt-BR" sz="2800" dirty="0" smtClean="0">
              <a:solidFill>
                <a:schemeClr val="tx1"/>
              </a:solidFill>
            </a:endParaRPr>
          </a:p>
          <a:p>
            <a:pPr algn="just"/>
            <a:endParaRPr lang="pt-BR" sz="2800" dirty="0" smtClean="0">
              <a:solidFill>
                <a:schemeClr val="tx1"/>
              </a:solidFill>
            </a:endParaRPr>
          </a:p>
          <a:p>
            <a:pPr algn="just"/>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33</a:t>
            </a:fld>
            <a:endParaRPr lang="pt-B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600" dirty="0" smtClean="0">
                <a:solidFill>
                  <a:schemeClr val="tx1"/>
                </a:solidFill>
              </a:rPr>
              <a:t>CC/2002. Art. 1.783-A. “§ 3º.  </a:t>
            </a:r>
            <a:r>
              <a:rPr lang="pt-BR" sz="2600" dirty="0" smtClean="0">
                <a:solidFill>
                  <a:schemeClr val="tx1"/>
                </a:solidFill>
              </a:rPr>
              <a:t>Antes de se pronunciar sobre o pedido de tomada de decisão apoiada, </a:t>
            </a:r>
            <a:r>
              <a:rPr lang="pt-BR" sz="2600" b="1" dirty="0" smtClean="0">
                <a:solidFill>
                  <a:schemeClr val="tx1"/>
                </a:solidFill>
              </a:rPr>
              <a:t>o juiz, assistido por equipe multidisciplinar, após oitiva do Ministério Público</a:t>
            </a:r>
            <a:r>
              <a:rPr lang="pt-BR" sz="2600" dirty="0" smtClean="0">
                <a:solidFill>
                  <a:schemeClr val="tx1"/>
                </a:solidFill>
              </a:rPr>
              <a:t>, </a:t>
            </a:r>
            <a:r>
              <a:rPr lang="pt-BR" sz="2600" b="1" u="sng" dirty="0" smtClean="0">
                <a:solidFill>
                  <a:schemeClr val="tx1"/>
                </a:solidFill>
              </a:rPr>
              <a:t>ouvirá pessoalmente o requerente e as pessoas que lhe prestarão apoio</a:t>
            </a:r>
            <a:r>
              <a:rPr lang="pt-BR" sz="2600" dirty="0" smtClean="0">
                <a:solidFill>
                  <a:schemeClr val="tx1"/>
                </a:solidFill>
              </a:rPr>
              <a:t>. </a:t>
            </a:r>
            <a:r>
              <a:rPr lang="pt-BR" sz="2600" dirty="0" smtClean="0">
                <a:solidFill>
                  <a:schemeClr val="tx1"/>
                </a:solidFill>
              </a:rPr>
              <a:t>(</a:t>
            </a:r>
            <a:r>
              <a:rPr lang="pt-BR" sz="2600" dirty="0" smtClean="0">
                <a:solidFill>
                  <a:schemeClr val="tx1"/>
                </a:solidFill>
              </a:rPr>
              <a:t>Incluído pela Lei nº 13.146, de 2015</a:t>
            </a:r>
            <a:r>
              <a:rPr lang="pt-BR" sz="2600" dirty="0" smtClean="0">
                <a:solidFill>
                  <a:schemeClr val="tx1"/>
                </a:solidFill>
              </a:rPr>
              <a:t>)</a:t>
            </a:r>
            <a:endParaRPr lang="pt-BR" sz="2600" dirty="0" smtClean="0">
              <a:solidFill>
                <a:schemeClr val="tx1"/>
              </a:solidFill>
            </a:endParaRPr>
          </a:p>
          <a:p>
            <a:pPr algn="just"/>
            <a:r>
              <a:rPr lang="pt-BR" sz="2600" dirty="0" smtClean="0">
                <a:solidFill>
                  <a:schemeClr val="tx1"/>
                </a:solidFill>
              </a:rPr>
              <a:t>§ 4º.  </a:t>
            </a:r>
            <a:r>
              <a:rPr lang="pt-BR" sz="2600" dirty="0" smtClean="0">
                <a:solidFill>
                  <a:schemeClr val="tx1"/>
                </a:solidFill>
              </a:rPr>
              <a:t>A decisão tomada por pessoa </a:t>
            </a:r>
            <a:r>
              <a:rPr lang="pt-BR" sz="2600" b="1" dirty="0" smtClean="0">
                <a:solidFill>
                  <a:schemeClr val="tx1"/>
                </a:solidFill>
              </a:rPr>
              <a:t>apoiada terá validade e efeitos sobre terceiros, </a:t>
            </a:r>
            <a:r>
              <a:rPr lang="pt-BR" sz="2600" dirty="0" smtClean="0">
                <a:solidFill>
                  <a:schemeClr val="tx1"/>
                </a:solidFill>
              </a:rPr>
              <a:t>sem restrições, desde que esteja inserida nos limites do apoio acordado.  </a:t>
            </a:r>
            <a:r>
              <a:rPr lang="pt-BR" sz="2600" dirty="0" smtClean="0">
                <a:solidFill>
                  <a:schemeClr val="tx1"/>
                </a:solidFill>
              </a:rPr>
              <a:t>(</a:t>
            </a:r>
            <a:r>
              <a:rPr lang="pt-BR" sz="2600" dirty="0" smtClean="0">
                <a:solidFill>
                  <a:schemeClr val="tx1"/>
                </a:solidFill>
              </a:rPr>
              <a:t>Incluído pela Lei nº 13.146, de 2015</a:t>
            </a:r>
            <a:r>
              <a:rPr lang="pt-BR" sz="2600" dirty="0" smtClean="0">
                <a:solidFill>
                  <a:schemeClr val="tx1"/>
                </a:solidFill>
              </a:rPr>
              <a:t>).</a:t>
            </a:r>
            <a:endParaRPr lang="pt-BR" sz="2600" dirty="0" smtClean="0">
              <a:solidFill>
                <a:schemeClr val="tx1"/>
              </a:solidFill>
            </a:endParaRPr>
          </a:p>
          <a:p>
            <a:pPr algn="just"/>
            <a:r>
              <a:rPr lang="pt-BR" sz="2600" dirty="0" smtClean="0">
                <a:solidFill>
                  <a:schemeClr val="tx1"/>
                </a:solidFill>
              </a:rPr>
              <a:t>§ 5º.  </a:t>
            </a:r>
            <a:r>
              <a:rPr lang="pt-BR" sz="2600" b="1" dirty="0" smtClean="0">
                <a:solidFill>
                  <a:schemeClr val="tx1"/>
                </a:solidFill>
              </a:rPr>
              <a:t>Terceiro</a:t>
            </a:r>
            <a:r>
              <a:rPr lang="pt-BR" sz="2600" dirty="0" smtClean="0">
                <a:solidFill>
                  <a:schemeClr val="tx1"/>
                </a:solidFill>
              </a:rPr>
              <a:t> com quem a pessoa apoiada mantenha relação </a:t>
            </a:r>
            <a:r>
              <a:rPr lang="pt-BR" sz="2600" dirty="0" err="1" smtClean="0">
                <a:solidFill>
                  <a:schemeClr val="tx1"/>
                </a:solidFill>
              </a:rPr>
              <a:t>negocial</a:t>
            </a:r>
            <a:r>
              <a:rPr lang="pt-BR" sz="2600" dirty="0" smtClean="0">
                <a:solidFill>
                  <a:schemeClr val="tx1"/>
                </a:solidFill>
              </a:rPr>
              <a:t> </a:t>
            </a:r>
            <a:r>
              <a:rPr lang="pt-BR" sz="2600" b="1" dirty="0" smtClean="0">
                <a:solidFill>
                  <a:schemeClr val="tx1"/>
                </a:solidFill>
              </a:rPr>
              <a:t>pode solicitar que os apoiadores contra-assinem </a:t>
            </a:r>
            <a:r>
              <a:rPr lang="pt-BR" sz="2600" dirty="0" smtClean="0">
                <a:solidFill>
                  <a:schemeClr val="tx1"/>
                </a:solidFill>
              </a:rPr>
              <a:t>o contrato ou acordo, especificando, por escrito, sua função em relação ao </a:t>
            </a:r>
            <a:r>
              <a:rPr lang="pt-BR" sz="2600" dirty="0" smtClean="0">
                <a:solidFill>
                  <a:schemeClr val="tx1"/>
                </a:solidFill>
              </a:rPr>
              <a:t>apoiado”. </a:t>
            </a:r>
            <a:endParaRPr lang="pt-BR" sz="2600" dirty="0" smtClean="0">
              <a:solidFill>
                <a:schemeClr val="tx1"/>
              </a:solidFill>
            </a:endParaRPr>
          </a:p>
          <a:p>
            <a:pPr algn="just"/>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34</a:t>
            </a:fld>
            <a:endParaRPr lang="pt-B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800" dirty="0" smtClean="0">
                <a:solidFill>
                  <a:schemeClr val="tx1"/>
                </a:solidFill>
              </a:rPr>
              <a:t>CC/2002. Art. 1.783-A</a:t>
            </a:r>
            <a:r>
              <a:rPr lang="pt-BR" sz="2800" dirty="0" smtClean="0">
                <a:solidFill>
                  <a:schemeClr val="tx1"/>
                </a:solidFill>
              </a:rPr>
              <a:t>. “§ 6º.  </a:t>
            </a:r>
            <a:r>
              <a:rPr lang="pt-BR" sz="2800" dirty="0" smtClean="0">
                <a:solidFill>
                  <a:schemeClr val="tx1"/>
                </a:solidFill>
              </a:rPr>
              <a:t>Em caso de negócio jurídico que </a:t>
            </a:r>
            <a:r>
              <a:rPr lang="pt-BR" sz="2800" b="1" dirty="0" smtClean="0">
                <a:solidFill>
                  <a:schemeClr val="tx1"/>
                </a:solidFill>
              </a:rPr>
              <a:t>possa trazer risco ou prejuízo relevante, havendo divergência de opiniões </a:t>
            </a:r>
            <a:r>
              <a:rPr lang="pt-BR" sz="2800" dirty="0" smtClean="0">
                <a:solidFill>
                  <a:schemeClr val="tx1"/>
                </a:solidFill>
              </a:rPr>
              <a:t>entre a pessoa apoiada e um dos apoiadores, deverá o juiz, ouvido o Ministério Público, decidir sobre a </a:t>
            </a:r>
            <a:r>
              <a:rPr lang="pt-BR" sz="2800" dirty="0" smtClean="0">
                <a:solidFill>
                  <a:schemeClr val="tx1"/>
                </a:solidFill>
              </a:rPr>
              <a:t>questão. </a:t>
            </a:r>
            <a:endParaRPr lang="pt-BR" sz="2800" dirty="0" smtClean="0">
              <a:solidFill>
                <a:schemeClr val="tx1"/>
              </a:solidFill>
            </a:endParaRPr>
          </a:p>
          <a:p>
            <a:pPr algn="just"/>
            <a:r>
              <a:rPr lang="pt-BR" sz="2800" dirty="0" smtClean="0">
                <a:solidFill>
                  <a:schemeClr val="tx1"/>
                </a:solidFill>
              </a:rPr>
              <a:t>§ 7º.  </a:t>
            </a:r>
            <a:r>
              <a:rPr lang="pt-BR" sz="2800" dirty="0" smtClean="0">
                <a:solidFill>
                  <a:schemeClr val="tx1"/>
                </a:solidFill>
              </a:rPr>
              <a:t>Se o apoiador agir com negligência, exercer pressão indevida ou não adimplir as obrigações assumidas, poderá a pessoa apoiada ou qualquer pessoa apresentar denúncia ao Ministério Público ou ao juiz.                  </a:t>
            </a:r>
          </a:p>
          <a:p>
            <a:pPr algn="just"/>
            <a:r>
              <a:rPr lang="pt-BR" sz="2800" dirty="0" smtClean="0">
                <a:solidFill>
                  <a:schemeClr val="tx1"/>
                </a:solidFill>
              </a:rPr>
              <a:t>§ </a:t>
            </a:r>
            <a:r>
              <a:rPr lang="pt-BR" sz="2800" dirty="0" smtClean="0">
                <a:solidFill>
                  <a:schemeClr val="tx1"/>
                </a:solidFill>
              </a:rPr>
              <a:t>8º.  </a:t>
            </a:r>
            <a:r>
              <a:rPr lang="pt-BR" sz="2800" dirty="0" smtClean="0">
                <a:solidFill>
                  <a:schemeClr val="tx1"/>
                </a:solidFill>
              </a:rPr>
              <a:t>Se procedente a denúncia, o juiz </a:t>
            </a:r>
            <a:r>
              <a:rPr lang="pt-BR" sz="2800" b="1" dirty="0" smtClean="0">
                <a:solidFill>
                  <a:schemeClr val="tx1"/>
                </a:solidFill>
              </a:rPr>
              <a:t>destituirá o apoiador </a:t>
            </a:r>
            <a:r>
              <a:rPr lang="pt-BR" sz="2800" dirty="0" smtClean="0">
                <a:solidFill>
                  <a:schemeClr val="tx1"/>
                </a:solidFill>
              </a:rPr>
              <a:t>e nomeará, ouvida a pessoa apoiada e se for de seu interesse, outra pessoa para prestação de </a:t>
            </a:r>
            <a:r>
              <a:rPr lang="pt-BR" sz="2800" dirty="0" smtClean="0">
                <a:solidFill>
                  <a:schemeClr val="tx1"/>
                </a:solidFill>
              </a:rPr>
              <a:t>apoio”. </a:t>
            </a:r>
            <a:endParaRPr lang="pt-BR" sz="2800" dirty="0" smtClean="0">
              <a:solidFill>
                <a:schemeClr val="tx1"/>
              </a:solidFill>
            </a:endParaRPr>
          </a:p>
          <a:p>
            <a:pPr algn="just"/>
            <a:endParaRPr lang="pt-BR" sz="2600" dirty="0" smtClean="0">
              <a:solidFill>
                <a:schemeClr val="tx1"/>
              </a:solidFill>
            </a:endParaRPr>
          </a:p>
          <a:p>
            <a:pPr algn="just"/>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35</a:t>
            </a:fld>
            <a:endParaRPr lang="pt-B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800" dirty="0" smtClean="0">
                <a:solidFill>
                  <a:schemeClr val="tx1"/>
                </a:solidFill>
              </a:rPr>
              <a:t>CC/2002. Art. 1.783-A</a:t>
            </a:r>
            <a:r>
              <a:rPr lang="pt-BR" sz="2800" dirty="0" smtClean="0">
                <a:solidFill>
                  <a:schemeClr val="tx1"/>
                </a:solidFill>
              </a:rPr>
              <a:t>. “§ </a:t>
            </a:r>
            <a:r>
              <a:rPr lang="pt-BR" sz="2800" dirty="0" smtClean="0">
                <a:solidFill>
                  <a:schemeClr val="tx1"/>
                </a:solidFill>
              </a:rPr>
              <a:t>9º.  A pessoa apoiada pode, a qualquer tempo, </a:t>
            </a:r>
            <a:r>
              <a:rPr lang="pt-BR" sz="2800" b="1" dirty="0" smtClean="0">
                <a:solidFill>
                  <a:schemeClr val="tx1"/>
                </a:solidFill>
              </a:rPr>
              <a:t>solicitar o término de acordo firmado</a:t>
            </a:r>
            <a:r>
              <a:rPr lang="pt-BR" sz="2800" dirty="0" smtClean="0">
                <a:solidFill>
                  <a:schemeClr val="tx1"/>
                </a:solidFill>
              </a:rPr>
              <a:t> em processo de tomada de decisão </a:t>
            </a:r>
            <a:r>
              <a:rPr lang="pt-BR" sz="2800" dirty="0" smtClean="0">
                <a:solidFill>
                  <a:schemeClr val="tx1"/>
                </a:solidFill>
              </a:rPr>
              <a:t>apoiada. </a:t>
            </a:r>
            <a:endParaRPr lang="pt-BR" sz="2800" dirty="0" smtClean="0">
              <a:solidFill>
                <a:schemeClr val="tx1"/>
              </a:solidFill>
            </a:endParaRPr>
          </a:p>
          <a:p>
            <a:pPr algn="just"/>
            <a:r>
              <a:rPr lang="pt-BR" sz="2800" dirty="0" smtClean="0">
                <a:solidFill>
                  <a:schemeClr val="tx1"/>
                </a:solidFill>
              </a:rPr>
              <a:t>§ </a:t>
            </a:r>
            <a:r>
              <a:rPr lang="pt-BR" sz="2800" dirty="0" smtClean="0">
                <a:solidFill>
                  <a:schemeClr val="tx1"/>
                </a:solidFill>
              </a:rPr>
              <a:t>10.  O apoiador pode solicitar ao juiz a exclusão de sua participação do processo de tomada de decisão apoiada, sendo seu </a:t>
            </a:r>
            <a:r>
              <a:rPr lang="pt-BR" sz="2800" b="1" dirty="0" smtClean="0">
                <a:solidFill>
                  <a:schemeClr val="tx1"/>
                </a:solidFill>
              </a:rPr>
              <a:t>desligamento condicionado </a:t>
            </a:r>
            <a:r>
              <a:rPr lang="pt-BR" sz="2800" dirty="0" smtClean="0">
                <a:solidFill>
                  <a:schemeClr val="tx1"/>
                </a:solidFill>
              </a:rPr>
              <a:t>à manifestação do juiz sobre a matéria.                          </a:t>
            </a:r>
          </a:p>
          <a:p>
            <a:pPr algn="just"/>
            <a:r>
              <a:rPr lang="pt-BR" sz="2800" dirty="0" smtClean="0">
                <a:solidFill>
                  <a:schemeClr val="tx1"/>
                </a:solidFill>
              </a:rPr>
              <a:t>§ 11.  Aplicam-se à tomada de decisão apoiada, no que couber, as disposições referentes à </a:t>
            </a:r>
            <a:r>
              <a:rPr lang="pt-BR" sz="2800" b="1" dirty="0" smtClean="0">
                <a:solidFill>
                  <a:schemeClr val="tx1"/>
                </a:solidFill>
              </a:rPr>
              <a:t>prestação de contas na curatela</a:t>
            </a:r>
            <a:r>
              <a:rPr lang="pt-BR" sz="2800" b="1" dirty="0" smtClean="0">
                <a:solidFill>
                  <a:schemeClr val="tx1"/>
                </a:solidFill>
              </a:rPr>
              <a:t>.”                             </a:t>
            </a:r>
            <a:endParaRPr lang="pt-BR" sz="2800" b="1" dirty="0" smtClean="0">
              <a:solidFill>
                <a:schemeClr val="tx1"/>
              </a:solidFill>
            </a:endParaRPr>
          </a:p>
          <a:p>
            <a:pPr algn="just"/>
            <a:endParaRPr lang="pt-BR" sz="2600" dirty="0" smtClean="0">
              <a:solidFill>
                <a:schemeClr val="tx1"/>
              </a:solidFill>
            </a:endParaRPr>
          </a:p>
          <a:p>
            <a:pPr algn="just"/>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36</a:t>
            </a:fld>
            <a:endParaRPr lang="pt-B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400" b="1" dirty="0" smtClean="0">
                <a:solidFill>
                  <a:schemeClr val="tx1"/>
                </a:solidFill>
              </a:rPr>
              <a:t>PESSOA SEM DISCERNIMENTO? </a:t>
            </a:r>
            <a:r>
              <a:rPr lang="pt-BR" sz="2400" dirty="0" smtClean="0">
                <a:solidFill>
                  <a:schemeClr val="tx1"/>
                </a:solidFill>
              </a:rPr>
              <a:t>“AGRAVO </a:t>
            </a:r>
            <a:r>
              <a:rPr lang="pt-BR" sz="2400" dirty="0" smtClean="0">
                <a:solidFill>
                  <a:schemeClr val="tx1"/>
                </a:solidFill>
              </a:rPr>
              <a:t>DE INSTRUMENTO. Ação de tomada de decisão apoiada. Nomeação de apoiadores em favor da agravada. Ministério público requereu suspensão ou revogação da decisão sob alegação de ausência de discernimento e lucidez da agravada para requerer o apoio. Recurso provido. </a:t>
            </a:r>
            <a:r>
              <a:rPr lang="pt-BR" sz="2400" b="1" dirty="0" smtClean="0">
                <a:solidFill>
                  <a:schemeClr val="tx1"/>
                </a:solidFill>
              </a:rPr>
              <a:t>Tomada de decisão apoiada que só pode ser requerida por pessoa com plena capacidade e discernimento, porém vulnerável por alguma circunstância pessoal, física, psíquica ou intelectual. Agravada que sofre do mal de </a:t>
            </a:r>
            <a:r>
              <a:rPr lang="pt-BR" sz="2400" b="1" dirty="0" err="1" smtClean="0">
                <a:solidFill>
                  <a:schemeClr val="tx1"/>
                </a:solidFill>
              </a:rPr>
              <a:t>alzheimer</a:t>
            </a:r>
            <a:r>
              <a:rPr lang="pt-BR" sz="2400" b="1" dirty="0" smtClean="0">
                <a:solidFill>
                  <a:schemeClr val="tx1"/>
                </a:solidFill>
              </a:rPr>
              <a:t> e não comprovou, ao menos neste momento, que a doença não afetou seu discernimento.</a:t>
            </a:r>
            <a:r>
              <a:rPr lang="pt-BR" sz="2400" dirty="0" smtClean="0">
                <a:solidFill>
                  <a:schemeClr val="tx1"/>
                </a:solidFill>
              </a:rPr>
              <a:t> Necessidade de investigação mais aprofundada pela equipe multidisciplinar e por médicos psiquiatras. Decisão nomeando dois apoiadores revogada. Recurso </a:t>
            </a:r>
            <a:r>
              <a:rPr lang="pt-BR" sz="2400" dirty="0" smtClean="0">
                <a:solidFill>
                  <a:schemeClr val="tx1"/>
                </a:solidFill>
              </a:rPr>
              <a:t>provido”. </a:t>
            </a:r>
            <a:r>
              <a:rPr lang="pt-BR" sz="2400" dirty="0" smtClean="0">
                <a:solidFill>
                  <a:schemeClr val="tx1"/>
                </a:solidFill>
              </a:rPr>
              <a:t>(TJPR; </a:t>
            </a:r>
            <a:r>
              <a:rPr lang="pt-BR" sz="2400" dirty="0" err="1" smtClean="0">
                <a:solidFill>
                  <a:schemeClr val="tx1"/>
                </a:solidFill>
              </a:rPr>
              <a:t>Ag</a:t>
            </a:r>
            <a:r>
              <a:rPr lang="pt-BR" sz="2400" dirty="0" smtClean="0">
                <a:solidFill>
                  <a:schemeClr val="tx1"/>
                </a:solidFill>
              </a:rPr>
              <a:t> </a:t>
            </a:r>
            <a:r>
              <a:rPr lang="pt-BR" sz="2400" dirty="0" err="1" smtClean="0">
                <a:solidFill>
                  <a:schemeClr val="tx1"/>
                </a:solidFill>
              </a:rPr>
              <a:t>Instr</a:t>
            </a:r>
            <a:r>
              <a:rPr lang="pt-BR" sz="2400" dirty="0" smtClean="0">
                <a:solidFill>
                  <a:schemeClr val="tx1"/>
                </a:solidFill>
              </a:rPr>
              <a:t> 1688539-5; Curitiba; Décima Primeira Câmara Cível; Rel. Des. </a:t>
            </a:r>
            <a:r>
              <a:rPr lang="pt-BR" sz="2400" dirty="0" err="1" smtClean="0">
                <a:solidFill>
                  <a:schemeClr val="tx1"/>
                </a:solidFill>
              </a:rPr>
              <a:t>Sigurd</a:t>
            </a:r>
            <a:r>
              <a:rPr lang="pt-BR" sz="2400" dirty="0" smtClean="0">
                <a:solidFill>
                  <a:schemeClr val="tx1"/>
                </a:solidFill>
              </a:rPr>
              <a:t> Roberto </a:t>
            </a:r>
            <a:r>
              <a:rPr lang="pt-BR" sz="2400" dirty="0" err="1" smtClean="0">
                <a:solidFill>
                  <a:schemeClr val="tx1"/>
                </a:solidFill>
              </a:rPr>
              <a:t>Bengtsson</a:t>
            </a:r>
            <a:r>
              <a:rPr lang="pt-BR" sz="2400" dirty="0" smtClean="0">
                <a:solidFill>
                  <a:schemeClr val="tx1"/>
                </a:solidFill>
              </a:rPr>
              <a:t>; </a:t>
            </a:r>
            <a:r>
              <a:rPr lang="pt-BR" sz="2400" dirty="0" err="1" smtClean="0">
                <a:solidFill>
                  <a:schemeClr val="tx1"/>
                </a:solidFill>
              </a:rPr>
              <a:t>Julg</a:t>
            </a:r>
            <a:r>
              <a:rPr lang="pt-BR" sz="2400" dirty="0" smtClean="0">
                <a:solidFill>
                  <a:schemeClr val="tx1"/>
                </a:solidFill>
              </a:rPr>
              <a:t>. 28/02/2018; DJPR 15/03/2018; Pág. 118)</a:t>
            </a:r>
            <a:endParaRPr lang="pt-BR" sz="2400" dirty="0" smtClean="0">
              <a:solidFill>
                <a:schemeClr val="tx1"/>
              </a:solidFill>
            </a:endParaRPr>
          </a:p>
          <a:p>
            <a:pPr algn="just"/>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37</a:t>
            </a:fld>
            <a:endParaRPr lang="pt-B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124744"/>
            <a:ext cx="9144000" cy="5733256"/>
          </a:xfrm>
        </p:spPr>
        <p:txBody>
          <a:bodyPr>
            <a:noAutofit/>
          </a:bodyPr>
          <a:lstStyle/>
          <a:p>
            <a:pPr algn="just"/>
            <a:r>
              <a:rPr lang="pt-BR" sz="2300" b="1" dirty="0" smtClean="0">
                <a:solidFill>
                  <a:schemeClr val="tx1"/>
                </a:solidFill>
              </a:rPr>
              <a:t>CABE DE OFÍCIO? “</a:t>
            </a:r>
            <a:r>
              <a:rPr lang="pt-BR" sz="2300" dirty="0" smtClean="0">
                <a:solidFill>
                  <a:schemeClr val="tx1"/>
                </a:solidFill>
              </a:rPr>
              <a:t>AÇÃO </a:t>
            </a:r>
            <a:r>
              <a:rPr lang="pt-BR" sz="2300" dirty="0" smtClean="0">
                <a:solidFill>
                  <a:schemeClr val="tx1"/>
                </a:solidFill>
              </a:rPr>
              <a:t>DE INTERDIÇÃO. SENTENÇA QUE DECRETA A INTERDIÇÃO PARCIAL DO RÉU, BEM COMO, DE OFÍCIO, APLICA EM SEU FAVOR O INSTITUTO DA TOMADA DE DECISÃO APOIADA (TDA), NOMEANDO COMO APOIADORES SEU FILHO E SEU IRMÃO. Apelação do interditando e recurso adesivo da autora, sua </a:t>
            </a:r>
            <a:r>
              <a:rPr lang="pt-BR" sz="2300" dirty="0" err="1" smtClean="0">
                <a:solidFill>
                  <a:schemeClr val="tx1"/>
                </a:solidFill>
              </a:rPr>
              <a:t>ex-esposa</a:t>
            </a:r>
            <a:r>
              <a:rPr lang="pt-BR" sz="2300" dirty="0" smtClean="0">
                <a:solidFill>
                  <a:schemeClr val="tx1"/>
                </a:solidFill>
              </a:rPr>
              <a:t>. Reforma que se faz necessária. </a:t>
            </a:r>
            <a:r>
              <a:rPr lang="pt-BR" sz="2300" b="1" dirty="0" smtClean="0">
                <a:solidFill>
                  <a:schemeClr val="tx1"/>
                </a:solidFill>
              </a:rPr>
              <a:t>Tomada de decisão apoiada que não pode ser aplicada de ofício. Necessário que o pedido seja formulado pela própria pessoa a ser apoiada, com a nomeação daqueles que ela eleger.</a:t>
            </a:r>
            <a:r>
              <a:rPr lang="pt-BR" sz="2300" dirty="0" smtClean="0">
                <a:solidFill>
                  <a:schemeClr val="tx1"/>
                </a:solidFill>
              </a:rPr>
              <a:t> Inteligência do art. </a:t>
            </a:r>
            <a:r>
              <a:rPr lang="pt-BR" sz="2300" dirty="0" smtClean="0">
                <a:solidFill>
                  <a:schemeClr val="tx1"/>
                </a:solidFill>
              </a:rPr>
              <a:t>1.783-A </a:t>
            </a:r>
            <a:r>
              <a:rPr lang="pt-BR" sz="2300" dirty="0" smtClean="0">
                <a:solidFill>
                  <a:schemeClr val="tx1"/>
                </a:solidFill>
              </a:rPr>
              <a:t>do </a:t>
            </a:r>
            <a:r>
              <a:rPr lang="pt-BR" sz="2300" dirty="0" smtClean="0">
                <a:solidFill>
                  <a:schemeClr val="tx1"/>
                </a:solidFill>
              </a:rPr>
              <a:t>CC. Ausência</a:t>
            </a:r>
            <a:r>
              <a:rPr lang="pt-BR" sz="2300" dirty="0" smtClean="0">
                <a:solidFill>
                  <a:schemeClr val="tx1"/>
                </a:solidFill>
              </a:rPr>
              <a:t>, no mais, de elementos capazes de convencer acerca da necessidade de interdição. Interditando que, segundo consta dos autos, tem plenas condições de exercer sozinho os atos da vida civil. Sentença reformada. Apelação do réu provida, prejudicado o recurso adesivo interposto pela </a:t>
            </a:r>
            <a:r>
              <a:rPr lang="pt-BR" sz="2300" dirty="0" smtClean="0">
                <a:solidFill>
                  <a:schemeClr val="tx1"/>
                </a:solidFill>
              </a:rPr>
              <a:t>autora”. </a:t>
            </a:r>
            <a:r>
              <a:rPr lang="pt-BR" sz="2300" dirty="0" smtClean="0">
                <a:solidFill>
                  <a:schemeClr val="tx1"/>
                </a:solidFill>
              </a:rPr>
              <a:t>(TJSC; AC 0001812-05.2004.8.24.0031; </a:t>
            </a:r>
            <a:r>
              <a:rPr lang="pt-BR" sz="2300" dirty="0" err="1" smtClean="0">
                <a:solidFill>
                  <a:schemeClr val="tx1"/>
                </a:solidFill>
              </a:rPr>
              <a:t>Indaial</a:t>
            </a:r>
            <a:r>
              <a:rPr lang="pt-BR" sz="2300" dirty="0" smtClean="0">
                <a:solidFill>
                  <a:schemeClr val="tx1"/>
                </a:solidFill>
              </a:rPr>
              <a:t>; Terceira Câmara de Direito Civil; </a:t>
            </a:r>
            <a:r>
              <a:rPr lang="pt-BR" sz="2300" dirty="0" err="1" smtClean="0">
                <a:solidFill>
                  <a:schemeClr val="tx1"/>
                </a:solidFill>
              </a:rPr>
              <a:t>Relª</a:t>
            </a:r>
            <a:r>
              <a:rPr lang="pt-BR" sz="2300" dirty="0" smtClean="0">
                <a:solidFill>
                  <a:schemeClr val="tx1"/>
                </a:solidFill>
              </a:rPr>
              <a:t> </a:t>
            </a:r>
            <a:r>
              <a:rPr lang="pt-BR" sz="2300" dirty="0" err="1" smtClean="0">
                <a:solidFill>
                  <a:schemeClr val="tx1"/>
                </a:solidFill>
              </a:rPr>
              <a:t>Desª</a:t>
            </a:r>
            <a:r>
              <a:rPr lang="pt-BR" sz="2300" dirty="0" smtClean="0">
                <a:solidFill>
                  <a:schemeClr val="tx1"/>
                </a:solidFill>
              </a:rPr>
              <a:t> Maria do Rocio Luz Santa </a:t>
            </a:r>
            <a:r>
              <a:rPr lang="pt-BR" sz="2300" dirty="0" err="1" smtClean="0">
                <a:solidFill>
                  <a:schemeClr val="tx1"/>
                </a:solidFill>
              </a:rPr>
              <a:t>Ritta</a:t>
            </a:r>
            <a:r>
              <a:rPr lang="pt-BR" sz="2300" dirty="0" smtClean="0">
                <a:solidFill>
                  <a:schemeClr val="tx1"/>
                </a:solidFill>
              </a:rPr>
              <a:t>; DJSC 25/05/2017; Pag. 72) </a:t>
            </a:r>
            <a:endParaRPr lang="pt-BR" sz="2300" dirty="0" smtClean="0">
              <a:solidFill>
                <a:schemeClr val="tx1"/>
              </a:solidFill>
            </a:endParaRPr>
          </a:p>
          <a:p>
            <a:pPr algn="just"/>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38</a:t>
            </a:fld>
            <a:endParaRPr lang="pt-B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1224136"/>
          </a:xfrm>
        </p:spPr>
        <p:txBody>
          <a:bodyPr>
            <a:normAutofit/>
          </a:bodyPr>
          <a:lstStyle/>
          <a:p>
            <a:r>
              <a:rPr lang="pt-BR" sz="2800" b="1" dirty="0" smtClean="0"/>
              <a:t>TOMADA DE DECISÃO APOIADA</a:t>
            </a:r>
            <a:endParaRPr lang="pt-BR" sz="2400" dirty="0"/>
          </a:p>
        </p:txBody>
      </p:sp>
      <p:sp>
        <p:nvSpPr>
          <p:cNvPr id="3" name="Subtítulo 2"/>
          <p:cNvSpPr>
            <a:spLocks noGrp="1"/>
          </p:cNvSpPr>
          <p:nvPr>
            <p:ph type="subTitle" idx="1"/>
          </p:nvPr>
        </p:nvSpPr>
        <p:spPr>
          <a:xfrm>
            <a:off x="0" y="1124744"/>
            <a:ext cx="9144000" cy="5733256"/>
          </a:xfrm>
        </p:spPr>
        <p:txBody>
          <a:bodyPr>
            <a:noAutofit/>
          </a:bodyPr>
          <a:lstStyle/>
          <a:p>
            <a:pPr algn="just"/>
            <a:r>
              <a:rPr lang="pt-BR" sz="2300" b="1" dirty="0" smtClean="0">
                <a:solidFill>
                  <a:schemeClr val="tx1"/>
                </a:solidFill>
              </a:rPr>
              <a:t>CURATELA OU TOMADA DE DECISÃO APOIADA? </a:t>
            </a:r>
          </a:p>
          <a:p>
            <a:pPr algn="just"/>
            <a:r>
              <a:rPr lang="pt-BR" sz="2300" dirty="0" smtClean="0">
                <a:solidFill>
                  <a:schemeClr val="tx1"/>
                </a:solidFill>
              </a:rPr>
              <a:t>“CURATELA</a:t>
            </a:r>
            <a:r>
              <a:rPr lang="pt-BR" sz="2300" dirty="0" smtClean="0">
                <a:solidFill>
                  <a:schemeClr val="tx1"/>
                </a:solidFill>
              </a:rPr>
              <a:t>. INTERDITANDA IDOSA, DEFICIENTE FÍSICA, COM SEQUELAS DE AVC. AUSÊNCIA DE INCAPACIDADE PERMANETE OU TRANSITÓRIA QUE AFETE A MANIFESTAÇÃO DA VONTADE. LAUDO PERICIAL QUE APONTA PELA HABILIDADE DE PRÁTICA DOS ATOS DA VIDA CIVIL. CASO EM QUE NÃO SE VERIFICA INCAPACIDADE RELATIVA, O QUE DESAUTORIZA O ESTABELECIMENTO DE CURATELA. Limitação de direitos da pessoa sobre sua própria gestão que, com a introdução das alterações realizadas pelo Estatuto da Pessoa com Deficiência, se tornou medida </a:t>
            </a:r>
            <a:r>
              <a:rPr lang="pt-BR" sz="2300" dirty="0" err="1" smtClean="0">
                <a:solidFill>
                  <a:schemeClr val="tx1"/>
                </a:solidFill>
              </a:rPr>
              <a:t>excepcionalíssima</a:t>
            </a:r>
            <a:r>
              <a:rPr lang="pt-BR" sz="2300" dirty="0" smtClean="0">
                <a:solidFill>
                  <a:schemeClr val="tx1"/>
                </a:solidFill>
              </a:rPr>
              <a:t>. Hipótese em que outros meios jurídicos, como o mandato ou tomada de decisão apoiada, se mostram mais adequados à pretensão da filha sobre a genitora e gestão de seus negócios. Sentença mantida. Recurso </a:t>
            </a:r>
            <a:r>
              <a:rPr lang="pt-BR" sz="2300" dirty="0" err="1" smtClean="0">
                <a:solidFill>
                  <a:schemeClr val="tx1"/>
                </a:solidFill>
              </a:rPr>
              <a:t>improvido</a:t>
            </a:r>
            <a:r>
              <a:rPr lang="pt-BR" sz="2300" dirty="0" smtClean="0">
                <a:solidFill>
                  <a:schemeClr val="tx1"/>
                </a:solidFill>
              </a:rPr>
              <a:t>”. </a:t>
            </a:r>
            <a:r>
              <a:rPr lang="pt-BR" sz="2300" dirty="0" smtClean="0">
                <a:solidFill>
                  <a:schemeClr val="tx1"/>
                </a:solidFill>
              </a:rPr>
              <a:t>(TJSP; APL 0006290-33.2013.8.26.0242; Ac. 9478873; Igarapava; Sexta Câmara de Direito Privado; Rel. Des. Eduardo Sá Pinto </a:t>
            </a:r>
            <a:r>
              <a:rPr lang="pt-BR" sz="2300" dirty="0" err="1" smtClean="0">
                <a:solidFill>
                  <a:schemeClr val="tx1"/>
                </a:solidFill>
              </a:rPr>
              <a:t>Sandeville</a:t>
            </a:r>
            <a:r>
              <a:rPr lang="pt-BR" sz="2300" dirty="0" smtClean="0">
                <a:solidFill>
                  <a:schemeClr val="tx1"/>
                </a:solidFill>
              </a:rPr>
              <a:t>; </a:t>
            </a:r>
            <a:r>
              <a:rPr lang="pt-BR" sz="2300" dirty="0" err="1" smtClean="0">
                <a:solidFill>
                  <a:schemeClr val="tx1"/>
                </a:solidFill>
              </a:rPr>
              <a:t>Julg</a:t>
            </a:r>
            <a:r>
              <a:rPr lang="pt-BR" sz="2300" dirty="0" smtClean="0">
                <a:solidFill>
                  <a:schemeClr val="tx1"/>
                </a:solidFill>
              </a:rPr>
              <a:t>. 02/06/2016; DJESP 02/08/2016)</a:t>
            </a:r>
            <a:endParaRPr lang="pt-BR" sz="28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39</a:t>
            </a:fld>
            <a:endParaRPr lang="pt-B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792088"/>
          </a:xfrm>
        </p:spPr>
        <p:txBody>
          <a:bodyPr>
            <a:normAutofit/>
          </a:bodyPr>
          <a:lstStyle/>
          <a:p>
            <a:r>
              <a:rPr lang="pt-BR" sz="2800" b="1" dirty="0" smtClean="0"/>
              <a:t>OUTRAS ALTERAÇÕES NO CÓDIGO CIVIL. </a:t>
            </a:r>
            <a:endParaRPr lang="pt-BR" sz="2400" dirty="0"/>
          </a:p>
        </p:txBody>
      </p:sp>
      <p:sp>
        <p:nvSpPr>
          <p:cNvPr id="3" name="Subtítulo 2"/>
          <p:cNvSpPr>
            <a:spLocks noGrp="1"/>
          </p:cNvSpPr>
          <p:nvPr>
            <p:ph type="subTitle" idx="1"/>
          </p:nvPr>
        </p:nvSpPr>
        <p:spPr>
          <a:xfrm>
            <a:off x="0" y="1124744"/>
            <a:ext cx="9144000" cy="5733256"/>
          </a:xfrm>
        </p:spPr>
        <p:txBody>
          <a:bodyPr>
            <a:noAutofit/>
          </a:bodyPr>
          <a:lstStyle/>
          <a:p>
            <a:pPr algn="just"/>
            <a:r>
              <a:rPr lang="pt-BR" sz="2800" dirty="0" smtClean="0">
                <a:solidFill>
                  <a:schemeClr val="tx1"/>
                </a:solidFill>
              </a:rPr>
              <a:t>“Art</a:t>
            </a:r>
            <a:r>
              <a:rPr lang="pt-BR" sz="2800" dirty="0" smtClean="0">
                <a:solidFill>
                  <a:schemeClr val="tx1"/>
                </a:solidFill>
              </a:rPr>
              <a:t>. 1.548. É nulo o casamento contraído:</a:t>
            </a:r>
          </a:p>
          <a:p>
            <a:pPr algn="just"/>
            <a:r>
              <a:rPr lang="pt-BR" sz="2800" dirty="0" smtClean="0">
                <a:solidFill>
                  <a:srgbClr val="FF0000"/>
                </a:solidFill>
              </a:rPr>
              <a:t>I </a:t>
            </a:r>
            <a:r>
              <a:rPr lang="pt-BR" sz="2800" dirty="0" smtClean="0">
                <a:solidFill>
                  <a:srgbClr val="FF0000"/>
                </a:solidFill>
              </a:rPr>
              <a:t>- pelo enfermo mental sem o necessário discernimento para os atos da vida </a:t>
            </a:r>
            <a:r>
              <a:rPr lang="pt-BR" sz="2800" dirty="0" smtClean="0">
                <a:solidFill>
                  <a:srgbClr val="FF0000"/>
                </a:solidFill>
              </a:rPr>
              <a:t>civil (REVOGADO PELO EPD). </a:t>
            </a:r>
            <a:endParaRPr lang="pt-BR" sz="2800" dirty="0" smtClean="0">
              <a:solidFill>
                <a:srgbClr val="FF0000"/>
              </a:solidFill>
            </a:endParaRPr>
          </a:p>
          <a:p>
            <a:pPr algn="just"/>
            <a:r>
              <a:rPr lang="pt-BR" sz="2800" dirty="0" smtClean="0">
                <a:solidFill>
                  <a:schemeClr val="tx1"/>
                </a:solidFill>
              </a:rPr>
              <a:t>II </a:t>
            </a:r>
            <a:r>
              <a:rPr lang="pt-BR" sz="2800" dirty="0" smtClean="0">
                <a:solidFill>
                  <a:schemeClr val="tx1"/>
                </a:solidFill>
              </a:rPr>
              <a:t>- por infringência de </a:t>
            </a:r>
            <a:r>
              <a:rPr lang="pt-BR" sz="2800" dirty="0" smtClean="0">
                <a:solidFill>
                  <a:schemeClr val="tx1"/>
                </a:solidFill>
              </a:rPr>
              <a:t>impedimento”.</a:t>
            </a:r>
          </a:p>
          <a:p>
            <a:pPr algn="just"/>
            <a:r>
              <a:rPr lang="pt-BR" sz="2800" dirty="0" smtClean="0">
                <a:solidFill>
                  <a:schemeClr val="tx1"/>
                </a:solidFill>
              </a:rPr>
              <a:t>“Art</a:t>
            </a:r>
            <a:r>
              <a:rPr lang="pt-BR" sz="2800" dirty="0" smtClean="0">
                <a:solidFill>
                  <a:schemeClr val="tx1"/>
                </a:solidFill>
              </a:rPr>
              <a:t>. 1.550. É anulável o casamento: </a:t>
            </a:r>
          </a:p>
          <a:p>
            <a:pPr algn="just"/>
            <a:r>
              <a:rPr lang="pt-BR" sz="2800" dirty="0" smtClean="0">
                <a:solidFill>
                  <a:schemeClr val="tx1"/>
                </a:solidFill>
              </a:rPr>
              <a:t>III </a:t>
            </a:r>
            <a:r>
              <a:rPr lang="pt-BR" sz="2800" dirty="0" smtClean="0">
                <a:solidFill>
                  <a:schemeClr val="tx1"/>
                </a:solidFill>
              </a:rPr>
              <a:t>- por vício da vontade, nos termos dos arts. 1.556 a 1.558</a:t>
            </a:r>
            <a:r>
              <a:rPr lang="pt-BR" sz="2800" dirty="0" smtClean="0">
                <a:solidFill>
                  <a:schemeClr val="tx1"/>
                </a:solidFill>
              </a:rPr>
              <a:t>;</a:t>
            </a:r>
          </a:p>
          <a:p>
            <a:pPr algn="just"/>
            <a:r>
              <a:rPr lang="pt-BR" sz="2800" dirty="0" smtClean="0">
                <a:solidFill>
                  <a:schemeClr val="tx1"/>
                </a:solidFill>
              </a:rPr>
              <a:t>IV - </a:t>
            </a:r>
            <a:r>
              <a:rPr lang="pt-BR" sz="2800" dirty="0" smtClean="0">
                <a:solidFill>
                  <a:schemeClr val="tx1"/>
                </a:solidFill>
              </a:rPr>
              <a:t>do </a:t>
            </a:r>
            <a:r>
              <a:rPr lang="pt-BR" sz="2800" dirty="0" smtClean="0">
                <a:solidFill>
                  <a:schemeClr val="tx1"/>
                </a:solidFill>
              </a:rPr>
              <a:t>incapaz de consentir ou manifestar, de modo inequívoco, o consentimento;</a:t>
            </a:r>
          </a:p>
          <a:p>
            <a:pPr algn="just"/>
            <a:r>
              <a:rPr lang="pt-BR" sz="2800" dirty="0" smtClean="0">
                <a:solidFill>
                  <a:schemeClr val="tx1"/>
                </a:solidFill>
              </a:rPr>
              <a:t>§ 2º  </a:t>
            </a:r>
            <a:r>
              <a:rPr lang="pt-BR" sz="2800" dirty="0" smtClean="0">
                <a:solidFill>
                  <a:schemeClr val="tx1"/>
                </a:solidFill>
              </a:rPr>
              <a:t>A pessoa com deficiência mental ou intelectual em </a:t>
            </a:r>
            <a:r>
              <a:rPr lang="pt-BR" sz="2800" dirty="0" err="1" smtClean="0">
                <a:solidFill>
                  <a:schemeClr val="tx1"/>
                </a:solidFill>
              </a:rPr>
              <a:t>dade</a:t>
            </a:r>
            <a:r>
              <a:rPr lang="pt-BR" sz="2800" dirty="0" smtClean="0">
                <a:solidFill>
                  <a:schemeClr val="tx1"/>
                </a:solidFill>
              </a:rPr>
              <a:t> </a:t>
            </a:r>
            <a:r>
              <a:rPr lang="pt-BR" sz="2800" dirty="0" smtClean="0">
                <a:solidFill>
                  <a:schemeClr val="tx1"/>
                </a:solidFill>
              </a:rPr>
              <a:t>núbia poderá contrair matrimônio, expressando sua vontade diretamente ou por meio de seu responsável ou curador.                         (Incluído pela Lei nº 13.146, de 2015</a:t>
            </a:r>
            <a:r>
              <a:rPr lang="pt-BR" sz="2800" dirty="0" smtClean="0">
                <a:solidFill>
                  <a:schemeClr val="tx1"/>
                </a:solidFill>
              </a:rPr>
              <a:t>)”. </a:t>
            </a:r>
          </a:p>
          <a:p>
            <a:pPr algn="just"/>
            <a:endParaRPr lang="pt-BR" sz="2600" dirty="0" smtClean="0">
              <a:solidFill>
                <a:schemeClr val="tx1"/>
              </a:solidFill>
            </a:endParaRPr>
          </a:p>
          <a:p>
            <a:pPr algn="just"/>
            <a:endParaRPr lang="pt-BR" sz="26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40</a:t>
            </a:fld>
            <a:endParaRPr lang="pt-B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648072"/>
          </a:xfrm>
        </p:spPr>
        <p:txBody>
          <a:bodyPr>
            <a:normAutofit/>
          </a:bodyPr>
          <a:lstStyle/>
          <a:p>
            <a:r>
              <a:rPr lang="pt-BR" sz="2800" b="1" dirty="0" smtClean="0"/>
              <a:t>OUTRAS ALTERAÇÕES NO CÓDIGO CIVIL. </a:t>
            </a:r>
            <a:endParaRPr lang="pt-BR" sz="2400" dirty="0"/>
          </a:p>
        </p:txBody>
      </p:sp>
      <p:sp>
        <p:nvSpPr>
          <p:cNvPr id="3" name="Subtítulo 2"/>
          <p:cNvSpPr>
            <a:spLocks noGrp="1"/>
          </p:cNvSpPr>
          <p:nvPr>
            <p:ph type="subTitle" idx="1"/>
          </p:nvPr>
        </p:nvSpPr>
        <p:spPr>
          <a:xfrm>
            <a:off x="0" y="908720"/>
            <a:ext cx="9144000" cy="5949280"/>
          </a:xfrm>
        </p:spPr>
        <p:txBody>
          <a:bodyPr>
            <a:noAutofit/>
          </a:bodyPr>
          <a:lstStyle/>
          <a:p>
            <a:pPr algn="just"/>
            <a:r>
              <a:rPr lang="pt-BR" sz="2400" dirty="0" smtClean="0">
                <a:solidFill>
                  <a:schemeClr val="tx1"/>
                </a:solidFill>
              </a:rPr>
              <a:t>“Art</a:t>
            </a:r>
            <a:r>
              <a:rPr lang="pt-BR" sz="2400" dirty="0" smtClean="0">
                <a:solidFill>
                  <a:schemeClr val="tx1"/>
                </a:solidFill>
              </a:rPr>
              <a:t>. 1.557. Considera-se erro essencial sobre a pessoa do outro cônjuge:</a:t>
            </a:r>
          </a:p>
          <a:p>
            <a:pPr algn="just"/>
            <a:r>
              <a:rPr lang="pt-BR" sz="2400" dirty="0" smtClean="0">
                <a:solidFill>
                  <a:schemeClr val="tx1"/>
                </a:solidFill>
              </a:rPr>
              <a:t>I </a:t>
            </a:r>
            <a:r>
              <a:rPr lang="pt-BR" sz="2400" dirty="0" smtClean="0">
                <a:solidFill>
                  <a:schemeClr val="tx1"/>
                </a:solidFill>
              </a:rPr>
              <a:t>- o que diz respeito à sua identidade, sua honra e boa fama, sendo esse erro tal que o seu conhecimento ulterior torne insuportável a vida em comum ao cônjuge enganado;</a:t>
            </a:r>
          </a:p>
          <a:p>
            <a:pPr algn="just"/>
            <a:r>
              <a:rPr lang="pt-BR" sz="2400" dirty="0" smtClean="0">
                <a:solidFill>
                  <a:schemeClr val="tx1"/>
                </a:solidFill>
              </a:rPr>
              <a:t>II </a:t>
            </a:r>
            <a:r>
              <a:rPr lang="pt-BR" sz="2400" dirty="0" smtClean="0">
                <a:solidFill>
                  <a:schemeClr val="tx1"/>
                </a:solidFill>
              </a:rPr>
              <a:t>- a ignorância de crime, anterior ao casamento, que, por sua natureza, torne insuportável a vida conjugal;</a:t>
            </a:r>
          </a:p>
          <a:p>
            <a:pPr algn="just"/>
            <a:r>
              <a:rPr lang="pt-BR" sz="2400" dirty="0" smtClean="0">
                <a:solidFill>
                  <a:schemeClr val="tx1"/>
                </a:solidFill>
              </a:rPr>
              <a:t>III </a:t>
            </a:r>
            <a:r>
              <a:rPr lang="pt-BR" sz="2400" dirty="0" smtClean="0">
                <a:solidFill>
                  <a:schemeClr val="tx1"/>
                </a:solidFill>
              </a:rPr>
              <a:t>- a ignorância, anterior ao casamento, de defeito físico irremediável </a:t>
            </a:r>
            <a:r>
              <a:rPr lang="pt-BR" sz="2400" dirty="0" smtClean="0">
                <a:solidFill>
                  <a:srgbClr val="FF0000"/>
                </a:solidFill>
              </a:rPr>
              <a:t>que não caracterize deficiência </a:t>
            </a:r>
            <a:r>
              <a:rPr lang="pt-BR" sz="2400" dirty="0" smtClean="0">
                <a:solidFill>
                  <a:schemeClr val="tx1"/>
                </a:solidFill>
              </a:rPr>
              <a:t>ou de moléstia grave e transmissível, por contágio ou por herança, capaz de pôr em risco a saúde do outro cônjuge ou de sua descendência;  </a:t>
            </a:r>
            <a:r>
              <a:rPr lang="pt-BR" sz="2400" dirty="0" smtClean="0">
                <a:solidFill>
                  <a:schemeClr val="tx1"/>
                </a:solidFill>
              </a:rPr>
              <a:t>(</a:t>
            </a:r>
            <a:r>
              <a:rPr lang="pt-BR" sz="2400" dirty="0" smtClean="0">
                <a:solidFill>
                  <a:schemeClr val="tx1"/>
                </a:solidFill>
              </a:rPr>
              <a:t>Redação dada pela Lei nº 13.146, de 2015</a:t>
            </a:r>
            <a:r>
              <a:rPr lang="pt-BR" sz="2400" dirty="0" smtClean="0">
                <a:solidFill>
                  <a:schemeClr val="tx1"/>
                </a:solidFill>
              </a:rPr>
              <a:t>)</a:t>
            </a:r>
            <a:endParaRPr lang="pt-BR" sz="2400" dirty="0" smtClean="0">
              <a:solidFill>
                <a:schemeClr val="tx1"/>
              </a:solidFill>
            </a:endParaRPr>
          </a:p>
          <a:p>
            <a:pPr algn="just"/>
            <a:r>
              <a:rPr lang="pt-BR" sz="2400" dirty="0" smtClean="0">
                <a:solidFill>
                  <a:schemeClr val="tx1"/>
                </a:solidFill>
              </a:rPr>
              <a:t>IV - (Revogado).                   </a:t>
            </a:r>
            <a:endParaRPr lang="pt-BR" sz="2400" dirty="0" smtClean="0">
              <a:solidFill>
                <a:schemeClr val="tx1"/>
              </a:solidFill>
            </a:endParaRPr>
          </a:p>
          <a:p>
            <a:pPr algn="just"/>
            <a:r>
              <a:rPr lang="pt-BR" sz="2400" dirty="0" smtClean="0">
                <a:solidFill>
                  <a:schemeClr val="tx1"/>
                </a:solidFill>
              </a:rPr>
              <a:t>O último inciso tratava de DOENÇA MENTAL GRAVE, QUE GERASSE INSUPORTABILIDADE PARA A VIDA EM COMUM.  </a:t>
            </a:r>
          </a:p>
          <a:p>
            <a:pPr algn="just"/>
            <a:endParaRPr lang="pt-BR" sz="24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41</a:t>
            </a:fld>
            <a:endParaRPr lang="pt-B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88640"/>
            <a:ext cx="7272808" cy="504056"/>
          </a:xfrm>
        </p:spPr>
        <p:txBody>
          <a:bodyPr>
            <a:normAutofit fontScale="90000"/>
          </a:bodyPr>
          <a:lstStyle/>
          <a:p>
            <a:r>
              <a:rPr lang="pt-BR" sz="2800" b="1" dirty="0" smtClean="0"/>
              <a:t>E OS TESTAMENTOS? . </a:t>
            </a:r>
            <a:endParaRPr lang="pt-BR" sz="2400" dirty="0"/>
          </a:p>
        </p:txBody>
      </p:sp>
      <p:sp>
        <p:nvSpPr>
          <p:cNvPr id="3" name="Subtítulo 2"/>
          <p:cNvSpPr>
            <a:spLocks noGrp="1"/>
          </p:cNvSpPr>
          <p:nvPr>
            <p:ph type="subTitle" idx="1"/>
          </p:nvPr>
        </p:nvSpPr>
        <p:spPr>
          <a:xfrm>
            <a:off x="0" y="836712"/>
            <a:ext cx="9144000" cy="6021288"/>
          </a:xfrm>
        </p:spPr>
        <p:txBody>
          <a:bodyPr>
            <a:noAutofit/>
          </a:bodyPr>
          <a:lstStyle/>
          <a:p>
            <a:pPr algn="just"/>
            <a:r>
              <a:rPr lang="pt-BR" sz="2300" dirty="0" smtClean="0">
                <a:solidFill>
                  <a:schemeClr val="tx1"/>
                </a:solidFill>
              </a:rPr>
              <a:t>CC/2002. “Art</a:t>
            </a:r>
            <a:r>
              <a:rPr lang="pt-BR" sz="2300" dirty="0" smtClean="0">
                <a:solidFill>
                  <a:schemeClr val="tx1"/>
                </a:solidFill>
              </a:rPr>
              <a:t>. 1.860. Além dos incapazes, não podem testar os que, no ato de fazê-lo, não tiverem pleno discernimento</a:t>
            </a:r>
            <a:r>
              <a:rPr lang="pt-BR" sz="2300" dirty="0" smtClean="0">
                <a:solidFill>
                  <a:schemeClr val="tx1"/>
                </a:solidFill>
              </a:rPr>
              <a:t>. Parágrafo </a:t>
            </a:r>
            <a:r>
              <a:rPr lang="pt-BR" sz="2300" dirty="0" smtClean="0">
                <a:solidFill>
                  <a:schemeClr val="tx1"/>
                </a:solidFill>
              </a:rPr>
              <a:t>único. Podem testar os maiores de dezesseis </a:t>
            </a:r>
            <a:r>
              <a:rPr lang="pt-BR" sz="2300" dirty="0" smtClean="0">
                <a:solidFill>
                  <a:schemeClr val="tx1"/>
                </a:solidFill>
              </a:rPr>
              <a:t>anos”.</a:t>
            </a:r>
          </a:p>
          <a:p>
            <a:pPr algn="just"/>
            <a:r>
              <a:rPr lang="pt-BR" sz="2300" dirty="0" smtClean="0">
                <a:solidFill>
                  <a:schemeClr val="tx1"/>
                </a:solidFill>
              </a:rPr>
              <a:t>“</a:t>
            </a:r>
            <a:r>
              <a:rPr lang="pt-BR" sz="2300" dirty="0" smtClean="0">
                <a:solidFill>
                  <a:schemeClr val="tx1"/>
                </a:solidFill>
              </a:rPr>
              <a:t>Art. 1.866. O indivíduo inteiramente surdo, sabendo ler, lerá o seu testamento, e, se não o souber, designará quem o leia em seu lugar, presentes as testemunhas.</a:t>
            </a:r>
          </a:p>
          <a:p>
            <a:pPr algn="just"/>
            <a:r>
              <a:rPr lang="pt-BR" sz="2300" dirty="0" smtClean="0">
                <a:solidFill>
                  <a:schemeClr val="tx1"/>
                </a:solidFill>
              </a:rPr>
              <a:t>“Art</a:t>
            </a:r>
            <a:r>
              <a:rPr lang="pt-BR" sz="2300" dirty="0" smtClean="0">
                <a:solidFill>
                  <a:schemeClr val="tx1"/>
                </a:solidFill>
              </a:rPr>
              <a:t>. 1.867. Ao cego só se permite o testamento público, que lhe será lido, em voz alta, duas vezes, uma pelo tabelião ou por seu substituto legal, e a outra por uma das testemunhas, designada pelo testador, fazendo-se de tudo circunstanciada menção no </a:t>
            </a:r>
            <a:r>
              <a:rPr lang="pt-BR" sz="2300" dirty="0" smtClean="0">
                <a:solidFill>
                  <a:schemeClr val="tx1"/>
                </a:solidFill>
              </a:rPr>
              <a:t>testamento”.  </a:t>
            </a:r>
          </a:p>
          <a:p>
            <a:pPr algn="just"/>
            <a:r>
              <a:rPr lang="pt-BR" sz="2300" dirty="0" smtClean="0">
                <a:solidFill>
                  <a:schemeClr val="tx1"/>
                </a:solidFill>
              </a:rPr>
              <a:t>“Art</a:t>
            </a:r>
            <a:r>
              <a:rPr lang="pt-BR" sz="2300" dirty="0" smtClean="0">
                <a:solidFill>
                  <a:schemeClr val="tx1"/>
                </a:solidFill>
              </a:rPr>
              <a:t>. 1.873. Pode fazer testamento cerrado o surdo-mudo, contanto que o escreva todo, e o assine de sua mão, e que, ao entregá-lo ao oficial público, ante as duas testemunhas, escreva, na face externa do papel ou do envoltório, que aquele é o seu testamento, cuja aprovação lhe </a:t>
            </a:r>
            <a:r>
              <a:rPr lang="pt-BR" sz="2300" dirty="0" smtClean="0">
                <a:solidFill>
                  <a:schemeClr val="tx1"/>
                </a:solidFill>
              </a:rPr>
              <a:t>pede”.</a:t>
            </a:r>
          </a:p>
          <a:p>
            <a:pPr algn="just"/>
            <a:r>
              <a:rPr lang="pt-BR" sz="2300" dirty="0" smtClean="0">
                <a:solidFill>
                  <a:schemeClr val="tx1"/>
                </a:solidFill>
              </a:rPr>
              <a:t>NECESSIDADE DE REFORMA</a:t>
            </a:r>
            <a:r>
              <a:rPr lang="pt-BR" sz="2300" dirty="0" smtClean="0">
                <a:solidFill>
                  <a:schemeClr val="tx1"/>
                </a:solidFill>
              </a:rPr>
              <a:t>? </a:t>
            </a:r>
            <a:r>
              <a:rPr lang="pt-BR" sz="2300" dirty="0" smtClean="0">
                <a:solidFill>
                  <a:schemeClr val="tx1"/>
                </a:solidFill>
              </a:rPr>
              <a:t>Sistema </a:t>
            </a:r>
            <a:r>
              <a:rPr lang="pt-BR" sz="2300" dirty="0" smtClean="0">
                <a:solidFill>
                  <a:schemeClr val="tx1"/>
                </a:solidFill>
              </a:rPr>
              <a:t>Braille e </a:t>
            </a:r>
            <a:r>
              <a:rPr lang="pt-BR" sz="2300" dirty="0" smtClean="0">
                <a:solidFill>
                  <a:schemeClr val="tx1"/>
                </a:solidFill>
              </a:rPr>
              <a:t>uso de recursos </a:t>
            </a:r>
            <a:r>
              <a:rPr lang="pt-BR" sz="2300" dirty="0" smtClean="0">
                <a:solidFill>
                  <a:schemeClr val="tx1"/>
                </a:solidFill>
              </a:rPr>
              <a:t>de tecnologia </a:t>
            </a:r>
            <a:r>
              <a:rPr lang="pt-BR" sz="2300" dirty="0" smtClean="0">
                <a:solidFill>
                  <a:schemeClr val="tx1"/>
                </a:solidFill>
              </a:rPr>
              <a:t>assistiva? </a:t>
            </a:r>
          </a:p>
          <a:p>
            <a:pPr algn="just"/>
            <a:endParaRPr lang="pt-BR" sz="2400" dirty="0" smtClean="0">
              <a:solidFill>
                <a:schemeClr val="tx1"/>
              </a:solidFill>
            </a:endParaRPr>
          </a:p>
          <a:p>
            <a:pPr algn="just"/>
            <a:endParaRPr lang="pt-BR" sz="2400" dirty="0" smtClean="0">
              <a:solidFill>
                <a:schemeClr val="tx1"/>
              </a:solidFill>
            </a:endParaRPr>
          </a:p>
          <a:p>
            <a:pPr algn="just"/>
            <a:endParaRPr lang="pt-BR" sz="24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42</a:t>
            </a:fld>
            <a:endParaRPr lang="pt-B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11560" y="188640"/>
            <a:ext cx="7848872"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r>
              <a:rPr lang="pt-BR" sz="3600" dirty="0" smtClean="0">
                <a:solidFill>
                  <a:schemeClr val="tx1"/>
                </a:solidFill>
              </a:rPr>
              <a:t>MUITO OBRIGADO!</a:t>
            </a:r>
          </a:p>
          <a:p>
            <a:r>
              <a:rPr lang="pt-BR" sz="3600" dirty="0" smtClean="0">
                <a:solidFill>
                  <a:schemeClr val="tx1"/>
                </a:solidFill>
              </a:rPr>
              <a:t>Site:  </a:t>
            </a:r>
            <a:r>
              <a:rPr lang="pt-BR" sz="3600" dirty="0" smtClean="0">
                <a:solidFill>
                  <a:schemeClr val="tx1"/>
                </a:solidFill>
                <a:hlinkClick r:id="rId2"/>
              </a:rPr>
              <a:t>www.flaviotartuce.adv.br</a:t>
            </a:r>
            <a:r>
              <a:rPr lang="pt-BR" sz="3600" dirty="0" smtClean="0">
                <a:solidFill>
                  <a:schemeClr val="tx1"/>
                </a:solidFill>
              </a:rPr>
              <a:t>. Material de aula. </a:t>
            </a:r>
          </a:p>
          <a:p>
            <a:r>
              <a:rPr lang="pt-BR" sz="3600" dirty="0" smtClean="0">
                <a:solidFill>
                  <a:schemeClr val="tx1"/>
                </a:solidFill>
              </a:rPr>
              <a:t>Blog: </a:t>
            </a:r>
            <a:r>
              <a:rPr lang="pt-BR" sz="3600" dirty="0" smtClean="0">
                <a:solidFill>
                  <a:schemeClr val="tx1"/>
                </a:solidFill>
                <a:hlinkClick r:id="rId3"/>
              </a:rPr>
              <a:t>www.professorflaviotartuce.blogspot.com</a:t>
            </a:r>
            <a:r>
              <a:rPr lang="pt-BR" sz="3600" dirty="0" smtClean="0">
                <a:solidFill>
                  <a:schemeClr val="tx1"/>
                </a:solidFill>
              </a:rPr>
              <a:t>. </a:t>
            </a:r>
          </a:p>
          <a:p>
            <a:r>
              <a:rPr lang="pt-BR" sz="3600" dirty="0" smtClean="0">
                <a:solidFill>
                  <a:schemeClr val="tx1"/>
                </a:solidFill>
              </a:rPr>
              <a:t>Comunidade: </a:t>
            </a:r>
            <a:r>
              <a:rPr lang="pt-BR" sz="3600" dirty="0" smtClean="0">
                <a:solidFill>
                  <a:schemeClr val="tx1"/>
                </a:solidFill>
                <a:hlinkClick r:id="rId4"/>
              </a:rPr>
              <a:t>http://flaviotartuce.jusbrasil.com.br/</a:t>
            </a:r>
            <a:r>
              <a:rPr lang="pt-BR" sz="3600" dirty="0" smtClean="0">
                <a:solidFill>
                  <a:schemeClr val="tx1"/>
                </a:solidFill>
              </a:rPr>
              <a:t>. </a:t>
            </a:r>
          </a:p>
          <a:p>
            <a:r>
              <a:rPr lang="pt-BR" sz="3600" dirty="0" smtClean="0">
                <a:solidFill>
                  <a:schemeClr val="tx1"/>
                </a:solidFill>
              </a:rPr>
              <a:t>Email: </a:t>
            </a:r>
            <a:r>
              <a:rPr lang="pt-BR" sz="3600" dirty="0" smtClean="0">
                <a:solidFill>
                  <a:schemeClr val="tx1"/>
                </a:solidFill>
                <a:hlinkClick r:id="rId5"/>
              </a:rPr>
              <a:t>fftartuce@uol.com.br</a:t>
            </a:r>
            <a:r>
              <a:rPr lang="pt-BR" sz="3600" dirty="0" smtClean="0">
                <a:solidFill>
                  <a:schemeClr val="tx1"/>
                </a:solidFill>
              </a:rPr>
              <a:t>. </a:t>
            </a:r>
          </a:p>
          <a:p>
            <a:endParaRPr lang="pt-BR" sz="2800" dirty="0" smtClean="0">
              <a:solidFill>
                <a:schemeClr val="tx1"/>
              </a:solidFill>
            </a:endParaRP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43</a:t>
            </a:fld>
            <a:endParaRPr lang="pt-B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TotalTime>
  <Words>5088</Words>
  <Application>Microsoft Office PowerPoint</Application>
  <PresentationFormat>Apresentação na tela (4:3)</PresentationFormat>
  <Paragraphs>248</Paragraphs>
  <Slides>43</Slides>
  <Notes>0</Notes>
  <HiddenSlides>0</HiddenSlides>
  <MMClips>0</MMClips>
  <ScaleCrop>false</ScaleCrop>
  <HeadingPairs>
    <vt:vector size="4" baseType="variant">
      <vt:variant>
        <vt:lpstr>Tema</vt:lpstr>
      </vt:variant>
      <vt:variant>
        <vt:i4>1</vt:i4>
      </vt:variant>
      <vt:variant>
        <vt:lpstr>Títulos de slides</vt:lpstr>
      </vt:variant>
      <vt:variant>
        <vt:i4>43</vt:i4>
      </vt:variant>
    </vt:vector>
  </HeadingPairs>
  <TitlesOfParts>
    <vt:vector size="44" baseType="lpstr">
      <vt:lpstr>Tema do Office</vt:lpstr>
      <vt:lpstr> SUPREMO TRIBUNAL FEDERAL   CURSO DE TREINAMENTO.  “Estatuto da Pessoa com Deficiência -  Principais impactos para o Direito Civil e Processo Civil brasileiro”. </vt:lpstr>
      <vt:lpstr>ESTATUTO DA PESSOA COM DEFICIÊNCIA. </vt:lpstr>
      <vt:lpstr>INCONSTITUCIONALIDADE? </vt:lpstr>
      <vt:lpstr>INCONSTITUCIONALIDADE?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TOMADA DE DECISÃO APOIADA</vt:lpstr>
      <vt:lpstr>TOMADA DE DECISÃO APOIADA</vt:lpstr>
      <vt:lpstr>TOMADA DE DECISÃO APOIADA</vt:lpstr>
      <vt:lpstr>TOMADA DE DECISÃO APOIADA</vt:lpstr>
      <vt:lpstr>TOMADA DE DECISÃO APOIADA</vt:lpstr>
      <vt:lpstr>TOMADA DE DECISÃO APOIADA</vt:lpstr>
      <vt:lpstr>TOMADA DE DECISÃO APOIADA</vt:lpstr>
      <vt:lpstr>TOMADA DE DECISÃO APOIADA</vt:lpstr>
      <vt:lpstr>OUTRAS ALTERAÇÕES NO CÓDIGO CIVIL. </vt:lpstr>
      <vt:lpstr>OUTRAS ALTERAÇÕES NO CÓDIGO CIVIL. </vt:lpstr>
      <vt:lpstr>E OS TESTAMENTOS? . </vt:lpstr>
      <vt:lpstr>ESTATUTO DA PESSOA COM DEFICIÊNCIA.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ESTATUTO DA PESSOA COM DEFICIÊNCIA.</dc:title>
  <dc:creator>Flavio</dc:creator>
  <cp:lastModifiedBy>Flavio</cp:lastModifiedBy>
  <cp:revision>26</cp:revision>
  <dcterms:created xsi:type="dcterms:W3CDTF">2016-11-16T17:34:38Z</dcterms:created>
  <dcterms:modified xsi:type="dcterms:W3CDTF">2018-03-23T12:48:36Z</dcterms:modified>
</cp:coreProperties>
</file>