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85" r:id="rId4"/>
    <p:sldId id="286" r:id="rId5"/>
    <p:sldId id="290" r:id="rId6"/>
    <p:sldId id="287" r:id="rId7"/>
    <p:sldId id="289" r:id="rId8"/>
    <p:sldId id="284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-69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5B3E15-685B-438B-840F-EACCABC521A4}" type="datetimeFigureOut">
              <a:rPr lang="pt-BR" smtClean="0"/>
              <a:pPr/>
              <a:t>05/09/2022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FE091-890B-40F4-9BCA-07953850950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717117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437462D-E321-BAD8-AB30-E5BB8A9C9E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C18B3A9B-8949-6A70-0D7E-17F4C7A5CF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E12225C0-747D-1C33-5E63-7FDA3F7DE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704DF-7F37-495A-8720-756560E34E2E}" type="datetimeFigureOut">
              <a:rPr lang="pt-BR" smtClean="0"/>
              <a:pPr/>
              <a:t>05/09/2022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7AC00A64-1716-512B-C534-8453071E1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75C95BF7-D620-C3BD-29D2-1AE677A7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03DE4-FD80-4A32-B54A-58B23BA80AA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6399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0064FCF-B608-3F3E-6A96-5977E0EC5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57EF2D64-426A-05B6-0EE5-AF5565F12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7A6BDBC3-4EE5-9FA9-93A2-48DE46645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704DF-7F37-495A-8720-756560E34E2E}" type="datetimeFigureOut">
              <a:rPr lang="pt-BR" smtClean="0"/>
              <a:pPr/>
              <a:t>05/09/2022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545384BC-CF31-3F14-C2B5-CDC679766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AACD2173-1660-F833-7C84-144456851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03DE4-FD80-4A32-B54A-58B23BA80AA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185880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B843B48-7D0E-D7F6-22FE-8C8FE98B4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C5D6844A-182F-7FF9-FB8A-251D64DF2A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8A4C1FC7-ECE0-99C7-0A1B-0C4464FB5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704DF-7F37-495A-8720-756560E34E2E}" type="datetimeFigureOut">
              <a:rPr lang="pt-BR" smtClean="0"/>
              <a:pPr/>
              <a:t>05/09/2022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3363ED91-3E22-05BA-1B95-FAEFB7DEB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13866394-9AE2-993D-E951-5DA3B079B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03DE4-FD80-4A32-B54A-58B23BA80AA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353897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86926CB-1CB7-80B3-526D-4580F77B6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03C1B082-568C-139B-675B-693B359A2A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30745139-C757-8273-3CD7-E02507A434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75F2A571-1174-1A26-868C-0B3D411B7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704DF-7F37-495A-8720-756560E34E2E}" type="datetimeFigureOut">
              <a:rPr lang="pt-BR" smtClean="0"/>
              <a:pPr/>
              <a:t>05/09/2022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40D63FF7-7957-D4F9-D174-E7DE90AC1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F2A932E6-AF52-78D2-F071-8B59A2B8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03DE4-FD80-4A32-B54A-58B23BA80AA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245160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FF387D2-BB93-5E75-266C-B5EA74641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452A8B9F-2F4B-8DBB-CA81-B59DB1B2F3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775CEFD4-676B-69F2-9212-92259F0122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75E20422-9A7D-5B02-F1BA-C6A978CCA9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="" xmlns:a16="http://schemas.microsoft.com/office/drawing/2014/main" id="{B60F4AC8-B2F7-FA52-6DC3-994566FB6E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="" xmlns:a16="http://schemas.microsoft.com/office/drawing/2014/main" id="{C357B0C9-F9D6-EAE4-3DD6-059E9618C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704DF-7F37-495A-8720-756560E34E2E}" type="datetimeFigureOut">
              <a:rPr lang="pt-BR" smtClean="0"/>
              <a:pPr/>
              <a:t>05/09/2022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="" xmlns:a16="http://schemas.microsoft.com/office/drawing/2014/main" id="{36E8B4D1-872C-5941-CC7C-AFD15E70B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="" xmlns:a16="http://schemas.microsoft.com/office/drawing/2014/main" id="{C24B3CB0-D102-DA13-1D5E-75030E707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03DE4-FD80-4A32-B54A-58B23BA80AA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639066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AD36CEC-7E58-8F73-2581-FFA536423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="" xmlns:a16="http://schemas.microsoft.com/office/drawing/2014/main" id="{A5415FD3-DA08-B01F-F832-1DDFA3254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704DF-7F37-495A-8720-756560E34E2E}" type="datetimeFigureOut">
              <a:rPr lang="pt-BR" smtClean="0"/>
              <a:pPr/>
              <a:t>05/09/2022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="" xmlns:a16="http://schemas.microsoft.com/office/drawing/2014/main" id="{8C5349F7-D1CB-CC8B-4B10-5A375EE7F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="" xmlns:a16="http://schemas.microsoft.com/office/drawing/2014/main" id="{572FD256-5649-ED66-F230-379FCFD18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03DE4-FD80-4A32-B54A-58B23BA80AA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73852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="" xmlns:a16="http://schemas.microsoft.com/office/drawing/2014/main" id="{D0A904D8-D440-D051-F004-357AD734F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704DF-7F37-495A-8720-756560E34E2E}" type="datetimeFigureOut">
              <a:rPr lang="pt-BR" smtClean="0"/>
              <a:pPr/>
              <a:t>05/09/2022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="" xmlns:a16="http://schemas.microsoft.com/office/drawing/2014/main" id="{5688AF07-63DB-822A-37C6-F0D0B6A50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88F4E09F-67EF-782F-4663-0D767B5CC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03DE4-FD80-4A32-B54A-58B23BA80AA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212851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F13C4A8-1273-D4D0-EB10-BF9F69AE6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95FB3129-36B7-0671-DC35-C97504B24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4D052062-7684-17B7-1C50-9471102AE5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5B941106-09E4-59A6-A94A-51324F966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704DF-7F37-495A-8720-756560E34E2E}" type="datetimeFigureOut">
              <a:rPr lang="pt-BR" smtClean="0"/>
              <a:pPr/>
              <a:t>05/09/2022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CE64BF2E-9466-DEC3-7AAC-89ED6132E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D4F2E7E7-01D8-CD90-9A9C-C7F663E95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03DE4-FD80-4A32-B54A-58B23BA80AA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555378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4AAA281-A8AA-7D39-CCA5-DDA36EBA7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="" xmlns:a16="http://schemas.microsoft.com/office/drawing/2014/main" id="{879AE107-7704-5A62-1022-C4AEEAA8D7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E0694D6D-149F-6AFD-74E9-046112A33D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DCA5F78E-5E8B-AA5C-F135-6FBF3A7E5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704DF-7F37-495A-8720-756560E34E2E}" type="datetimeFigureOut">
              <a:rPr lang="pt-BR" smtClean="0"/>
              <a:pPr/>
              <a:t>05/09/2022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813EB31D-346D-D24C-96CA-2C1A206C1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842B5804-688F-0430-623A-B94DCE547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03DE4-FD80-4A32-B54A-58B23BA80AA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464699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B8A6ED2-D7BD-2594-69A5-9C2F850B3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907DDE84-7244-84AA-6769-9F65DD2894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7A19F39B-9CE2-2FD1-4B4A-935B072B5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704DF-7F37-495A-8720-756560E34E2E}" type="datetimeFigureOut">
              <a:rPr lang="pt-BR" smtClean="0"/>
              <a:pPr/>
              <a:t>05/09/2022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0776121A-8803-7996-64C3-4A5D82AE2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611C7562-618A-94EE-B91E-E3E4B7311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03DE4-FD80-4A32-B54A-58B23BA80AA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424199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55E0222D-083B-1CF5-550A-2DF52331FE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E770DCDF-5CAE-97D6-5397-A3607D1C5F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B1CB6281-E819-760A-7E9E-0B19B8014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704DF-7F37-495A-8720-756560E34E2E}" type="datetimeFigureOut">
              <a:rPr lang="pt-BR" smtClean="0"/>
              <a:pPr/>
              <a:t>05/09/2022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69A1E511-590B-DD95-8497-827C502D6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A1FAB91F-72C7-485B-007C-A0B13C953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03DE4-FD80-4A32-B54A-58B23BA80AA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148749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="" xmlns:a16="http://schemas.microsoft.com/office/drawing/2014/main" id="{0F406308-B671-4360-B45D-BDD79AEAD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9D2037DE-1936-8802-3210-19F3DEB63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E1347531-149C-9866-7CF7-1C013E388E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704DF-7F37-495A-8720-756560E34E2E}" type="datetimeFigureOut">
              <a:rPr lang="pt-BR" smtClean="0"/>
              <a:pPr/>
              <a:t>05/09/2022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F4EBC67C-C12E-3A66-7BBF-C3C6DA9B6D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B822D39A-5594-BD2D-630B-E1311AFC82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03DE4-FD80-4A32-B54A-58B23BA80AA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680337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aviotartuce.adv.br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fftartuce@uol.com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A0003581-00DD-F13D-1CE8-9F4959951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2700" y="47626"/>
            <a:ext cx="2019300" cy="685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89;p13">
            <a:extLst>
              <a:ext uri="{FF2B5EF4-FFF2-40B4-BE49-F238E27FC236}">
                <a16:creationId xmlns="" xmlns:a16="http://schemas.microsoft.com/office/drawing/2014/main" id="{529E5558-D5B2-5B2F-72F0-185BFAB2B0FA}"/>
              </a:ext>
            </a:extLst>
          </p:cNvPr>
          <p:cNvSpPr txBox="1">
            <a:spLocks/>
          </p:cNvSpPr>
          <p:nvPr/>
        </p:nvSpPr>
        <p:spPr>
          <a:xfrm>
            <a:off x="474134" y="390525"/>
            <a:ext cx="11571110" cy="607800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 fontScale="8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ts val="6000"/>
              <a:buFont typeface="Calibri"/>
              <a:buNone/>
              <a:defRPr sz="6000" b="1" i="0" u="none" strike="noStrike" cap="none">
                <a:solidFill>
                  <a:srgbClr val="CC3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defRPr/>
            </a:pPr>
            <a:r>
              <a:rPr lang="pt-BR" kern="0" dirty="0" smtClean="0">
                <a:solidFill>
                  <a:schemeClr val="tx1"/>
                </a:solidFill>
              </a:rPr>
              <a:t>Curso: A </a:t>
            </a:r>
            <a:r>
              <a:rPr lang="pt-BR" kern="0" dirty="0" smtClean="0">
                <a:solidFill>
                  <a:schemeClr val="tx1"/>
                </a:solidFill>
              </a:rPr>
              <a:t>Revisão dos Contratos e seus Instrumentos no Código de Defesa do Consumidor</a:t>
            </a:r>
            <a:r>
              <a:rPr kumimoji="0" lang="pt-BR" sz="6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/>
            </a:r>
            <a:br>
              <a:rPr kumimoji="0" lang="pt-BR" sz="6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</a:br>
            <a:endParaRPr kumimoji="0" lang="pt-BR" sz="6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lvl="0">
              <a:defRPr/>
            </a:pPr>
            <a:r>
              <a:rPr lang="pt-BR" kern="0" dirty="0" smtClean="0">
                <a:solidFill>
                  <a:schemeClr val="tx1"/>
                </a:solidFill>
              </a:rPr>
              <a:t>Aula: Os </a:t>
            </a:r>
            <a:r>
              <a:rPr lang="pt-BR" kern="0" dirty="0" smtClean="0">
                <a:solidFill>
                  <a:schemeClr val="tx1"/>
                </a:solidFill>
              </a:rPr>
              <a:t>instrumentos de proteção contratual no Código de Defesa do Consumidor (arts. 46 a 50 do CDC</a:t>
            </a:r>
            <a:r>
              <a:rPr lang="pt-BR" kern="0" dirty="0" smtClean="0">
                <a:solidFill>
                  <a:schemeClr val="tx1"/>
                </a:solidFill>
              </a:rPr>
              <a:t>).</a:t>
            </a:r>
          </a:p>
          <a:p>
            <a:pPr lvl="0">
              <a:defRPr/>
            </a:pPr>
            <a:r>
              <a:rPr kumimoji="0" lang="pt-BR" sz="6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/>
            </a:r>
            <a:br>
              <a:rPr kumimoji="0" lang="pt-BR" sz="6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</a:br>
            <a:r>
              <a:rPr kumimoji="0" lang="pt-BR" sz="6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Professor Flavio Tartuce</a:t>
            </a:r>
            <a:br>
              <a:rPr kumimoji="0" lang="pt-BR" sz="6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</a:br>
            <a:r>
              <a:rPr kumimoji="0" lang="pt-BR" sz="6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Diretor da ESAOABSP. </a:t>
            </a:r>
          </a:p>
        </p:txBody>
      </p:sp>
    </p:spTree>
    <p:extLst>
      <p:ext uri="{BB962C8B-B14F-4D97-AF65-F5344CB8AC3E}">
        <p14:creationId xmlns="" xmlns:p14="http://schemas.microsoft.com/office/powerpoint/2010/main" val="3977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A0003581-00DD-F13D-1CE8-9F4959951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2700" y="47626"/>
            <a:ext cx="2019300" cy="685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94;p14">
            <a:extLst>
              <a:ext uri="{FF2B5EF4-FFF2-40B4-BE49-F238E27FC236}">
                <a16:creationId xmlns="" xmlns:a16="http://schemas.microsoft.com/office/drawing/2014/main" id="{D6E39FEA-4FCA-B875-CF8C-BBF6E95FCD0A}"/>
              </a:ext>
            </a:extLst>
          </p:cNvPr>
          <p:cNvSpPr txBox="1">
            <a:spLocks/>
          </p:cNvSpPr>
          <p:nvPr/>
        </p:nvSpPr>
        <p:spPr>
          <a:xfrm>
            <a:off x="1596189" y="169333"/>
            <a:ext cx="9144000" cy="89182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ts val="6000"/>
              <a:buFont typeface="Calibri"/>
              <a:buNone/>
              <a:defRPr sz="6000" b="1" i="0" u="none" strike="noStrike" cap="none">
                <a:solidFill>
                  <a:srgbClr val="CC3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ts val="6000"/>
              <a:buFont typeface="Calibri"/>
              <a:buNone/>
              <a:tabLst/>
              <a:defRPr/>
            </a:pPr>
            <a:r>
              <a:rPr kumimoji="0" lang="pt-BR" sz="6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  <a:sym typeface="Calibri"/>
              </a:rPr>
              <a:t>Direito do Consumidor</a:t>
            </a:r>
            <a:r>
              <a:rPr kumimoji="0" lang="pt-BR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  <a:sym typeface="Calibri"/>
              </a:rPr>
              <a:t> </a:t>
            </a:r>
            <a:endParaRPr kumimoji="0" lang="pt-BR" sz="6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" name="Google Shape;96;p14">
            <a:extLst>
              <a:ext uri="{FF2B5EF4-FFF2-40B4-BE49-F238E27FC236}">
                <a16:creationId xmlns="" xmlns:a16="http://schemas.microsoft.com/office/drawing/2014/main" id="{A1E65FD9-83EE-44F3-EBAC-5C11B581CAF0}"/>
              </a:ext>
            </a:extLst>
          </p:cNvPr>
          <p:cNvSpPr txBox="1"/>
          <p:nvPr/>
        </p:nvSpPr>
        <p:spPr>
          <a:xfrm>
            <a:off x="-1" y="1083734"/>
            <a:ext cx="12192001" cy="5262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sz="2200" dirty="0" smtClean="0"/>
              <a:t>CONTRATOS DE CONSUMO. BASE PRINCIPIOLÓGICA: </a:t>
            </a:r>
          </a:p>
          <a:p>
            <a:pPr marL="514350" indent="-514350">
              <a:buAutoNum type="arabicPeriod"/>
            </a:pPr>
            <a:r>
              <a:rPr lang="pt-BR" sz="2200" dirty="0" smtClean="0"/>
              <a:t>Autonomia privada x Autonomia da vontade. </a:t>
            </a:r>
          </a:p>
          <a:p>
            <a:pPr marL="514350" indent="-514350">
              <a:buAutoNum type="arabicPeriod"/>
            </a:pPr>
            <a:r>
              <a:rPr lang="pt-BR" sz="2200" dirty="0" smtClean="0"/>
              <a:t>Boa-fé Objetiva (art. 4º, inc. IIII, do CDC). </a:t>
            </a:r>
          </a:p>
          <a:p>
            <a:pPr marL="514350" indent="-514350">
              <a:buAutoNum type="arabicPeriod"/>
            </a:pPr>
            <a:r>
              <a:rPr lang="pt-BR" sz="2200" dirty="0" smtClean="0"/>
              <a:t>Função social do contrato. Princípio implícito. </a:t>
            </a:r>
          </a:p>
          <a:p>
            <a:pPr marL="514350" indent="-514350">
              <a:buAutoNum type="arabicPeriod"/>
            </a:pPr>
            <a:r>
              <a:rPr lang="pt-BR" sz="2200" dirty="0" smtClean="0"/>
              <a:t>Vulnerabilidade do consumidor (art. 4º, inciso I, do CDC). Não confundir com a hipossuficiência (art. 6º, inc. VIII).        </a:t>
            </a:r>
          </a:p>
          <a:p>
            <a:pPr marL="514350" indent="-514350" algn="just">
              <a:buNone/>
            </a:pPr>
            <a:r>
              <a:rPr lang="pt-BR" sz="2200" dirty="0" smtClean="0"/>
              <a:t>“Art. 4º A Política Nacional das Relações de Consumo tem por objetivo o atendimento das necessidades dos consumidores, o respeito à sua dignidade, saúde e segurança, a proteção de seus interesses econômicos, a melhoria da sua qualidade de vida, bem como a transparência e harmonia das relações de consumo, atendidos os seguintes princípios: I - reconhecimento da vulnerabilidade do consumidor no mercado de consumo;  (...). III - harmonização dos interesses dos participantes das relações de consumo e compatibilização da proteção do consumidor com a necessidade de desenvolvimento econômico e tecnológico, de modo a viabilizar os princípios nos quais se funda a ordem econômica (art. 170 da Constituição Federal), sempre com base na boa-fé e equilíbrio nas relações entre consumidores e fornecedores;</a:t>
            </a:r>
          </a:p>
        </p:txBody>
      </p:sp>
    </p:spTree>
    <p:extLst>
      <p:ext uri="{BB962C8B-B14F-4D97-AF65-F5344CB8AC3E}">
        <p14:creationId xmlns="" xmlns:p14="http://schemas.microsoft.com/office/powerpoint/2010/main" val="286570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A0003581-00DD-F13D-1CE8-9F4959951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2700" y="47626"/>
            <a:ext cx="2019300" cy="685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94;p14">
            <a:extLst>
              <a:ext uri="{FF2B5EF4-FFF2-40B4-BE49-F238E27FC236}">
                <a16:creationId xmlns="" xmlns:a16="http://schemas.microsoft.com/office/drawing/2014/main" id="{D6E39FEA-4FCA-B875-CF8C-BBF6E95FCD0A}"/>
              </a:ext>
            </a:extLst>
          </p:cNvPr>
          <p:cNvSpPr txBox="1">
            <a:spLocks/>
          </p:cNvSpPr>
          <p:nvPr/>
        </p:nvSpPr>
        <p:spPr>
          <a:xfrm>
            <a:off x="1596189" y="169333"/>
            <a:ext cx="9144000" cy="89182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ts val="6000"/>
              <a:buFont typeface="Calibri"/>
              <a:buNone/>
              <a:defRPr sz="6000" b="1" i="0" u="none" strike="noStrike" cap="none">
                <a:solidFill>
                  <a:srgbClr val="CC3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ts val="6000"/>
              <a:buFont typeface="Calibri"/>
              <a:buNone/>
              <a:tabLst/>
              <a:defRPr/>
            </a:pPr>
            <a:r>
              <a:rPr kumimoji="0" lang="pt-BR" sz="6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  <a:sym typeface="Calibri"/>
              </a:rPr>
              <a:t>Direito do Consumidor</a:t>
            </a:r>
            <a:r>
              <a:rPr kumimoji="0" lang="pt-BR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  <a:sym typeface="Calibri"/>
              </a:rPr>
              <a:t> </a:t>
            </a:r>
            <a:endParaRPr kumimoji="0" lang="pt-BR" sz="6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" name="Google Shape;96;p14">
            <a:extLst>
              <a:ext uri="{FF2B5EF4-FFF2-40B4-BE49-F238E27FC236}">
                <a16:creationId xmlns="" xmlns:a16="http://schemas.microsoft.com/office/drawing/2014/main" id="{A1E65FD9-83EE-44F3-EBAC-5C11B581CAF0}"/>
              </a:ext>
            </a:extLst>
          </p:cNvPr>
          <p:cNvSpPr txBox="1"/>
          <p:nvPr/>
        </p:nvSpPr>
        <p:spPr>
          <a:xfrm>
            <a:off x="-1" y="1083734"/>
            <a:ext cx="12192001" cy="5355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pt-BR" sz="2800" dirty="0" smtClean="0"/>
              <a:t>PROTEÇÃO CONTRATUAL NO CDC. Arts. 46 a 54. Normas de ordem pública (art. 1º).  </a:t>
            </a:r>
          </a:p>
          <a:p>
            <a:pPr algn="just">
              <a:tabLst>
                <a:tab pos="90488" algn="l"/>
              </a:tabLst>
            </a:pPr>
            <a:r>
              <a:rPr lang="pt-BR" sz="2800" dirty="0" smtClean="0"/>
              <a:t>- </a:t>
            </a:r>
            <a:r>
              <a:rPr lang="pt-BR" sz="2800" dirty="0" smtClean="0"/>
              <a:t>Não vinculação de determinadas cláusulas. </a:t>
            </a:r>
          </a:p>
          <a:p>
            <a:pPr algn="just">
              <a:tabLst>
                <a:tab pos="90488" algn="l"/>
              </a:tabLst>
            </a:pPr>
            <a:r>
              <a:rPr lang="pt-BR" sz="2800" dirty="0" smtClean="0"/>
              <a:t>“Art. 46. Os contratos que regulam as relações de consumo não obrigarão os consumidores, se não lhes for dada a oportunidade de tomar conhecimento prévio de seu conteúdo, ou se os respectivos instrumentos forem redigidos de modo a dificultar a compreensão de seu sentido e alcance”. </a:t>
            </a:r>
          </a:p>
          <a:p>
            <a:pPr algn="just">
              <a:tabLst>
                <a:tab pos="90488" algn="l"/>
              </a:tabLst>
            </a:pPr>
            <a:endParaRPr lang="pt-BR" sz="2800" dirty="0" smtClean="0"/>
          </a:p>
          <a:p>
            <a:pPr algn="just">
              <a:buFontTx/>
              <a:buChar char="-"/>
              <a:tabLst>
                <a:tab pos="90488" algn="l"/>
              </a:tabLst>
            </a:pPr>
            <a:r>
              <a:rPr lang="pt-BR" sz="2800" dirty="0" smtClean="0"/>
              <a:t>Interpretação </a:t>
            </a:r>
            <a:r>
              <a:rPr lang="pt-BR" sz="2800" i="1" dirty="0" smtClean="0"/>
              <a:t>pro consumidor. </a:t>
            </a:r>
          </a:p>
          <a:p>
            <a:pPr algn="just">
              <a:tabLst>
                <a:tab pos="90488" algn="l"/>
              </a:tabLst>
            </a:pPr>
            <a:r>
              <a:rPr lang="pt-BR" sz="2800" dirty="0" smtClean="0"/>
              <a:t>“Art. 47. As cláusulas contratuais serão interpretadas de maneira mais favorável ao consumidor”.</a:t>
            </a:r>
          </a:p>
          <a:p>
            <a:pPr>
              <a:buNone/>
            </a:pPr>
            <a:r>
              <a:rPr lang="pt-BR" sz="2800" dirty="0" smtClean="0"/>
              <a:t>Confrontar com a interpretação </a:t>
            </a:r>
            <a:r>
              <a:rPr lang="pt-BR" sz="2800" i="1" dirty="0" smtClean="0"/>
              <a:t>pro aderente </a:t>
            </a:r>
            <a:r>
              <a:rPr lang="pt-BR" sz="2800" dirty="0" smtClean="0"/>
              <a:t>(art. 423 do CC). </a:t>
            </a:r>
            <a:endParaRPr lang="pt-BR" sz="2800" dirty="0"/>
          </a:p>
        </p:txBody>
      </p:sp>
    </p:spTree>
    <p:extLst>
      <p:ext uri="{BB962C8B-B14F-4D97-AF65-F5344CB8AC3E}">
        <p14:creationId xmlns="" xmlns:p14="http://schemas.microsoft.com/office/powerpoint/2010/main" val="286570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A0003581-00DD-F13D-1CE8-9F4959951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2700" y="47626"/>
            <a:ext cx="2019300" cy="685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94;p14">
            <a:extLst>
              <a:ext uri="{FF2B5EF4-FFF2-40B4-BE49-F238E27FC236}">
                <a16:creationId xmlns="" xmlns:a16="http://schemas.microsoft.com/office/drawing/2014/main" id="{D6E39FEA-4FCA-B875-CF8C-BBF6E95FCD0A}"/>
              </a:ext>
            </a:extLst>
          </p:cNvPr>
          <p:cNvSpPr txBox="1">
            <a:spLocks/>
          </p:cNvSpPr>
          <p:nvPr/>
        </p:nvSpPr>
        <p:spPr>
          <a:xfrm>
            <a:off x="1596189" y="169333"/>
            <a:ext cx="9144000" cy="89182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ts val="6000"/>
              <a:buFont typeface="Calibri"/>
              <a:buNone/>
              <a:defRPr sz="6000" b="1" i="0" u="none" strike="noStrike" cap="none">
                <a:solidFill>
                  <a:srgbClr val="CC3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ts val="6000"/>
              <a:buFont typeface="Calibri"/>
              <a:buNone/>
              <a:tabLst/>
              <a:defRPr/>
            </a:pPr>
            <a:r>
              <a:rPr kumimoji="0" lang="pt-BR" sz="6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  <a:sym typeface="Calibri"/>
              </a:rPr>
              <a:t>Direito do Consumidor</a:t>
            </a:r>
            <a:r>
              <a:rPr kumimoji="0" lang="pt-BR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  <a:sym typeface="Calibri"/>
              </a:rPr>
              <a:t> </a:t>
            </a:r>
            <a:endParaRPr kumimoji="0" lang="pt-BR" sz="6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" name="Google Shape;96;p14">
            <a:extLst>
              <a:ext uri="{FF2B5EF4-FFF2-40B4-BE49-F238E27FC236}">
                <a16:creationId xmlns="" xmlns:a16="http://schemas.microsoft.com/office/drawing/2014/main" id="{A1E65FD9-83EE-44F3-EBAC-5C11B581CAF0}"/>
              </a:ext>
            </a:extLst>
          </p:cNvPr>
          <p:cNvSpPr txBox="1"/>
          <p:nvPr/>
        </p:nvSpPr>
        <p:spPr>
          <a:xfrm>
            <a:off x="-1" y="1083734"/>
            <a:ext cx="12192001" cy="5940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buFontTx/>
              <a:buChar char="-"/>
              <a:tabLst>
                <a:tab pos="90488" algn="l"/>
              </a:tabLst>
            </a:pPr>
            <a:r>
              <a:rPr lang="pt-BR" sz="2200" dirty="0" smtClean="0"/>
              <a:t> Boa-fé Objetiva pré-contratual e Tutela Específica.  </a:t>
            </a:r>
            <a:r>
              <a:rPr lang="pt-BR" sz="2200" dirty="0" smtClean="0"/>
              <a:t>“</a:t>
            </a:r>
            <a:r>
              <a:rPr lang="pt-BR" sz="2200" dirty="0" smtClean="0"/>
              <a:t>Art. 48. As declarações de vontade constantes de escritos particulares, recibos e pré-contratos relativos às relações de consumo vinculam o fornecedor, ensejando inclusive execução específica, nos termos do art. 84 e parágrafos</a:t>
            </a:r>
            <a:r>
              <a:rPr lang="pt-BR" sz="2200" dirty="0" smtClean="0"/>
              <a:t>)”.</a:t>
            </a:r>
          </a:p>
          <a:p>
            <a:pPr algn="just">
              <a:buFontTx/>
              <a:buChar char="-"/>
              <a:tabLst>
                <a:tab pos="90488" algn="l"/>
              </a:tabLst>
            </a:pPr>
            <a:endParaRPr lang="pt-BR" sz="2200" dirty="0" smtClean="0"/>
          </a:p>
          <a:p>
            <a:pPr algn="just">
              <a:tabLst>
                <a:tab pos="90488" algn="l"/>
              </a:tabLst>
            </a:pPr>
            <a:r>
              <a:rPr lang="pt-BR" sz="2200" dirty="0" smtClean="0"/>
              <a:t> “Art. 84. Na ação que tenha por objeto o cumprimento da obrigação de fazer ou não fazer, o juiz concederá a tutela específica da obrigação ou determinará providências que assegurem o resultado prático equivalente ao do adimplemento. § 1° A conversão da obrigação em perdas e danos somente será admissível se por elas optar o autor ou se impossível a tutela específica ou a obtenção do resultado prático correspondente. § 2° A indenização por perdas e danos se fará sem prejuízo da multa (art. 287, do Código de Processo Civil). § 3° Sendo relevante o fundamento da demanda e havendo justificado receio de ineficácia do provimento final, é lícito ao juiz conceder a tutela liminarmente ou após justificação prévia, citado o réu. § 4° O juiz poderá, na hipótese do § 3° ou na sentença, impor multa diária ao réu, independentemente de pedido do autor, se for suficiente ou compatível com a obrigação, fixando prazo razoável para o cumprimento do preceito. § 5° Para a tutela específica ou para a obtenção do resultado prático equivalente, poderá o juiz determinar as medidas necessárias, tais como busca e apreensão, remoção de coisas e pessoas, desfazimento de obra, impedimento de atividade nociva, além de requisição de força policial”. </a:t>
            </a:r>
            <a:endParaRPr lang="pt-BR" sz="2200" dirty="0"/>
          </a:p>
        </p:txBody>
      </p:sp>
    </p:spTree>
    <p:extLst>
      <p:ext uri="{BB962C8B-B14F-4D97-AF65-F5344CB8AC3E}">
        <p14:creationId xmlns="" xmlns:p14="http://schemas.microsoft.com/office/powerpoint/2010/main" val="286570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A0003581-00DD-F13D-1CE8-9F4959951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2700" y="47626"/>
            <a:ext cx="2019300" cy="685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94;p14">
            <a:extLst>
              <a:ext uri="{FF2B5EF4-FFF2-40B4-BE49-F238E27FC236}">
                <a16:creationId xmlns="" xmlns:a16="http://schemas.microsoft.com/office/drawing/2014/main" id="{D6E39FEA-4FCA-B875-CF8C-BBF6E95FCD0A}"/>
              </a:ext>
            </a:extLst>
          </p:cNvPr>
          <p:cNvSpPr txBox="1">
            <a:spLocks/>
          </p:cNvSpPr>
          <p:nvPr/>
        </p:nvSpPr>
        <p:spPr>
          <a:xfrm>
            <a:off x="1596189" y="169333"/>
            <a:ext cx="9144000" cy="89182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ts val="6000"/>
              <a:buFont typeface="Calibri"/>
              <a:buNone/>
              <a:defRPr sz="6000" b="1" i="0" u="none" strike="noStrike" cap="none">
                <a:solidFill>
                  <a:srgbClr val="CC3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ts val="6000"/>
              <a:buFont typeface="Calibri"/>
              <a:buNone/>
              <a:tabLst/>
              <a:defRPr/>
            </a:pPr>
            <a:r>
              <a:rPr kumimoji="0" lang="pt-BR" sz="6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  <a:sym typeface="Calibri"/>
              </a:rPr>
              <a:t>Direito do Consumidor</a:t>
            </a:r>
            <a:r>
              <a:rPr kumimoji="0" lang="pt-BR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  <a:sym typeface="Calibri"/>
              </a:rPr>
              <a:t> </a:t>
            </a:r>
            <a:endParaRPr kumimoji="0" lang="pt-BR" sz="6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" name="Google Shape;96;p14">
            <a:extLst>
              <a:ext uri="{FF2B5EF4-FFF2-40B4-BE49-F238E27FC236}">
                <a16:creationId xmlns="" xmlns:a16="http://schemas.microsoft.com/office/drawing/2014/main" id="{A1E65FD9-83EE-44F3-EBAC-5C11B581CAF0}"/>
              </a:ext>
            </a:extLst>
          </p:cNvPr>
          <p:cNvSpPr txBox="1"/>
          <p:nvPr/>
        </p:nvSpPr>
        <p:spPr>
          <a:xfrm>
            <a:off x="-1" y="1083734"/>
            <a:ext cx="12192001" cy="637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tabLst>
                <a:tab pos="90488" algn="l"/>
              </a:tabLst>
            </a:pPr>
            <a:r>
              <a:rPr lang="pt-BR" sz="2800" dirty="0" smtClean="0"/>
              <a:t>Completando o art. 48 do CDC. O orçamento prévio. </a:t>
            </a:r>
          </a:p>
          <a:p>
            <a:pPr algn="just">
              <a:tabLst>
                <a:tab pos="90488" algn="l"/>
              </a:tabLst>
            </a:pPr>
            <a:endParaRPr lang="pt-BR" sz="2800" dirty="0" smtClean="0"/>
          </a:p>
          <a:p>
            <a:pPr algn="just"/>
            <a:r>
              <a:rPr lang="pt-BR" sz="2800" dirty="0" smtClean="0"/>
              <a:t>“Art</a:t>
            </a:r>
            <a:r>
              <a:rPr lang="pt-BR" sz="2800" dirty="0" smtClean="0"/>
              <a:t>. 40. O fornecedor de serviço será obrigado a entregar ao consumidor orçamento prévio discriminando o valor da mão-de-obra, dos materiais e equipamentos a serem empregados, as condições de pagamento, bem como as datas de início e término dos serviços</a:t>
            </a:r>
            <a:r>
              <a:rPr lang="pt-BR" sz="2800" dirty="0" smtClean="0"/>
              <a:t>. </a:t>
            </a:r>
          </a:p>
          <a:p>
            <a:pPr algn="just"/>
            <a:r>
              <a:rPr lang="pt-BR" sz="2800" dirty="0" smtClean="0"/>
              <a:t>§ </a:t>
            </a:r>
            <a:r>
              <a:rPr lang="pt-BR" sz="2800" dirty="0" smtClean="0"/>
              <a:t>1º Salvo estipulação em contrário, o valor orçado terá validade pelo prazo de dez dias, contado de seu recebimento pelo consumidor</a:t>
            </a:r>
            <a:r>
              <a:rPr lang="pt-BR" sz="2800" dirty="0" smtClean="0"/>
              <a:t>. </a:t>
            </a:r>
          </a:p>
          <a:p>
            <a:pPr algn="just"/>
            <a:r>
              <a:rPr lang="pt-BR" sz="2800" dirty="0" smtClean="0"/>
              <a:t>§ </a:t>
            </a:r>
            <a:r>
              <a:rPr lang="pt-BR" sz="2800" dirty="0" smtClean="0"/>
              <a:t>2° Uma vez aprovado pelo consumidor, o orçamento obriga os contraentes e somente pode ser alterado mediante livre negociação das partes</a:t>
            </a:r>
            <a:r>
              <a:rPr lang="pt-BR" sz="2800" dirty="0" smtClean="0"/>
              <a:t>. </a:t>
            </a:r>
          </a:p>
          <a:p>
            <a:pPr algn="just"/>
            <a:r>
              <a:rPr lang="pt-BR" sz="2800" dirty="0" smtClean="0"/>
              <a:t>§ </a:t>
            </a:r>
            <a:r>
              <a:rPr lang="pt-BR" sz="2800" dirty="0" smtClean="0"/>
              <a:t>3° O consumidor não responde por quaisquer ônus ou acréscimos decorrentes da contratação de serviços de terceiros não previstos no orçamento </a:t>
            </a:r>
            <a:r>
              <a:rPr lang="pt-BR" sz="2800" dirty="0" smtClean="0"/>
              <a:t>prévio”.</a:t>
            </a:r>
            <a:endParaRPr lang="pt-BR" sz="2800" dirty="0" smtClean="0"/>
          </a:p>
          <a:p>
            <a:pPr algn="just">
              <a:tabLst>
                <a:tab pos="90488" algn="l"/>
              </a:tabLst>
            </a:pPr>
            <a:r>
              <a:rPr lang="pt-BR" sz="2200" dirty="0" smtClean="0"/>
              <a:t> </a:t>
            </a:r>
          </a:p>
          <a:p>
            <a:pPr algn="just">
              <a:tabLst>
                <a:tab pos="90488" algn="l"/>
              </a:tabLst>
            </a:pPr>
            <a:endParaRPr lang="pt-BR" sz="2200" dirty="0" smtClean="0"/>
          </a:p>
          <a:p>
            <a:pPr algn="just">
              <a:tabLst>
                <a:tab pos="90488" algn="l"/>
              </a:tabLst>
            </a:pPr>
            <a:endParaRPr lang="pt-BR" sz="2200" dirty="0"/>
          </a:p>
        </p:txBody>
      </p:sp>
    </p:spTree>
    <p:extLst>
      <p:ext uri="{BB962C8B-B14F-4D97-AF65-F5344CB8AC3E}">
        <p14:creationId xmlns="" xmlns:p14="http://schemas.microsoft.com/office/powerpoint/2010/main" val="286570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A0003581-00DD-F13D-1CE8-9F4959951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2700" y="47626"/>
            <a:ext cx="2019300" cy="685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94;p14">
            <a:extLst>
              <a:ext uri="{FF2B5EF4-FFF2-40B4-BE49-F238E27FC236}">
                <a16:creationId xmlns="" xmlns:a16="http://schemas.microsoft.com/office/drawing/2014/main" id="{D6E39FEA-4FCA-B875-CF8C-BBF6E95FCD0A}"/>
              </a:ext>
            </a:extLst>
          </p:cNvPr>
          <p:cNvSpPr txBox="1">
            <a:spLocks/>
          </p:cNvSpPr>
          <p:nvPr/>
        </p:nvSpPr>
        <p:spPr>
          <a:xfrm>
            <a:off x="1596189" y="169333"/>
            <a:ext cx="9144000" cy="89182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ts val="6000"/>
              <a:buFont typeface="Calibri"/>
              <a:buNone/>
              <a:defRPr sz="6000" b="1" i="0" u="none" strike="noStrike" cap="none">
                <a:solidFill>
                  <a:srgbClr val="CC3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ts val="6000"/>
              <a:buFont typeface="Calibri"/>
              <a:buNone/>
              <a:tabLst/>
              <a:defRPr/>
            </a:pPr>
            <a:r>
              <a:rPr kumimoji="0" lang="pt-BR" sz="6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  <a:sym typeface="Calibri"/>
              </a:rPr>
              <a:t>Direito do Consumidor</a:t>
            </a:r>
            <a:r>
              <a:rPr kumimoji="0" lang="pt-BR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  <a:sym typeface="Calibri"/>
              </a:rPr>
              <a:t> </a:t>
            </a:r>
            <a:endParaRPr kumimoji="0" lang="pt-BR" sz="6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" name="Google Shape;96;p14">
            <a:extLst>
              <a:ext uri="{FF2B5EF4-FFF2-40B4-BE49-F238E27FC236}">
                <a16:creationId xmlns="" xmlns:a16="http://schemas.microsoft.com/office/drawing/2014/main" id="{A1E65FD9-83EE-44F3-EBAC-5C11B581CAF0}"/>
              </a:ext>
            </a:extLst>
          </p:cNvPr>
          <p:cNvSpPr txBox="1"/>
          <p:nvPr/>
        </p:nvSpPr>
        <p:spPr>
          <a:xfrm>
            <a:off x="-1" y="1083734"/>
            <a:ext cx="12192001" cy="538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buFontTx/>
              <a:buChar char="-"/>
              <a:tabLst>
                <a:tab pos="90488" algn="l"/>
              </a:tabLst>
            </a:pPr>
            <a:r>
              <a:rPr lang="pt-BR" sz="2600" dirty="0" smtClean="0"/>
              <a:t> Direito de arrependimento nas vendas realizadas fora do estabelecimento. </a:t>
            </a:r>
          </a:p>
          <a:p>
            <a:pPr algn="just">
              <a:tabLst>
                <a:tab pos="90488" algn="l"/>
              </a:tabLst>
            </a:pPr>
            <a:r>
              <a:rPr lang="pt-BR" sz="2600" dirty="0" smtClean="0"/>
              <a:t>“Art. 49. O consumidor pode desistir do contrato, no prazo de 7 dias a contar de sua assinatura ou do ato de recebimento do produto ou serviço, sempre que a contratação de fornecimento de produtos e serviços ocorrer fora do estabelecimento comercial, especialmente por telefone ou a domicílio. “Parágrafo único. Se o consumidor exercitar o direito de arrependimento previsto neste artigo, os valores eventualmente pagos, a qualquer título, durante o prazo de reflexão, serão devolvidos, de imediato, monetariamente atualizados</a:t>
            </a:r>
            <a:r>
              <a:rPr lang="pt-BR" sz="2600" dirty="0" smtClean="0"/>
              <a:t>”.</a:t>
            </a:r>
          </a:p>
          <a:p>
            <a:pPr algn="just">
              <a:tabLst>
                <a:tab pos="90488" algn="l"/>
              </a:tabLst>
            </a:pPr>
            <a:endParaRPr lang="pt-BR" sz="2600" dirty="0" smtClean="0"/>
          </a:p>
          <a:p>
            <a:pPr algn="just">
              <a:tabLst>
                <a:tab pos="90488" algn="l"/>
              </a:tabLst>
            </a:pPr>
            <a:r>
              <a:rPr lang="pt-BR" sz="2600" dirty="0" smtClean="0"/>
              <a:t>- Lei 14.010/2020. Regime Emergencial de Direito Privado em tempos de pandemia. “Art. 8º. Até 30 de outubro de 2020, fica suspensa a aplicação do art. 49 do Código de Defesa do Consumidor na hipótese de entrega domiciliar (delivery) de produtos perecíveis ou de consumo imediato e de medicamentos”.</a:t>
            </a:r>
            <a:endParaRPr lang="pt-BR" sz="2600" dirty="0"/>
          </a:p>
        </p:txBody>
      </p:sp>
    </p:spTree>
    <p:extLst>
      <p:ext uri="{BB962C8B-B14F-4D97-AF65-F5344CB8AC3E}">
        <p14:creationId xmlns="" xmlns:p14="http://schemas.microsoft.com/office/powerpoint/2010/main" val="286570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A0003581-00DD-F13D-1CE8-9F4959951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2700" y="47626"/>
            <a:ext cx="2019300" cy="685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94;p14">
            <a:extLst>
              <a:ext uri="{FF2B5EF4-FFF2-40B4-BE49-F238E27FC236}">
                <a16:creationId xmlns="" xmlns:a16="http://schemas.microsoft.com/office/drawing/2014/main" id="{D6E39FEA-4FCA-B875-CF8C-BBF6E95FCD0A}"/>
              </a:ext>
            </a:extLst>
          </p:cNvPr>
          <p:cNvSpPr txBox="1">
            <a:spLocks/>
          </p:cNvSpPr>
          <p:nvPr/>
        </p:nvSpPr>
        <p:spPr>
          <a:xfrm>
            <a:off x="1596189" y="169333"/>
            <a:ext cx="9144000" cy="89182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ts val="6000"/>
              <a:buFont typeface="Calibri"/>
              <a:buNone/>
              <a:defRPr sz="6000" b="1" i="0" u="none" strike="noStrike" cap="none">
                <a:solidFill>
                  <a:srgbClr val="CC3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ts val="6000"/>
              <a:buFont typeface="Calibri"/>
              <a:buNone/>
              <a:tabLst/>
              <a:defRPr/>
            </a:pPr>
            <a:r>
              <a:rPr kumimoji="0" lang="pt-BR" sz="6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  <a:sym typeface="Calibri"/>
              </a:rPr>
              <a:t>Direito do Consumidor</a:t>
            </a:r>
            <a:r>
              <a:rPr kumimoji="0" lang="pt-BR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  <a:sym typeface="Calibri"/>
              </a:rPr>
              <a:t> </a:t>
            </a:r>
            <a:endParaRPr kumimoji="0" lang="pt-BR" sz="6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" name="Google Shape;96;p14">
            <a:extLst>
              <a:ext uri="{FF2B5EF4-FFF2-40B4-BE49-F238E27FC236}">
                <a16:creationId xmlns="" xmlns:a16="http://schemas.microsoft.com/office/drawing/2014/main" id="{A1E65FD9-83EE-44F3-EBAC-5C11B581CAF0}"/>
              </a:ext>
            </a:extLst>
          </p:cNvPr>
          <p:cNvSpPr txBox="1"/>
          <p:nvPr/>
        </p:nvSpPr>
        <p:spPr>
          <a:xfrm>
            <a:off x="-1" y="1083734"/>
            <a:ext cx="12192001" cy="449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buFontTx/>
              <a:buChar char="-"/>
              <a:tabLst>
                <a:tab pos="90488" algn="l"/>
              </a:tabLst>
            </a:pPr>
            <a:r>
              <a:rPr lang="pt-BR" sz="2800" dirty="0" smtClean="0"/>
              <a:t> Garantia contratual, complementar à garantia legal prevista no art. 26 do CDC.</a:t>
            </a:r>
          </a:p>
          <a:p>
            <a:pPr algn="just">
              <a:buNone/>
            </a:pPr>
            <a:endParaRPr lang="pt-BR" sz="2800" dirty="0" smtClean="0"/>
          </a:p>
          <a:p>
            <a:pPr algn="just">
              <a:buNone/>
            </a:pPr>
            <a:endParaRPr lang="pt-BR" sz="2800" dirty="0" smtClean="0"/>
          </a:p>
          <a:p>
            <a:pPr algn="just">
              <a:buNone/>
            </a:pPr>
            <a:r>
              <a:rPr lang="pt-BR" sz="2800" dirty="0" smtClean="0"/>
              <a:t>“Art. 50. A garantia contratual é complementar à legal e será conferida mediante termo escrito. Parágrafo único. O termo de garantia ou equivalente deve ser padronizado e esclarecer, de maneira adequada em que consiste a mesma garantia, bem como a forma, o prazo e o lugar em que pode ser exercitada e os ônus a cargo do consumidor, devendo ser-lhe entregue, devidamente preenchido pelo fornecedor, no ato do fornecimento, acompanhado de manual de instrução, de instalação e uso do produto em linguagem didática, com ilustrações”. </a:t>
            </a:r>
            <a:endParaRPr lang="pt-BR" sz="2800" dirty="0" smtClean="0"/>
          </a:p>
        </p:txBody>
      </p:sp>
    </p:spTree>
    <p:extLst>
      <p:ext uri="{BB962C8B-B14F-4D97-AF65-F5344CB8AC3E}">
        <p14:creationId xmlns="" xmlns:p14="http://schemas.microsoft.com/office/powerpoint/2010/main" val="286570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09C605E7-3D7A-6A0C-48A2-0D9DFDD44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2700" y="47626"/>
            <a:ext cx="2019300" cy="685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94;p14">
            <a:extLst>
              <a:ext uri="{FF2B5EF4-FFF2-40B4-BE49-F238E27FC236}">
                <a16:creationId xmlns="" xmlns:a16="http://schemas.microsoft.com/office/drawing/2014/main" id="{4BBC34A6-3C20-2BD7-1523-CCD457153224}"/>
              </a:ext>
            </a:extLst>
          </p:cNvPr>
          <p:cNvSpPr txBox="1">
            <a:spLocks/>
          </p:cNvSpPr>
          <p:nvPr/>
        </p:nvSpPr>
        <p:spPr>
          <a:xfrm>
            <a:off x="1524000" y="1444977"/>
            <a:ext cx="9144000" cy="410915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vert="horz" wrap="square" lIns="91425" tIns="45700" rIns="91425" bIns="45700" rtlCol="0" anchor="b" anchorCtr="0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</a:rPr>
              <a:t>OBRIGADO. </a:t>
            </a:r>
          </a:p>
          <a:p>
            <a:pPr algn="ctr"/>
            <a:r>
              <a:rPr lang="pt-BR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MATERIAL EM </a:t>
            </a:r>
            <a:r>
              <a:rPr lang="pt-BR" b="1" dirty="0" smtClean="0">
                <a:solidFill>
                  <a:srgbClr val="000000"/>
                </a:solidFill>
                <a:latin typeface="Calibri" panose="020F0502020204030204" pitchFamily="34" charset="0"/>
                <a:hlinkClick r:id="rId3"/>
              </a:rPr>
              <a:t>WWW.FLAVIOTARTUCE.ADV.BR</a:t>
            </a:r>
            <a:r>
              <a:rPr lang="pt-BR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. MATERIAL DE AULA. </a:t>
            </a:r>
          </a:p>
          <a:p>
            <a:pPr algn="ctr"/>
            <a:endParaRPr lang="pt-BR" b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pt-BR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INSTAGRAM: @FLAVIO.TARTUCE</a:t>
            </a:r>
          </a:p>
          <a:p>
            <a:pPr algn="ctr"/>
            <a:endParaRPr lang="pt-BR" b="1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pt-BR" b="1" smtClean="0">
                <a:solidFill>
                  <a:srgbClr val="000000"/>
                </a:solidFill>
                <a:latin typeface="Calibri" panose="020F0502020204030204" pitchFamily="34" charset="0"/>
              </a:rPr>
              <a:t>DÚVIDAS</a:t>
            </a:r>
            <a:r>
              <a:rPr lang="pt-BR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: </a:t>
            </a:r>
            <a:r>
              <a:rPr lang="pt-BR" b="1" dirty="0" smtClean="0">
                <a:solidFill>
                  <a:srgbClr val="000000"/>
                </a:solidFill>
                <a:latin typeface="Calibri" panose="020F0502020204030204" pitchFamily="34" charset="0"/>
                <a:hlinkClick r:id="rId4"/>
              </a:rPr>
              <a:t>fftartuce@uol.com.br</a:t>
            </a:r>
            <a:r>
              <a:rPr lang="pt-BR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  <a:endParaRPr lang="pt-BR" b="1" dirty="0"/>
          </a:p>
        </p:txBody>
      </p:sp>
    </p:spTree>
    <p:extLst>
      <p:ext uri="{BB962C8B-B14F-4D97-AF65-F5344CB8AC3E}">
        <p14:creationId xmlns="" xmlns:p14="http://schemas.microsoft.com/office/powerpoint/2010/main" val="383338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930</Words>
  <Application>Microsoft Office PowerPoint</Application>
  <PresentationFormat>Personalizar</PresentationFormat>
  <Paragraphs>46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9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Erik Gomes</dc:creator>
  <cp:lastModifiedBy>Flavio</cp:lastModifiedBy>
  <cp:revision>5</cp:revision>
  <dcterms:created xsi:type="dcterms:W3CDTF">2022-06-20T19:16:40Z</dcterms:created>
  <dcterms:modified xsi:type="dcterms:W3CDTF">2022-09-05T18:04:46Z</dcterms:modified>
</cp:coreProperties>
</file>