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2"/>
  </p:notesMasterIdLst>
  <p:sldIdLst>
    <p:sldId id="256" r:id="rId2"/>
    <p:sldId id="257" r:id="rId3"/>
    <p:sldId id="283" r:id="rId4"/>
    <p:sldId id="284" r:id="rId5"/>
    <p:sldId id="285" r:id="rId6"/>
    <p:sldId id="286" r:id="rId7"/>
    <p:sldId id="287" r:id="rId8"/>
    <p:sldId id="288" r:id="rId9"/>
    <p:sldId id="289" r:id="rId10"/>
    <p:sldId id="282" r:id="rId11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319"/>
    <p:restoredTop sz="94684"/>
  </p:normalViewPr>
  <p:slideViewPr>
    <p:cSldViewPr snapToGrid="0">
      <p:cViewPr varScale="1">
        <p:scale>
          <a:sx n="77" d="100"/>
          <a:sy n="77" d="100"/>
        </p:scale>
        <p:origin x="-582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11ddd794ce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g11ddd794ce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11ddd794ce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g11ddd794ce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="" xmlns:p14="http://schemas.microsoft.com/office/powerpoint/2010/main" val="35181587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11ddd794ce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g11ddd794ce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="" xmlns:p14="http://schemas.microsoft.com/office/powerpoint/2010/main" val="32029435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11ddd794ce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g11ddd794ce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="" xmlns:p14="http://schemas.microsoft.com/office/powerpoint/2010/main" val="14476635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11ddd794ce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g11ddd794ce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="" xmlns:p14="http://schemas.microsoft.com/office/powerpoint/2010/main" val="36000691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11ddd794ce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g11ddd794ce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="" xmlns:p14="http://schemas.microsoft.com/office/powerpoint/2010/main" val="20832025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11ddd794ce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g11ddd794ce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="" xmlns:p14="http://schemas.microsoft.com/office/powerpoint/2010/main" val="40076375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11ddd794ce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g11ddd794ce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="" xmlns:p14="http://schemas.microsoft.com/office/powerpoint/2010/main" val="15567876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11ddd794ce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g11ddd794ce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="" xmlns:p14="http://schemas.microsoft.com/office/powerpoint/2010/main" val="18631571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4274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F5496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F5496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F5496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F5496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>
            <a:spLocks noGrp="1"/>
          </p:cNvSpPr>
          <p:nvPr>
            <p:ph type="title"/>
          </p:nvPr>
        </p:nvSpPr>
        <p:spPr>
          <a:xfrm>
            <a:off x="1651246" y="365125"/>
            <a:ext cx="9702553" cy="132556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body" idx="1"/>
          </p:nvPr>
        </p:nvSpPr>
        <p:spPr>
          <a:xfrm>
            <a:off x="1651246" y="1825625"/>
            <a:ext cx="9702554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4274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F5496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F5496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F5496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F5496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5"/>
          <p:cNvSpPr txBox="1">
            <a:spLocks noGrp="1"/>
          </p:cNvSpPr>
          <p:nvPr>
            <p:ph type="title"/>
          </p:nvPr>
        </p:nvSpPr>
        <p:spPr>
          <a:xfrm>
            <a:off x="1651246" y="365125"/>
            <a:ext cx="9702553" cy="132556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4274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F5496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F5496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F5496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F5496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4274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F5496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F5496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F5496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F5496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6"/>
          <p:cNvSpPr txBox="1">
            <a:spLocks noGrp="1"/>
          </p:cNvSpPr>
          <p:nvPr>
            <p:ph type="title"/>
          </p:nvPr>
        </p:nvSpPr>
        <p:spPr>
          <a:xfrm>
            <a:off x="1465006" y="365125"/>
            <a:ext cx="9890382" cy="132556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4274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F5496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F5496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F5496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F5496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4274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F5496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F5496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F5496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F5496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4274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F5496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F5496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F5496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F5496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4274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F5496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F5496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F5496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F5496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7"/>
          <p:cNvSpPr txBox="1">
            <a:spLocks noGrp="1"/>
          </p:cNvSpPr>
          <p:nvPr>
            <p:ph type="title"/>
          </p:nvPr>
        </p:nvSpPr>
        <p:spPr>
          <a:xfrm>
            <a:off x="1651246" y="365125"/>
            <a:ext cx="9702553" cy="132556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 txBox="1">
            <a:spLocks noGrp="1"/>
          </p:cNvSpPr>
          <p:nvPr>
            <p:ph type="title"/>
          </p:nvPr>
        </p:nvSpPr>
        <p:spPr>
          <a:xfrm>
            <a:off x="1455174" y="457200"/>
            <a:ext cx="3316851" cy="16002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1"/>
          </p:nvPr>
        </p:nvSpPr>
        <p:spPr>
          <a:xfrm>
            <a:off x="5183188" y="1297858"/>
            <a:ext cx="6172200" cy="45631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4274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F5496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F5496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F5496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F5496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4274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F5496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F5496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F5496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F5496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>
            <a:spLocks noGrp="1"/>
          </p:cNvSpPr>
          <p:nvPr>
            <p:ph type="title"/>
          </p:nvPr>
        </p:nvSpPr>
        <p:spPr>
          <a:xfrm>
            <a:off x="1504335" y="457200"/>
            <a:ext cx="3267690" cy="16002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0"/>
          <p:cNvSpPr>
            <a:spLocks noGrp="1"/>
          </p:cNvSpPr>
          <p:nvPr>
            <p:ph type="pic" idx="2"/>
          </p:nvPr>
        </p:nvSpPr>
        <p:spPr>
          <a:xfrm>
            <a:off x="5183188" y="1229032"/>
            <a:ext cx="6172200" cy="4632018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4274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F5496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F5496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F5496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F5496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1"/>
          <p:cNvSpPr txBox="1">
            <a:spLocks noGrp="1"/>
          </p:cNvSpPr>
          <p:nvPr>
            <p:ph type="title"/>
          </p:nvPr>
        </p:nvSpPr>
        <p:spPr>
          <a:xfrm>
            <a:off x="1651246" y="365125"/>
            <a:ext cx="9702553" cy="132556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body" idx="1"/>
          </p:nvPr>
        </p:nvSpPr>
        <p:spPr>
          <a:xfrm rot="5400000">
            <a:off x="4751649" y="-1274778"/>
            <a:ext cx="3501749" cy="9702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4274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F5496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F5496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F5496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F5496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>
            <a:spLocks noGrp="1"/>
          </p:cNvSpPr>
          <p:nvPr>
            <p:ph type="title"/>
          </p:nvPr>
        </p:nvSpPr>
        <p:spPr>
          <a:xfrm rot="5400000">
            <a:off x="6508740" y="1598061"/>
            <a:ext cx="5094771" cy="26289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body" idx="1"/>
          </p:nvPr>
        </p:nvSpPr>
        <p:spPr>
          <a:xfrm rot="5400000">
            <a:off x="1372343" y="-169017"/>
            <a:ext cx="5811838" cy="6880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4274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F5496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F5496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F5496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F5496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" descr="Padrão do plano de fundo&#10;&#10;Descrição gerada automaticamente"/>
          <p:cNvPicPr preferRelativeResize="0"/>
          <p:nvPr/>
        </p:nvPicPr>
        <p:blipFill rotWithShape="1">
          <a:blip r:embed="rId13">
            <a:alphaModFix/>
          </a:blip>
          <a:srcRect b="25090"/>
          <a:stretch/>
        </p:blipFill>
        <p:spPr>
          <a:xfrm>
            <a:off x="-14798" y="-1"/>
            <a:ext cx="12206798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7;p1" descr="OAB ESA"/>
          <p:cNvPicPr preferRelativeResize="0"/>
          <p:nvPr/>
        </p:nvPicPr>
        <p:blipFill rotWithShape="1">
          <a:blip r:embed="rId14">
            <a:alphaModFix/>
          </a:blip>
          <a:srcRect l="17837" t="28086" r="16824" b="28640"/>
          <a:stretch/>
        </p:blipFill>
        <p:spPr>
          <a:xfrm>
            <a:off x="9656292" y="365125"/>
            <a:ext cx="1991212" cy="78192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8;p1"/>
          <p:cNvSpPr txBox="1">
            <a:spLocks noGrp="1"/>
          </p:cNvSpPr>
          <p:nvPr>
            <p:ph type="title"/>
          </p:nvPr>
        </p:nvSpPr>
        <p:spPr>
          <a:xfrm>
            <a:off x="1651246" y="365125"/>
            <a:ext cx="9702553" cy="132556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CC33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body" idx="1"/>
          </p:nvPr>
        </p:nvSpPr>
        <p:spPr>
          <a:xfrm>
            <a:off x="1651246" y="1825625"/>
            <a:ext cx="9702554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4274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427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F5496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F5496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F5496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F5496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&lt;Número de Slide&gt;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" name="Google Shape;13;p1" descr="Forma, Círculo&#10;&#10;Descrição gerada automaticamente"/>
          <p:cNvPicPr preferRelativeResize="0"/>
          <p:nvPr/>
        </p:nvPicPr>
        <p:blipFill rotWithShape="1">
          <a:blip r:embed="rId15">
            <a:alphaModFix/>
          </a:blip>
          <a:srcRect l="28731" t="31038"/>
          <a:stretch/>
        </p:blipFill>
        <p:spPr>
          <a:xfrm>
            <a:off x="-14798" y="0"/>
            <a:ext cx="1115417" cy="1079307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/>
            </a:outerShdw>
          </a:effectLst>
        </p:spPr>
      </p:pic>
      <p:pic>
        <p:nvPicPr>
          <p:cNvPr id="14" name="Google Shape;14;p1" descr="Forma&#10;&#10;Descrição gerada automaticamente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289363" y="271727"/>
            <a:ext cx="1097674" cy="1320639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/>
            </a:outerShdw>
          </a:effectLst>
        </p:spPr>
      </p:pic>
      <p:pic>
        <p:nvPicPr>
          <p:cNvPr id="15" name="Google Shape;15;p1" descr="Interface gráfica do usuário&#10;&#10;Descrição gerada automaticamente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9492760" y="5467592"/>
            <a:ext cx="2318240" cy="1025283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laviotartuce.adv.br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3"/>
          <p:cNvSpPr txBox="1">
            <a:spLocks noGrp="1"/>
          </p:cNvSpPr>
          <p:nvPr>
            <p:ph type="ctrTitle"/>
          </p:nvPr>
        </p:nvSpPr>
        <p:spPr>
          <a:xfrm>
            <a:off x="178420" y="156117"/>
            <a:ext cx="11764535" cy="633389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buSzPts val="6000"/>
              <a:buFont typeface="Calibri"/>
              <a:buNone/>
            </a:pPr>
            <a:r>
              <a:rPr lang="pt-BR" sz="4000" b="1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/>
            </a:r>
            <a:br>
              <a:rPr lang="pt-BR" sz="4000" b="1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</a:br>
            <a:r>
              <a:rPr lang="pt-BR" sz="4000" b="1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/>
            </a:r>
            <a:br>
              <a:rPr lang="pt-BR" sz="4000" b="1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</a:br>
            <a:r>
              <a:rPr lang="pt-BR" sz="4000" b="1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/>
            </a:r>
            <a:br>
              <a:rPr lang="pt-BR" sz="4000" b="1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</a:br>
            <a:r>
              <a:rPr lang="pt-BR" sz="4000" b="1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Limites do Planejamento Sucessório. </a:t>
            </a:r>
            <a:br>
              <a:rPr lang="pt-BR" sz="4000" b="1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</a:br>
            <a:r>
              <a:rPr lang="pt-BR" sz="4000" b="1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O problema das “holdings familiares”. </a:t>
            </a:r>
            <a:r>
              <a:rPr lang="pt-BR" sz="4000" dirty="0"/>
              <a:t/>
            </a:r>
            <a:br>
              <a:rPr lang="pt-BR" sz="4000" dirty="0"/>
            </a:br>
            <a:r>
              <a:rPr lang="pt-BR" sz="4000" dirty="0"/>
              <a:t/>
            </a:r>
            <a:br>
              <a:rPr lang="pt-BR" sz="4000" dirty="0"/>
            </a:br>
            <a:r>
              <a:rPr lang="pt-BR" sz="4000" dirty="0"/>
              <a:t>Professor Flavio Tartuce. </a:t>
            </a:r>
            <a:br>
              <a:rPr lang="pt-BR" sz="4000" dirty="0"/>
            </a:br>
            <a:r>
              <a:rPr lang="pt-BR" sz="4000" dirty="0"/>
              <a:t>Pós-Doutor e Doutor em Direito Civil pela USP. </a:t>
            </a:r>
            <a:br>
              <a:rPr lang="pt-BR" sz="4000" dirty="0"/>
            </a:br>
            <a:r>
              <a:rPr lang="pt-BR" sz="4000" dirty="0"/>
              <a:t>Coordenador e Professor dos cursos de mestrado e pós-graduação da Escola Paulista de Direito. </a:t>
            </a:r>
            <a:br>
              <a:rPr lang="pt-BR" sz="4000" dirty="0"/>
            </a:br>
            <a:r>
              <a:rPr lang="pt-BR" sz="4000" dirty="0"/>
              <a:t>Diretor da ESAOABSP.</a:t>
            </a:r>
            <a:br>
              <a:rPr lang="pt-BR" sz="4000" dirty="0"/>
            </a:br>
            <a:r>
              <a:rPr lang="pt-BR" sz="4000" dirty="0"/>
              <a:t>Conselheiro Seccional da OABSP. </a:t>
            </a:r>
            <a:br>
              <a:rPr lang="pt-BR" sz="4000" dirty="0"/>
            </a:br>
            <a:r>
              <a:rPr lang="pt-BR" sz="4000" dirty="0"/>
              <a:t>Atua como advogado, árbitro e parecerista.  </a:t>
            </a:r>
            <a:endParaRPr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4"/>
          <p:cNvSpPr txBox="1">
            <a:spLocks noGrp="1"/>
          </p:cNvSpPr>
          <p:nvPr>
            <p:ph type="ctrTitle"/>
          </p:nvPr>
        </p:nvSpPr>
        <p:spPr>
          <a:xfrm>
            <a:off x="1596189" y="476349"/>
            <a:ext cx="9144000" cy="10398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b" anchorCtr="0">
            <a:normAutofit/>
          </a:bodyPr>
          <a:lstStyle/>
          <a:p>
            <a:r>
              <a:rPr lang="pt-BR" sz="36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Lohit Devanagari"/>
              </a:rPr>
              <a:t>Limites para o planejamento sucessório</a:t>
            </a:r>
            <a:endParaRPr sz="3600" dirty="0"/>
          </a:p>
        </p:txBody>
      </p:sp>
      <p:sp>
        <p:nvSpPr>
          <p:cNvPr id="95" name="Google Shape;95;p14"/>
          <p:cNvSpPr txBox="1">
            <a:spLocks noGrp="1"/>
          </p:cNvSpPr>
          <p:nvPr>
            <p:ph type="subTitle" idx="1"/>
          </p:nvPr>
        </p:nvSpPr>
        <p:spPr>
          <a:xfrm>
            <a:off x="301083" y="3602038"/>
            <a:ext cx="10366917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4274"/>
              </a:buClr>
              <a:buSzPts val="2000"/>
              <a:buNone/>
            </a:pPr>
            <a:endParaRPr sz="2000"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4274"/>
              </a:buClr>
              <a:buSzPts val="2000"/>
              <a:buNone/>
            </a:pPr>
            <a:endParaRPr sz="2000"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4274"/>
              </a:buClr>
              <a:buSzPts val="2000"/>
              <a:buNone/>
            </a:pPr>
            <a:endParaRPr sz="2000"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4274"/>
              </a:buClr>
              <a:buSzPts val="2000"/>
              <a:buNone/>
            </a:pPr>
            <a:endParaRPr sz="2000" dirty="0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1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1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1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14"/>
          <p:cNvSpPr txBox="1"/>
          <p:nvPr/>
        </p:nvSpPr>
        <p:spPr>
          <a:xfrm>
            <a:off x="-1" y="1576136"/>
            <a:ext cx="12065621" cy="538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algn="just"/>
            <a:endParaRPr lang="pt-BR" sz="2600" b="1" dirty="0"/>
          </a:p>
          <a:p>
            <a:pPr marL="457200" lvl="0" algn="just"/>
            <a:r>
              <a:rPr lang="pt-BR" sz="2600" b="1" dirty="0"/>
              <a:t>Os problemas de invalidade das “holdings familiares</a:t>
            </a:r>
            <a:r>
              <a:rPr lang="pt-BR" sz="2600" b="1" dirty="0" smtClean="0"/>
              <a:t>” </a:t>
            </a:r>
            <a:r>
              <a:rPr lang="pt-BR" sz="2600" b="1" dirty="0"/>
              <a:t>de esvaziamento total patrimonial. </a:t>
            </a:r>
          </a:p>
          <a:p>
            <a:pPr marL="914400" lvl="0" indent="-457200" algn="just">
              <a:buFontTx/>
              <a:buChar char="-"/>
            </a:pPr>
            <a:r>
              <a:rPr lang="pt-BR" sz="2600" b="1" dirty="0"/>
              <a:t>O sentido das “holdings”. </a:t>
            </a:r>
          </a:p>
          <a:p>
            <a:pPr marL="914400" lvl="0" indent="-457200" algn="just">
              <a:buFontTx/>
              <a:buChar char="-"/>
            </a:pPr>
            <a:r>
              <a:rPr lang="pt-BR" sz="2600" b="1" dirty="0"/>
              <a:t>Todas as razões a seguir expostas são de nulidade absoluta, a mais grave das invalidades. </a:t>
            </a:r>
          </a:p>
          <a:p>
            <a:pPr marL="914400" lvl="0" indent="-457200" algn="just">
              <a:buFontTx/>
              <a:buChar char="-"/>
            </a:pPr>
            <a:r>
              <a:rPr lang="pt-BR" sz="2600" b="1" dirty="0"/>
              <a:t>As razões envolvem normas cogentes ou de ordem pública. </a:t>
            </a:r>
          </a:p>
          <a:p>
            <a:pPr marL="914400" lvl="0" indent="-457200" algn="just">
              <a:buFontTx/>
              <a:buChar char="-"/>
            </a:pPr>
            <a:r>
              <a:rPr lang="pt-BR" sz="2600" b="1" dirty="0"/>
              <a:t>Mesmo a Lei da Liberdade Econômica, aplicável a grandes contratos empresariais </a:t>
            </a:r>
            <a:r>
              <a:rPr lang="pt-BR" sz="2600" b="1" dirty="0" smtClean="0"/>
              <a:t>e paritários</a:t>
            </a:r>
            <a:r>
              <a:rPr lang="pt-BR" sz="2600" b="1" dirty="0"/>
              <a:t>, estabelece a necessidade de respeito a essas normas (art. 3º, inc. VIII, da Lei 13.874/2019).  </a:t>
            </a:r>
            <a:endParaRPr lang="pt-BR" sz="2600" b="1" dirty="0" smtClean="0"/>
          </a:p>
          <a:p>
            <a:pPr marL="914400" lvl="0" indent="-457200" algn="just">
              <a:buFontTx/>
              <a:buChar char="-"/>
            </a:pPr>
            <a:r>
              <a:rPr lang="pt-BR" sz="2600" b="1" dirty="0" smtClean="0">
                <a:solidFill>
                  <a:srgbClr val="FF0000"/>
                </a:solidFill>
              </a:rPr>
              <a:t>Não existe liberdade absoluta no nosso Direito Civil.  </a:t>
            </a:r>
            <a:endParaRPr lang="pt-BR" sz="2600" dirty="0">
              <a:solidFill>
                <a:srgbClr val="FF0000"/>
              </a:solidFill>
            </a:endParaRPr>
          </a:p>
          <a:p>
            <a:pPr marL="457200" lvl="0" algn="just"/>
            <a:endParaRPr lang="pt-BR" sz="2600" dirty="0"/>
          </a:p>
          <a:p>
            <a:pPr marL="457200" lvl="0" algn="just"/>
            <a:endParaRPr lang="pt-BR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4"/>
          <p:cNvSpPr txBox="1">
            <a:spLocks noGrp="1"/>
          </p:cNvSpPr>
          <p:nvPr>
            <p:ph type="ctrTitle"/>
          </p:nvPr>
        </p:nvSpPr>
        <p:spPr>
          <a:xfrm>
            <a:off x="1596189" y="476349"/>
            <a:ext cx="9144000" cy="10398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b" anchorCtr="0">
            <a:normAutofit/>
          </a:bodyPr>
          <a:lstStyle/>
          <a:p>
            <a:r>
              <a:rPr lang="pt-BR" sz="36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Lohit Devanagari"/>
              </a:rPr>
              <a:t>Limites para o planejamento sucessório</a:t>
            </a:r>
            <a:endParaRPr sz="3600" dirty="0"/>
          </a:p>
        </p:txBody>
      </p:sp>
      <p:sp>
        <p:nvSpPr>
          <p:cNvPr id="95" name="Google Shape;95;p14"/>
          <p:cNvSpPr txBox="1">
            <a:spLocks noGrp="1"/>
          </p:cNvSpPr>
          <p:nvPr>
            <p:ph type="subTitle" idx="1"/>
          </p:nvPr>
        </p:nvSpPr>
        <p:spPr>
          <a:xfrm>
            <a:off x="301083" y="3602038"/>
            <a:ext cx="10366917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4274"/>
              </a:buClr>
              <a:buSzPts val="2000"/>
              <a:buNone/>
            </a:pPr>
            <a:endParaRPr sz="2000"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4274"/>
              </a:buClr>
              <a:buSzPts val="2000"/>
              <a:buNone/>
            </a:pPr>
            <a:endParaRPr sz="2000"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4274"/>
              </a:buClr>
              <a:buSzPts val="2000"/>
              <a:buNone/>
            </a:pPr>
            <a:endParaRPr sz="2000"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4274"/>
              </a:buClr>
              <a:buSzPts val="2000"/>
              <a:buNone/>
            </a:pPr>
            <a:endParaRPr sz="2000" dirty="0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1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1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1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14"/>
          <p:cNvSpPr txBox="1"/>
          <p:nvPr/>
        </p:nvSpPr>
        <p:spPr>
          <a:xfrm>
            <a:off x="0" y="1576136"/>
            <a:ext cx="12021016" cy="5786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algn="just"/>
            <a:r>
              <a:rPr lang="pt-BR" sz="2600" b="1" dirty="0"/>
              <a:t>1ª razão de invalidade: </a:t>
            </a:r>
          </a:p>
          <a:p>
            <a:pPr marL="914400" lvl="0" indent="-457200" algn="just">
              <a:buFontTx/>
              <a:buChar char="-"/>
            </a:pPr>
            <a:r>
              <a:rPr lang="pt-BR" sz="2600" b="1" dirty="0"/>
              <a:t>Fraude à </a:t>
            </a:r>
            <a:r>
              <a:rPr lang="pt-BR" sz="2600" b="1" dirty="0" smtClean="0"/>
              <a:t>lei imperativa </a:t>
            </a:r>
            <a:r>
              <a:rPr lang="pt-BR" sz="2600" b="1" dirty="0"/>
              <a:t>+ Negócio jurídico indireto. Fundamento da nulidade: art. 166, inc. VI, do Código Civil. </a:t>
            </a:r>
          </a:p>
          <a:p>
            <a:pPr marL="457200" lvl="0" algn="just"/>
            <a:r>
              <a:rPr lang="pt-BR" sz="2600" b="1" dirty="0"/>
              <a:t>Tullio Ascarelli – tem-se negócio jurídico indireto "quando as partes recorrem, no caso concreto, a um negócio determinado para alcançar, consciente e consensualmente, por seu intermédio, finalidades diversas das que, em princípio, lhe são típicas" (</a:t>
            </a:r>
            <a:r>
              <a:rPr lang="pt-BR" sz="2600" b="1" i="1" dirty="0"/>
              <a:t>Problemas das sociedades anônimas e direito comparado</a:t>
            </a:r>
            <a:r>
              <a:rPr lang="pt-BR" sz="2600" b="1" dirty="0"/>
              <a:t>. 2. ed. São Paulo: Saraiva, 1969. p. 94).</a:t>
            </a:r>
          </a:p>
          <a:p>
            <a:pPr marL="457200" lvl="0" algn="just"/>
            <a:endParaRPr lang="pt-BR" sz="2600" b="1" dirty="0"/>
          </a:p>
          <a:p>
            <a:pPr marL="457200" lvl="0" algn="just"/>
            <a:r>
              <a:rPr lang="pt-BR" sz="2600" b="1" dirty="0"/>
              <a:t>Há fraude às normas cogentes da sucessão legítima. </a:t>
            </a:r>
          </a:p>
          <a:p>
            <a:pPr marL="457200" lvl="0" algn="just"/>
            <a:endParaRPr lang="pt-BR" sz="2600" dirty="0"/>
          </a:p>
          <a:p>
            <a:pPr marL="457200" lvl="0" algn="just"/>
            <a:endParaRPr lang="pt-BR" sz="2600" dirty="0"/>
          </a:p>
          <a:p>
            <a:pPr marL="457200" lvl="0" algn="just"/>
            <a:endParaRPr lang="pt-BR" sz="2600" dirty="0"/>
          </a:p>
        </p:txBody>
      </p:sp>
    </p:spTree>
    <p:extLst>
      <p:ext uri="{BB962C8B-B14F-4D97-AF65-F5344CB8AC3E}">
        <p14:creationId xmlns="" xmlns:p14="http://schemas.microsoft.com/office/powerpoint/2010/main" val="39605144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4"/>
          <p:cNvSpPr txBox="1">
            <a:spLocks noGrp="1"/>
          </p:cNvSpPr>
          <p:nvPr>
            <p:ph type="ctrTitle"/>
          </p:nvPr>
        </p:nvSpPr>
        <p:spPr>
          <a:xfrm>
            <a:off x="1596189" y="476349"/>
            <a:ext cx="9144000" cy="10398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b" anchorCtr="0">
            <a:normAutofit/>
          </a:bodyPr>
          <a:lstStyle/>
          <a:p>
            <a:r>
              <a:rPr lang="pt-BR" sz="36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Lohit Devanagari"/>
              </a:rPr>
              <a:t>Limites para o planejamento sucessório</a:t>
            </a:r>
            <a:endParaRPr sz="3600" dirty="0"/>
          </a:p>
        </p:txBody>
      </p:sp>
      <p:sp>
        <p:nvSpPr>
          <p:cNvPr id="95" name="Google Shape;95;p14"/>
          <p:cNvSpPr txBox="1">
            <a:spLocks noGrp="1"/>
          </p:cNvSpPr>
          <p:nvPr>
            <p:ph type="subTitle" idx="1"/>
          </p:nvPr>
        </p:nvSpPr>
        <p:spPr>
          <a:xfrm>
            <a:off x="301083" y="3602038"/>
            <a:ext cx="10366917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4274"/>
              </a:buClr>
              <a:buSzPts val="2000"/>
              <a:buNone/>
            </a:pPr>
            <a:endParaRPr sz="2000"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4274"/>
              </a:buClr>
              <a:buSzPts val="2000"/>
              <a:buNone/>
            </a:pPr>
            <a:endParaRPr sz="2000"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4274"/>
              </a:buClr>
              <a:buSzPts val="2000"/>
              <a:buNone/>
            </a:pPr>
            <a:endParaRPr sz="2000"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4274"/>
              </a:buClr>
              <a:buSzPts val="2000"/>
              <a:buNone/>
            </a:pPr>
            <a:endParaRPr sz="2000" dirty="0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1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1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1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14"/>
          <p:cNvSpPr txBox="1"/>
          <p:nvPr/>
        </p:nvSpPr>
        <p:spPr>
          <a:xfrm>
            <a:off x="-1" y="1576136"/>
            <a:ext cx="12192001" cy="4185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algn="just"/>
            <a:r>
              <a:rPr lang="pt-BR" sz="2600" b="1" dirty="0"/>
              <a:t>2ª razão de invalidade: </a:t>
            </a:r>
          </a:p>
          <a:p>
            <a:pPr marL="914400" lvl="0" indent="-457200" algn="just">
              <a:buFontTx/>
              <a:buChar char="-"/>
            </a:pPr>
            <a:r>
              <a:rPr lang="pt-BR" sz="2600" b="1" dirty="0"/>
              <a:t>Fraude à lei </a:t>
            </a:r>
            <a:r>
              <a:rPr lang="pt-BR" sz="2600" b="1" dirty="0" smtClean="0"/>
              <a:t>imperativa + </a:t>
            </a:r>
            <a:r>
              <a:rPr lang="pt-BR" sz="2600" b="1" dirty="0"/>
              <a:t>Desvio de finalidade (art. 166, </a:t>
            </a:r>
            <a:r>
              <a:rPr lang="pt-BR" sz="2600" b="1" dirty="0" smtClean="0"/>
              <a:t>inc. VI</a:t>
            </a:r>
            <a:r>
              <a:rPr lang="pt-BR" sz="2600" b="1" dirty="0"/>
              <a:t>, do Código Civil). Ligada diretamente à primeira razão. </a:t>
            </a:r>
            <a:r>
              <a:rPr lang="pt-BR" sz="2600" b="1" dirty="0" smtClean="0"/>
              <a:t>Outro fundamento: </a:t>
            </a:r>
            <a:endParaRPr lang="pt-BR" sz="2600" b="1" dirty="0"/>
          </a:p>
          <a:p>
            <a:pPr marL="457200" lvl="0" algn="just"/>
            <a:r>
              <a:rPr lang="pt-BR" sz="2600" b="1" dirty="0"/>
              <a:t>“Art. 49-A.  A pessoa jurídica não se confunde com os seus sócios, associados, instituidores ou administradores. (Incluído pela Lei nº 13.874, de 2019). </a:t>
            </a:r>
            <a:r>
              <a:rPr lang="pt-BR" sz="2600" b="1" dirty="0">
                <a:solidFill>
                  <a:srgbClr val="FF0000"/>
                </a:solidFill>
              </a:rPr>
              <a:t>Parágrafo único. A autonomia patrimonial das pessoas jurídicas é um instrumento lícito de alocação e segregação de riscos, estabelecido pela lei com a finalidade de estimular empreendimentos, para a geração de empregos, tributo, renda e inovação em benefício de todos”.</a:t>
            </a:r>
            <a:endParaRPr lang="pt-BR" sz="2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019115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4"/>
          <p:cNvSpPr txBox="1">
            <a:spLocks noGrp="1"/>
          </p:cNvSpPr>
          <p:nvPr>
            <p:ph type="ctrTitle"/>
          </p:nvPr>
        </p:nvSpPr>
        <p:spPr>
          <a:xfrm>
            <a:off x="1596189" y="476349"/>
            <a:ext cx="9144000" cy="10398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b" anchorCtr="0">
            <a:normAutofit/>
          </a:bodyPr>
          <a:lstStyle/>
          <a:p>
            <a:r>
              <a:rPr lang="pt-BR" sz="36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Lohit Devanagari"/>
              </a:rPr>
              <a:t>Limites para o planejamento sucessório</a:t>
            </a:r>
            <a:endParaRPr sz="3600" dirty="0"/>
          </a:p>
        </p:txBody>
      </p:sp>
      <p:sp>
        <p:nvSpPr>
          <p:cNvPr id="95" name="Google Shape;95;p14"/>
          <p:cNvSpPr txBox="1">
            <a:spLocks noGrp="1"/>
          </p:cNvSpPr>
          <p:nvPr>
            <p:ph type="subTitle" idx="1"/>
          </p:nvPr>
        </p:nvSpPr>
        <p:spPr>
          <a:xfrm>
            <a:off x="301083" y="3602038"/>
            <a:ext cx="10366917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4274"/>
              </a:buClr>
              <a:buSzPts val="2000"/>
              <a:buNone/>
            </a:pPr>
            <a:endParaRPr sz="2000"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4274"/>
              </a:buClr>
              <a:buSzPts val="2000"/>
              <a:buNone/>
            </a:pPr>
            <a:endParaRPr sz="2000"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4274"/>
              </a:buClr>
              <a:buSzPts val="2000"/>
              <a:buNone/>
            </a:pPr>
            <a:endParaRPr sz="2000"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4274"/>
              </a:buClr>
              <a:buSzPts val="2000"/>
              <a:buNone/>
            </a:pPr>
            <a:endParaRPr sz="2000" dirty="0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1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1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1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14"/>
          <p:cNvSpPr txBox="1"/>
          <p:nvPr/>
        </p:nvSpPr>
        <p:spPr>
          <a:xfrm>
            <a:off x="-178419" y="1576136"/>
            <a:ext cx="12165980" cy="4585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algn="just"/>
            <a:r>
              <a:rPr lang="pt-BR" sz="2600" b="1" dirty="0"/>
              <a:t>3ª razão de invalidade: </a:t>
            </a:r>
          </a:p>
          <a:p>
            <a:pPr marL="914400" lvl="0" indent="-457200" algn="just">
              <a:buFontTx/>
              <a:buChar char="-"/>
            </a:pPr>
            <a:r>
              <a:rPr lang="pt-BR" sz="2600" b="1" dirty="0"/>
              <a:t>Simulação (art. 167 do Código Civil). Causa de nulidade absoluta. </a:t>
            </a:r>
          </a:p>
          <a:p>
            <a:pPr marL="177800" lvl="0" algn="just">
              <a:buFont typeface="Arial" panose="020B0604020202020204" pitchFamily="34" charset="0"/>
              <a:buChar char="•"/>
            </a:pPr>
            <a:r>
              <a:rPr lang="pt-BR" sz="2600" b="1" dirty="0"/>
              <a:t> Uma parte pode alegar contra a outra (Enunciado 294 da </a:t>
            </a:r>
            <a:r>
              <a:rPr lang="pt-BR" sz="2600" b="1" i="1" dirty="0"/>
              <a:t>IV Jornada de Direito Civil</a:t>
            </a:r>
            <a:r>
              <a:rPr lang="pt-BR" sz="2600" b="1" dirty="0"/>
              <a:t> e STJ, REsp 1.501.640/SP, Rel. Ministro Moura Ribeiro, Terceira Turma, julgado em 27/11/2018, REPDJe 07/12/2018). </a:t>
            </a:r>
          </a:p>
          <a:p>
            <a:pPr marL="177800" lvl="0" algn="just">
              <a:buFont typeface="Arial" panose="020B0604020202020204" pitchFamily="34" charset="0"/>
              <a:buChar char="•"/>
            </a:pPr>
            <a:r>
              <a:rPr lang="pt-BR" sz="2600" b="1" dirty="0"/>
              <a:t> Não há prazo para a ação declaratória de nulidade (art. 169 do CC). “A simulação é insuscetível de prescrição ou de decadência, por ser causa de nulidade absoluta do negócio jurídico simulado, nos termos dos arts. 167 e 169 do Código Civil. (STJ, AgInt no REsp n. 1.388.527/MT, relator Ministro Ricardo Villas Bôas Cueva, Terceira Turma, julgado em 13/12/2021).)</a:t>
            </a:r>
          </a:p>
        </p:txBody>
      </p:sp>
    </p:spTree>
    <p:extLst>
      <p:ext uri="{BB962C8B-B14F-4D97-AF65-F5344CB8AC3E}">
        <p14:creationId xmlns="" xmlns:p14="http://schemas.microsoft.com/office/powerpoint/2010/main" val="34312287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4"/>
          <p:cNvSpPr txBox="1">
            <a:spLocks noGrp="1"/>
          </p:cNvSpPr>
          <p:nvPr>
            <p:ph type="ctrTitle"/>
          </p:nvPr>
        </p:nvSpPr>
        <p:spPr>
          <a:xfrm>
            <a:off x="1596189" y="476349"/>
            <a:ext cx="9144000" cy="10398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b" anchorCtr="0">
            <a:normAutofit/>
          </a:bodyPr>
          <a:lstStyle/>
          <a:p>
            <a:r>
              <a:rPr lang="pt-BR" sz="36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Lohit Devanagari"/>
              </a:rPr>
              <a:t>Limites para o planejamento sucessório</a:t>
            </a:r>
            <a:endParaRPr sz="3600" dirty="0"/>
          </a:p>
        </p:txBody>
      </p:sp>
      <p:sp>
        <p:nvSpPr>
          <p:cNvPr id="95" name="Google Shape;95;p14"/>
          <p:cNvSpPr txBox="1">
            <a:spLocks noGrp="1"/>
          </p:cNvSpPr>
          <p:nvPr>
            <p:ph type="subTitle" idx="1"/>
          </p:nvPr>
        </p:nvSpPr>
        <p:spPr>
          <a:xfrm>
            <a:off x="301083" y="3602038"/>
            <a:ext cx="10366917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4274"/>
              </a:buClr>
              <a:buSzPts val="2000"/>
              <a:buNone/>
            </a:pPr>
            <a:endParaRPr sz="2000"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4274"/>
              </a:buClr>
              <a:buSzPts val="2000"/>
              <a:buNone/>
            </a:pPr>
            <a:endParaRPr sz="2000"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4274"/>
              </a:buClr>
              <a:buSzPts val="2000"/>
              <a:buNone/>
            </a:pPr>
            <a:endParaRPr sz="2000"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4274"/>
              </a:buClr>
              <a:buSzPts val="2000"/>
              <a:buNone/>
            </a:pPr>
            <a:endParaRPr sz="2000" dirty="0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1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1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1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14"/>
          <p:cNvSpPr txBox="1"/>
          <p:nvPr/>
        </p:nvSpPr>
        <p:spPr>
          <a:xfrm>
            <a:off x="-178419" y="1576136"/>
            <a:ext cx="12370419" cy="538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algn="just"/>
            <a:r>
              <a:rPr lang="pt-BR" sz="2600" b="1" dirty="0"/>
              <a:t>4ª razão de invalidade: </a:t>
            </a:r>
          </a:p>
          <a:p>
            <a:pPr marL="914400" lvl="0" indent="-457200" algn="just">
              <a:buFontTx/>
              <a:buChar char="-"/>
            </a:pPr>
            <a:r>
              <a:rPr lang="pt-BR" sz="2600" b="1" dirty="0"/>
              <a:t>Invasão da legítima ou reserva – quota dos herdeiros necessários (art. 1.845 do Código Civil – descendentes, ascendentes, cônjuge ou </a:t>
            </a:r>
            <a:r>
              <a:rPr lang="pt-BR" sz="2600" b="1" dirty="0">
                <a:solidFill>
                  <a:srgbClr val="FF0000"/>
                </a:solidFill>
              </a:rPr>
              <a:t>companheiro</a:t>
            </a:r>
            <a:r>
              <a:rPr lang="pt-BR" sz="2600" b="1" dirty="0"/>
              <a:t>).  </a:t>
            </a:r>
          </a:p>
          <a:p>
            <a:pPr marL="914400" lvl="0" indent="-457200" algn="just">
              <a:buFontTx/>
              <a:buChar char="-"/>
            </a:pPr>
            <a:endParaRPr lang="pt-BR" sz="2600" b="1" dirty="0"/>
          </a:p>
          <a:p>
            <a:pPr marL="457200" lvl="0" algn="just"/>
            <a:r>
              <a:rPr lang="pt-BR" sz="2600" b="1" dirty="0"/>
              <a:t>“Art. 1.789. Havendo herdeiros necessários, o testador só poderá dispor da metade da herança”.  </a:t>
            </a:r>
          </a:p>
          <a:p>
            <a:pPr marL="457200" lvl="0" algn="just"/>
            <a:r>
              <a:rPr lang="pt-BR" sz="2600" b="1" dirty="0"/>
              <a:t>“Art. 549. Nula é também a doação quanto à parte que exceder à de que o doador, no momento da liberalidade, poderia dispor em testamento”. </a:t>
            </a:r>
          </a:p>
          <a:p>
            <a:pPr marL="457200" lvl="0" algn="just"/>
            <a:endParaRPr lang="pt-BR" sz="2600" b="1" dirty="0"/>
          </a:p>
          <a:p>
            <a:pPr marL="457200" lvl="0" algn="just"/>
            <a:r>
              <a:rPr lang="pt-BR" sz="2600" b="1" dirty="0"/>
              <a:t>Há espaço para rever a legítima no pós-pandemia? </a:t>
            </a:r>
          </a:p>
          <a:p>
            <a:pPr marL="457200" lvl="0" algn="just"/>
            <a:r>
              <a:rPr lang="pt-BR" sz="2600" b="1" dirty="0"/>
              <a:t>Entendo que não. </a:t>
            </a:r>
          </a:p>
          <a:p>
            <a:pPr marL="457200" lvl="0" algn="just"/>
            <a:endParaRPr lang="pt-BR" sz="2600" b="1" dirty="0"/>
          </a:p>
        </p:txBody>
      </p:sp>
    </p:spTree>
    <p:extLst>
      <p:ext uri="{BB962C8B-B14F-4D97-AF65-F5344CB8AC3E}">
        <p14:creationId xmlns="" xmlns:p14="http://schemas.microsoft.com/office/powerpoint/2010/main" val="26937974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4"/>
          <p:cNvSpPr txBox="1">
            <a:spLocks noGrp="1"/>
          </p:cNvSpPr>
          <p:nvPr>
            <p:ph type="ctrTitle"/>
          </p:nvPr>
        </p:nvSpPr>
        <p:spPr>
          <a:xfrm>
            <a:off x="1596189" y="476349"/>
            <a:ext cx="9144000" cy="10398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b" anchorCtr="0">
            <a:normAutofit/>
          </a:bodyPr>
          <a:lstStyle/>
          <a:p>
            <a:r>
              <a:rPr lang="pt-BR" sz="36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Lohit Devanagari"/>
              </a:rPr>
              <a:t>Limites para o planejamento sucessório</a:t>
            </a:r>
            <a:endParaRPr sz="3600" dirty="0"/>
          </a:p>
        </p:txBody>
      </p:sp>
      <p:sp>
        <p:nvSpPr>
          <p:cNvPr id="95" name="Google Shape;95;p14"/>
          <p:cNvSpPr txBox="1">
            <a:spLocks noGrp="1"/>
          </p:cNvSpPr>
          <p:nvPr>
            <p:ph type="subTitle" idx="1"/>
          </p:nvPr>
        </p:nvSpPr>
        <p:spPr>
          <a:xfrm>
            <a:off x="301083" y="3602038"/>
            <a:ext cx="10366917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4274"/>
              </a:buClr>
              <a:buSzPts val="2000"/>
              <a:buNone/>
            </a:pPr>
            <a:endParaRPr sz="2000"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4274"/>
              </a:buClr>
              <a:buSzPts val="2000"/>
              <a:buNone/>
            </a:pPr>
            <a:endParaRPr sz="2000"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4274"/>
              </a:buClr>
              <a:buSzPts val="2000"/>
              <a:buNone/>
            </a:pPr>
            <a:endParaRPr sz="2000"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4274"/>
              </a:buClr>
              <a:buSzPts val="2000"/>
              <a:buNone/>
            </a:pPr>
            <a:endParaRPr sz="2000" dirty="0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1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1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1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14"/>
          <p:cNvSpPr txBox="1"/>
          <p:nvPr/>
        </p:nvSpPr>
        <p:spPr>
          <a:xfrm>
            <a:off x="200722" y="1576136"/>
            <a:ext cx="11690196" cy="3785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algn="just"/>
            <a:r>
              <a:rPr lang="pt-BR" sz="2600" b="1" dirty="0"/>
              <a:t>5ª razão de invalidade: </a:t>
            </a:r>
          </a:p>
          <a:p>
            <a:pPr marL="914400" lvl="0" indent="-457200" algn="just">
              <a:buFontTx/>
              <a:buChar char="-"/>
            </a:pPr>
            <a:r>
              <a:rPr lang="pt-BR" sz="2600" b="1" dirty="0"/>
              <a:t>Vedação dos contratos sucessórios ou </a:t>
            </a:r>
            <a:r>
              <a:rPr lang="pt-BR" sz="2600" b="1" i="1" dirty="0"/>
              <a:t>pacta corvina</a:t>
            </a:r>
            <a:r>
              <a:rPr lang="pt-BR" sz="2600" b="1" dirty="0"/>
              <a:t>. </a:t>
            </a:r>
          </a:p>
          <a:p>
            <a:pPr marL="457200" lvl="0" algn="just"/>
            <a:endParaRPr lang="pt-BR" sz="2600" b="1" dirty="0"/>
          </a:p>
          <a:p>
            <a:pPr marL="457200" lvl="0" algn="just"/>
            <a:r>
              <a:rPr lang="pt-BR" sz="2600" b="1" dirty="0"/>
              <a:t>“Art. 426. Não pode ser objeto de contrato a herança de pessoa viva”.</a:t>
            </a:r>
          </a:p>
          <a:p>
            <a:pPr marL="457200" lvl="0" algn="just"/>
            <a:endParaRPr lang="pt-BR" sz="2600" b="1" dirty="0"/>
          </a:p>
          <a:p>
            <a:pPr marL="457200" lvl="0" algn="just"/>
            <a:r>
              <a:rPr lang="pt-BR" sz="2600" b="1" dirty="0"/>
              <a:t>No Brasil são válidas as renúncias prévias à herança? </a:t>
            </a:r>
            <a:r>
              <a:rPr lang="pt-BR" sz="2600" b="1" dirty="0" smtClean="0"/>
              <a:t>Não. </a:t>
            </a:r>
            <a:endParaRPr lang="pt-BR" sz="2600" b="1" dirty="0"/>
          </a:p>
          <a:p>
            <a:pPr marL="457200" lvl="0" algn="just"/>
            <a:endParaRPr lang="pt-BR" sz="2600" b="1" dirty="0"/>
          </a:p>
          <a:p>
            <a:pPr marL="457200" lvl="0" algn="just"/>
            <a:r>
              <a:rPr lang="pt-BR" sz="2600" b="1" dirty="0"/>
              <a:t>Há espaço para rever o art. 426 do Código Civil, como ocorreu em Portugal? Talvez</a:t>
            </a:r>
            <a:r>
              <a:rPr lang="pt-BR" sz="2600" b="1" dirty="0" smtClean="0"/>
              <a:t>.... </a:t>
            </a:r>
            <a:endParaRPr lang="pt-BR" sz="2600" b="1" dirty="0"/>
          </a:p>
        </p:txBody>
      </p:sp>
    </p:spTree>
    <p:extLst>
      <p:ext uri="{BB962C8B-B14F-4D97-AF65-F5344CB8AC3E}">
        <p14:creationId xmlns="" xmlns:p14="http://schemas.microsoft.com/office/powerpoint/2010/main" val="36659166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4"/>
          <p:cNvSpPr txBox="1">
            <a:spLocks noGrp="1"/>
          </p:cNvSpPr>
          <p:nvPr>
            <p:ph type="ctrTitle"/>
          </p:nvPr>
        </p:nvSpPr>
        <p:spPr>
          <a:xfrm>
            <a:off x="1596189" y="476349"/>
            <a:ext cx="9144000" cy="10398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b" anchorCtr="0">
            <a:normAutofit/>
          </a:bodyPr>
          <a:lstStyle/>
          <a:p>
            <a:r>
              <a:rPr lang="pt-BR" sz="36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Lohit Devanagari"/>
              </a:rPr>
              <a:t>Limites para o planejamento sucessório</a:t>
            </a:r>
            <a:endParaRPr sz="3600" dirty="0"/>
          </a:p>
        </p:txBody>
      </p:sp>
      <p:sp>
        <p:nvSpPr>
          <p:cNvPr id="95" name="Google Shape;95;p14"/>
          <p:cNvSpPr txBox="1">
            <a:spLocks noGrp="1"/>
          </p:cNvSpPr>
          <p:nvPr>
            <p:ph type="subTitle" idx="1"/>
          </p:nvPr>
        </p:nvSpPr>
        <p:spPr>
          <a:xfrm>
            <a:off x="301083" y="3602038"/>
            <a:ext cx="10366917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4274"/>
              </a:buClr>
              <a:buSzPts val="2000"/>
              <a:buNone/>
            </a:pPr>
            <a:endParaRPr sz="2000"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4274"/>
              </a:buClr>
              <a:buSzPts val="2000"/>
              <a:buNone/>
            </a:pPr>
            <a:endParaRPr sz="2000"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4274"/>
              </a:buClr>
              <a:buSzPts val="2000"/>
              <a:buNone/>
            </a:pPr>
            <a:endParaRPr sz="2000"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4274"/>
              </a:buClr>
              <a:buSzPts val="2000"/>
              <a:buNone/>
            </a:pPr>
            <a:endParaRPr sz="2000" dirty="0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1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1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1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14"/>
          <p:cNvSpPr txBox="1"/>
          <p:nvPr/>
        </p:nvSpPr>
        <p:spPr>
          <a:xfrm>
            <a:off x="-178419" y="1576135"/>
            <a:ext cx="11954107" cy="4924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algn="just"/>
            <a:r>
              <a:rPr lang="pt-BR" sz="3200" b="1" dirty="0"/>
              <a:t>6ª razão de invalidade: </a:t>
            </a:r>
          </a:p>
          <a:p>
            <a:pPr marL="457200" lvl="0" algn="just"/>
            <a:endParaRPr lang="pt-BR" sz="3200" b="1" dirty="0"/>
          </a:p>
          <a:p>
            <a:pPr marL="914400" lvl="0" indent="-457200" algn="just">
              <a:buFontTx/>
              <a:buChar char="-"/>
            </a:pPr>
            <a:r>
              <a:rPr lang="pt-BR" sz="3200" b="1" dirty="0"/>
              <a:t>Aspecto subjetivo que surge em casos concretos. </a:t>
            </a:r>
          </a:p>
          <a:p>
            <a:pPr marL="457200" lvl="0" algn="just"/>
            <a:endParaRPr lang="pt-BR" sz="3200" b="1" dirty="0"/>
          </a:p>
          <a:p>
            <a:pPr marL="457200" lvl="0" algn="just"/>
            <a:r>
              <a:rPr lang="pt-BR" sz="3200" b="1" dirty="0"/>
              <a:t>Retirar direitos </a:t>
            </a:r>
            <a:r>
              <a:rPr lang="pt-BR" sz="3200" b="1" dirty="0" smtClean="0"/>
              <a:t>em </a:t>
            </a:r>
            <a:r>
              <a:rPr lang="pt-BR" sz="3200" b="1" dirty="0"/>
              <a:t>lesão ao princípio da igualdade entre filhos (art. 227, §6º, da CF/1988 e art. 1.596 do Código Civil), por questão de gênero, por deficiência, </a:t>
            </a:r>
            <a:r>
              <a:rPr lang="pt-BR" sz="3200" b="1" dirty="0" smtClean="0"/>
              <a:t>por brigas e </a:t>
            </a:r>
            <a:r>
              <a:rPr lang="pt-BR" sz="3200" b="1" dirty="0" err="1" smtClean="0"/>
              <a:t>desavanças</a:t>
            </a:r>
            <a:r>
              <a:rPr lang="pt-BR" sz="3200" b="1" dirty="0" smtClean="0"/>
              <a:t>, entre </a:t>
            </a:r>
            <a:r>
              <a:rPr lang="pt-BR" sz="3200" b="1" dirty="0"/>
              <a:t>outras causas...</a:t>
            </a:r>
          </a:p>
          <a:p>
            <a:pPr marL="457200" lvl="0" algn="just"/>
            <a:endParaRPr lang="pt-BR" sz="2600" b="1" dirty="0"/>
          </a:p>
          <a:p>
            <a:pPr marL="457200" lvl="0" algn="just"/>
            <a:endParaRPr lang="pt-BR" sz="2600" b="1" dirty="0"/>
          </a:p>
        </p:txBody>
      </p:sp>
    </p:spTree>
    <p:extLst>
      <p:ext uri="{BB962C8B-B14F-4D97-AF65-F5344CB8AC3E}">
        <p14:creationId xmlns="" xmlns:p14="http://schemas.microsoft.com/office/powerpoint/2010/main" val="37728659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4"/>
          <p:cNvSpPr txBox="1">
            <a:spLocks noGrp="1"/>
          </p:cNvSpPr>
          <p:nvPr>
            <p:ph type="ctrTitle"/>
          </p:nvPr>
        </p:nvSpPr>
        <p:spPr>
          <a:xfrm>
            <a:off x="1596189" y="476349"/>
            <a:ext cx="9144000" cy="10398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b" anchorCtr="0">
            <a:normAutofit/>
          </a:bodyPr>
          <a:lstStyle/>
          <a:p>
            <a:r>
              <a:rPr lang="pt-BR" sz="36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Lohit Devanagari"/>
              </a:rPr>
              <a:t>Limites para o planejamento sucessório</a:t>
            </a:r>
            <a:endParaRPr sz="3600" dirty="0"/>
          </a:p>
        </p:txBody>
      </p:sp>
      <p:sp>
        <p:nvSpPr>
          <p:cNvPr id="95" name="Google Shape;95;p14"/>
          <p:cNvSpPr txBox="1">
            <a:spLocks noGrp="1"/>
          </p:cNvSpPr>
          <p:nvPr>
            <p:ph type="subTitle" idx="1"/>
          </p:nvPr>
        </p:nvSpPr>
        <p:spPr>
          <a:xfrm>
            <a:off x="301083" y="3602038"/>
            <a:ext cx="10366917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4274"/>
              </a:buClr>
              <a:buSzPts val="2000"/>
              <a:buNone/>
            </a:pPr>
            <a:endParaRPr sz="2000"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4274"/>
              </a:buClr>
              <a:buSzPts val="2000"/>
              <a:buNone/>
            </a:pPr>
            <a:endParaRPr sz="2000"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4274"/>
              </a:buClr>
              <a:buSzPts val="2000"/>
              <a:buNone/>
            </a:pPr>
            <a:endParaRPr sz="2000"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4274"/>
              </a:buClr>
              <a:buSzPts val="2000"/>
              <a:buNone/>
            </a:pPr>
            <a:endParaRPr sz="2000" dirty="0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1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1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1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14"/>
          <p:cNvSpPr txBox="1"/>
          <p:nvPr/>
        </p:nvSpPr>
        <p:spPr>
          <a:xfrm>
            <a:off x="-178419" y="1576136"/>
            <a:ext cx="12266341" cy="4585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algn="just"/>
            <a:r>
              <a:rPr lang="pt-BR" sz="2600" b="1" dirty="0"/>
              <a:t>A nulidade é absoluta: </a:t>
            </a:r>
          </a:p>
          <a:p>
            <a:pPr marL="914400" lvl="0" indent="-457200" algn="just">
              <a:buFontTx/>
              <a:buChar char="-"/>
            </a:pPr>
            <a:r>
              <a:rPr lang="pt-BR" sz="2600" b="1" dirty="0"/>
              <a:t>Não há prazo para alegar (art. 169 do Código Civil). </a:t>
            </a:r>
          </a:p>
          <a:p>
            <a:pPr marL="914400" lvl="0" indent="-457200" algn="just">
              <a:buFontTx/>
              <a:buChar char="-"/>
            </a:pPr>
            <a:r>
              <a:rPr lang="pt-BR" sz="2600" b="1" dirty="0"/>
              <a:t>Qualquer interessado por alegar, inclusive a parte, credores ou mesmo o Ministério Público (art. 168, </a:t>
            </a:r>
            <a:r>
              <a:rPr lang="pt-BR" sz="2600" b="1" i="1" dirty="0"/>
              <a:t>caput</a:t>
            </a:r>
            <a:r>
              <a:rPr lang="pt-BR" sz="2600" b="1" dirty="0"/>
              <a:t>, do Código Civil). </a:t>
            </a:r>
          </a:p>
          <a:p>
            <a:pPr marL="914400" lvl="0" indent="-457200" algn="just">
              <a:buFontTx/>
              <a:buChar char="-"/>
            </a:pPr>
            <a:r>
              <a:rPr lang="pt-BR" sz="2600" b="1" dirty="0"/>
              <a:t>Cabe conhecimento de ofício da invalidade pelo julgador (art. 168, parágrafo único, do Código Civil). </a:t>
            </a:r>
          </a:p>
          <a:p>
            <a:pPr marL="914400" lvl="0" indent="-457200" algn="just">
              <a:buFontTx/>
              <a:buChar char="-"/>
            </a:pPr>
            <a:r>
              <a:rPr lang="pt-BR" sz="2600" b="1" dirty="0"/>
              <a:t>A ação declaratória de nulidade tem efeitos </a:t>
            </a:r>
            <a:r>
              <a:rPr lang="pt-BR" sz="2600" b="1" i="1" dirty="0"/>
              <a:t>erga omnes </a:t>
            </a:r>
            <a:r>
              <a:rPr lang="pt-BR" sz="2600" b="1" dirty="0"/>
              <a:t>e </a:t>
            </a:r>
            <a:r>
              <a:rPr lang="pt-BR" sz="2600" b="1" i="1" dirty="0"/>
              <a:t>ex tunc. </a:t>
            </a:r>
          </a:p>
          <a:p>
            <a:pPr marL="914400" lvl="0" indent="-457200" algn="just">
              <a:buFontTx/>
              <a:buChar char="-"/>
            </a:pPr>
            <a:r>
              <a:rPr lang="pt-BR" sz="2600" b="1" dirty="0"/>
              <a:t>Segurança jurídica? Zero!</a:t>
            </a:r>
          </a:p>
          <a:p>
            <a:pPr marL="914400" lvl="0" indent="-457200" algn="just">
              <a:buFontTx/>
              <a:buChar char="-"/>
            </a:pPr>
            <a:r>
              <a:rPr lang="pt-BR" sz="2600" b="1" dirty="0"/>
              <a:t>Existem outros mecanismos que trazem segurança: doação, testamento, usufruto, transações....</a:t>
            </a:r>
          </a:p>
          <a:p>
            <a:pPr marL="457200" lvl="0" algn="just"/>
            <a:endParaRPr lang="pt-BR" sz="2600" b="1" dirty="0"/>
          </a:p>
        </p:txBody>
      </p:sp>
    </p:spTree>
    <p:extLst>
      <p:ext uri="{BB962C8B-B14F-4D97-AF65-F5344CB8AC3E}">
        <p14:creationId xmlns="" xmlns:p14="http://schemas.microsoft.com/office/powerpoint/2010/main" val="19706065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4"/>
          <p:cNvSpPr txBox="1">
            <a:spLocks noGrp="1"/>
          </p:cNvSpPr>
          <p:nvPr>
            <p:ph type="ctrTitle"/>
          </p:nvPr>
        </p:nvSpPr>
        <p:spPr>
          <a:xfrm>
            <a:off x="1524000" y="1286627"/>
            <a:ext cx="9144000" cy="3385734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r>
              <a:rPr lang="pt-BR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Lohit Devanagari"/>
              </a:rPr>
              <a:t/>
            </a:r>
            <a:br>
              <a:rPr lang="pt-BR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Lohit Devanagari"/>
              </a:rPr>
            </a:br>
            <a:r>
              <a:rPr lang="pt-BR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Lohit Devanagari"/>
              </a:rPr>
              <a:t/>
            </a:r>
            <a:br>
              <a:rPr lang="pt-BR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Lohit Devanagari"/>
              </a:rPr>
            </a:br>
            <a:r>
              <a:rPr lang="pt-BR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Lohit Devanagari"/>
              </a:rPr>
              <a:t/>
            </a:r>
            <a:br>
              <a:rPr lang="pt-BR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Lohit Devanagari"/>
              </a:rPr>
            </a:br>
            <a:r>
              <a:rPr lang="pt-BR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Lohit Devanagari"/>
              </a:rPr>
              <a:t/>
            </a:r>
            <a:br>
              <a:rPr lang="pt-BR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Lohit Devanagari"/>
              </a:rPr>
            </a:br>
            <a:r>
              <a:rPr lang="pt-BR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Lohit Devanagari"/>
              </a:rPr>
              <a:t/>
            </a:r>
            <a:br>
              <a:rPr lang="pt-BR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Lohit Devanagari"/>
              </a:rPr>
            </a:br>
            <a:r>
              <a:rPr lang="pt-BR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Lohit Devanagari"/>
              </a:rPr>
              <a:t/>
            </a:r>
            <a:br>
              <a:rPr lang="pt-BR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Lohit Devanagari"/>
              </a:rPr>
            </a:br>
            <a:r>
              <a:rPr lang="pt-BR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Lohit Devanagari"/>
              </a:rPr>
              <a:t>FIM!</a:t>
            </a:r>
            <a:br>
              <a:rPr lang="pt-BR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Lohit Devanagari"/>
              </a:rPr>
            </a:br>
            <a:r>
              <a:rPr lang="pt-BR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Lohit Devanagari"/>
                <a:hlinkClick r:id="rId3"/>
              </a:rPr>
              <a:t>www.flaviotartuce.adv.br</a:t>
            </a:r>
            <a:r>
              <a:rPr lang="pt-BR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Lohit Devanagari"/>
              </a:rPr>
              <a:t>. </a:t>
            </a:r>
            <a:br>
              <a:rPr lang="pt-BR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Lohit Devanagari"/>
              </a:rPr>
            </a:br>
            <a:r>
              <a:rPr lang="pt-BR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Lohit Devanagari"/>
              </a:rPr>
              <a:t>@flavio.tartuce. </a:t>
            </a:r>
            <a:br>
              <a:rPr lang="pt-BR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Lohit Devanagari"/>
              </a:rPr>
            </a:br>
            <a:endParaRPr dirty="0"/>
          </a:p>
        </p:txBody>
      </p:sp>
      <p:sp>
        <p:nvSpPr>
          <p:cNvPr id="95" name="Google Shape;95;p14"/>
          <p:cNvSpPr txBox="1">
            <a:spLocks noGrp="1"/>
          </p:cNvSpPr>
          <p:nvPr>
            <p:ph type="subTitle" idx="1"/>
          </p:nvPr>
        </p:nvSpPr>
        <p:spPr>
          <a:xfrm>
            <a:off x="1524000" y="1483112"/>
            <a:ext cx="9144000" cy="37746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4274"/>
              </a:buClr>
              <a:buSzPts val="2000"/>
              <a:buNone/>
            </a:pPr>
            <a:endParaRPr sz="2000"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4274"/>
              </a:buClr>
              <a:buSzPts val="2000"/>
              <a:buNone/>
            </a:pPr>
            <a:endParaRPr lang="pt-BR" sz="2000" dirty="0" smtClean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4274"/>
              </a:buClr>
              <a:buSzPts val="2000"/>
              <a:buNone/>
            </a:pPr>
            <a:endParaRPr sz="2000"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4274"/>
              </a:buClr>
              <a:buSzPts val="2000"/>
              <a:buNone/>
            </a:pPr>
            <a:endParaRPr sz="2000"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4274"/>
              </a:buClr>
              <a:buSzPts val="2000"/>
              <a:buNone/>
            </a:pPr>
            <a:endParaRPr sz="2000" dirty="0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1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1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14"/>
          <p:cNvSpPr txBox="1"/>
          <p:nvPr/>
        </p:nvSpPr>
        <p:spPr>
          <a:xfrm>
            <a:off x="-3657600" y="1286626"/>
            <a:ext cx="12577011" cy="21544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algn="just"/>
            <a:endParaRPr lang="pt-BR" sz="2000" dirty="0"/>
          </a:p>
          <a:p>
            <a:pPr marL="457200" lvl="0" algn="just"/>
            <a:endParaRPr lang="pt-BR" sz="2200" dirty="0"/>
          </a:p>
          <a:p>
            <a:pPr marL="457200" lvl="0" algn="just"/>
            <a:endParaRPr lang="pt-BR" sz="2200" dirty="0"/>
          </a:p>
          <a:p>
            <a:pPr marL="457200" lvl="0" algn="just"/>
            <a:endParaRPr lang="pt-BR" sz="2200" dirty="0"/>
          </a:p>
          <a:p>
            <a:pPr marL="457200" lvl="0" algn="just"/>
            <a:endParaRPr lang="pt-BR" sz="2200" dirty="0"/>
          </a:p>
          <a:p>
            <a:pPr marL="457200" lvl="0" algn="just"/>
            <a:endParaRPr lang="pt-BR" sz="2000" dirty="0"/>
          </a:p>
        </p:txBody>
      </p:sp>
    </p:spTree>
    <p:extLst>
      <p:ext uri="{BB962C8B-B14F-4D97-AF65-F5344CB8AC3E}">
        <p14:creationId xmlns="" xmlns:p14="http://schemas.microsoft.com/office/powerpoint/2010/main" val="39856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1044</TotalTime>
  <Words>795</Words>
  <Application>Microsoft Office PowerPoint</Application>
  <PresentationFormat>Personalizar</PresentationFormat>
  <Paragraphs>107</Paragraphs>
  <Slides>10</Slides>
  <Notes>10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1" baseType="lpstr">
      <vt:lpstr>Tema do Office</vt:lpstr>
      <vt:lpstr>   Limites do Planejamento Sucessório.  O problema das “holdings familiares”.   Professor Flavio Tartuce.  Pós-Doutor e Doutor em Direito Civil pela USP.  Coordenador e Professor dos cursos de mestrado e pós-graduação da Escola Paulista de Direito.  Diretor da ESAOABSP. Conselheiro Seccional da OABSP.  Atua como advogado, árbitro e parecerista.  </vt:lpstr>
      <vt:lpstr>Limites para o planejamento sucessório</vt:lpstr>
      <vt:lpstr>Limites para o planejamento sucessório</vt:lpstr>
      <vt:lpstr>Limites para o planejamento sucessório</vt:lpstr>
      <vt:lpstr>Limites para o planejamento sucessório</vt:lpstr>
      <vt:lpstr>Limites para o planejamento sucessório</vt:lpstr>
      <vt:lpstr>Limites para o planejamento sucessório</vt:lpstr>
      <vt:lpstr>Limites para o planejamento sucessório</vt:lpstr>
      <vt:lpstr>Limites para o planejamento sucessório</vt:lpstr>
      <vt:lpstr>      FIM! www.flaviotartuce.adv.br.  @flavio.tartuce.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da aula</dc:title>
  <dc:creator>Flavio</dc:creator>
  <cp:lastModifiedBy>Flavio</cp:lastModifiedBy>
  <cp:revision>98</cp:revision>
  <dcterms:modified xsi:type="dcterms:W3CDTF">2023-07-31T13:09:39Z</dcterms:modified>
</cp:coreProperties>
</file>