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1" r:id="rId1"/>
  </p:sldMasterIdLst>
  <p:notesMasterIdLst>
    <p:notesMasterId r:id="rId25"/>
  </p:notesMasterIdLst>
  <p:handoutMasterIdLst>
    <p:handoutMasterId r:id="rId26"/>
  </p:handoutMasterIdLst>
  <p:sldIdLst>
    <p:sldId id="256" r:id="rId2"/>
    <p:sldId id="339" r:id="rId3"/>
    <p:sldId id="340" r:id="rId4"/>
    <p:sldId id="341" r:id="rId5"/>
    <p:sldId id="342" r:id="rId6"/>
    <p:sldId id="343" r:id="rId7"/>
    <p:sldId id="344" r:id="rId8"/>
    <p:sldId id="345" r:id="rId9"/>
    <p:sldId id="346" r:id="rId10"/>
    <p:sldId id="347" r:id="rId11"/>
    <p:sldId id="348" r:id="rId12"/>
    <p:sldId id="349" r:id="rId13"/>
    <p:sldId id="350" r:id="rId14"/>
    <p:sldId id="351" r:id="rId15"/>
    <p:sldId id="352" r:id="rId16"/>
    <p:sldId id="353" r:id="rId17"/>
    <p:sldId id="354" r:id="rId18"/>
    <p:sldId id="355" r:id="rId19"/>
    <p:sldId id="356" r:id="rId20"/>
    <p:sldId id="357" r:id="rId21"/>
    <p:sldId id="358" r:id="rId22"/>
    <p:sldId id="359" r:id="rId23"/>
    <p:sldId id="360" r:id="rId24"/>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81" userDrawn="1">
          <p15:clr>
            <a:srgbClr val="A4A3A4"/>
          </p15:clr>
        </p15:guide>
        <p15:guide id="2" pos="2298" userDrawn="1">
          <p15:clr>
            <a:srgbClr val="A4A3A4"/>
          </p15:clr>
        </p15:guide>
        <p15:guide id="3" orient="horz" pos="2160" userDrawn="1">
          <p15:clr>
            <a:srgbClr val="A4A3A4"/>
          </p15:clr>
        </p15:guide>
        <p15:guide id="4" pos="5019" userDrawn="1">
          <p15:clr>
            <a:srgbClr val="A4A3A4"/>
          </p15:clr>
        </p15:guide>
        <p15:guide id="5" pos="529"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tricia Helena Calhau" initials="PHC" lastIdx="2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8B0E"/>
    <a:srgbClr val="0EB9F1"/>
    <a:srgbClr val="0D2252"/>
    <a:srgbClr val="D9D9D9"/>
    <a:srgbClr val="686868"/>
    <a:srgbClr val="A37970"/>
    <a:srgbClr val="E1583A"/>
    <a:srgbClr val="000000"/>
    <a:srgbClr val="563D38"/>
    <a:srgbClr val="7E595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118" autoAdjust="0"/>
    <p:restoredTop sz="94660"/>
  </p:normalViewPr>
  <p:slideViewPr>
    <p:cSldViewPr>
      <p:cViewPr varScale="1">
        <p:scale>
          <a:sx n="113" d="100"/>
          <a:sy n="113" d="100"/>
        </p:scale>
        <p:origin x="376" y="176"/>
      </p:cViewPr>
      <p:guideLst>
        <p:guide orient="horz" pos="981"/>
        <p:guide pos="2298"/>
        <p:guide orient="horz" pos="2160"/>
        <p:guide pos="5019"/>
        <p:guide pos="529"/>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493FDDF-910C-48E1-B0F5-97583029AF13}" type="datetimeFigureOut">
              <a:rPr lang="pt-BR" smtClean="0"/>
              <a:pPr/>
              <a:t>23/11/2022</a:t>
            </a:fld>
            <a:endParaRPr lang="pt-BR"/>
          </a:p>
        </p:txBody>
      </p:sp>
      <p:sp>
        <p:nvSpPr>
          <p:cNvPr id="4" name="Espaço Reservado para Rodapé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5" name="Espaço Reservado para Número de Slid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57782C6-9323-4DA6-A42D-6F4B904A0D6B}" type="slidenum">
              <a:rPr lang="pt-BR" smtClean="0"/>
              <a:pPr/>
              <a:t>‹nº›</a:t>
            </a:fld>
            <a:endParaRPr lang="pt-BR"/>
          </a:p>
        </p:txBody>
      </p:sp>
    </p:spTree>
    <p:extLst>
      <p:ext uri="{BB962C8B-B14F-4D97-AF65-F5344CB8AC3E}">
        <p14:creationId xmlns:p14="http://schemas.microsoft.com/office/powerpoint/2010/main" val="2219964932"/>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7CB78D-B998-4D59-AD90-76A555D1C713}" type="datetimeFigureOut">
              <a:rPr lang="pt-BR" smtClean="0"/>
              <a:pPr/>
              <a:t>23/11/2022</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56F26C-3B15-4E7F-8ED9-651122D9F14C}" type="slidenum">
              <a:rPr lang="pt-BR" smtClean="0"/>
              <a:pPr/>
              <a:t>‹nº›</a:t>
            </a:fld>
            <a:endParaRPr lang="pt-BR"/>
          </a:p>
        </p:txBody>
      </p:sp>
    </p:spTree>
    <p:extLst>
      <p:ext uri="{BB962C8B-B14F-4D97-AF65-F5344CB8AC3E}">
        <p14:creationId xmlns:p14="http://schemas.microsoft.com/office/powerpoint/2010/main" val="236726497"/>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685800" y="1143000"/>
            <a:ext cx="5486400" cy="3086100"/>
          </a:xfrm>
        </p:spPr>
      </p:sp>
      <p:sp>
        <p:nvSpPr>
          <p:cNvPr id="3" name="Espaço Reservado para Anotações 2"/>
          <p:cNvSpPr>
            <a:spLocks noGrp="1"/>
          </p:cNvSpPr>
          <p:nvPr>
            <p:ph type="body" idx="1"/>
          </p:nvPr>
        </p:nvSpPr>
        <p:spPr/>
        <p:txBody>
          <a:bodyPr/>
          <a:lstStyle/>
          <a:p>
            <a:endParaRPr lang="pt-BR" dirty="0"/>
          </a:p>
        </p:txBody>
      </p:sp>
    </p:spTree>
    <p:extLst>
      <p:ext uri="{BB962C8B-B14F-4D97-AF65-F5344CB8AC3E}">
        <p14:creationId xmlns:p14="http://schemas.microsoft.com/office/powerpoint/2010/main" val="13697002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91344" y="21033"/>
            <a:ext cx="11018440" cy="1235472"/>
          </a:xfrm>
        </p:spPr>
        <p:txBody>
          <a:bodyPr anchor="b"/>
          <a:lstStyle>
            <a:lvl1pPr algn="l">
              <a:defRPr sz="6000">
                <a:solidFill>
                  <a:srgbClr val="D67429"/>
                </a:solidFill>
              </a:defRPr>
            </a:lvl1pPr>
          </a:lstStyle>
          <a:p>
            <a:r>
              <a:rPr lang="pt-BR"/>
              <a:t>Clique para editar o título mestre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84A02123-6159-4DE0-AC2C-DCB85D566B4B}" type="slidenum">
              <a:rPr lang="pt-BR" smtClean="0"/>
              <a:pPr/>
              <a:t>‹nº›</a:t>
            </a:fld>
            <a:endParaRPr lang="pt-BR"/>
          </a:p>
        </p:txBody>
      </p:sp>
    </p:spTree>
    <p:extLst>
      <p:ext uri="{BB962C8B-B14F-4D97-AF65-F5344CB8AC3E}">
        <p14:creationId xmlns:p14="http://schemas.microsoft.com/office/powerpoint/2010/main" val="554440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84A02123-6159-4DE0-AC2C-DCB85D566B4B}" type="slidenum">
              <a:rPr lang="pt-BR" smtClean="0"/>
              <a:pPr/>
              <a:t>‹nº›</a:t>
            </a:fld>
            <a:endParaRPr lang="pt-BR"/>
          </a:p>
        </p:txBody>
      </p:sp>
    </p:spTree>
    <p:extLst>
      <p:ext uri="{BB962C8B-B14F-4D97-AF65-F5344CB8AC3E}">
        <p14:creationId xmlns:p14="http://schemas.microsoft.com/office/powerpoint/2010/main" val="18060673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 texto mestre</a:t>
            </a:r>
          </a:p>
        </p:txBody>
      </p:sp>
      <p:sp>
        <p:nvSpPr>
          <p:cNvPr id="4" name="Date Placeholder 3"/>
          <p:cNvSpPr>
            <a:spLocks noGrp="1"/>
          </p:cNvSpPr>
          <p:nvPr>
            <p:ph type="dt" sz="half" idx="10"/>
          </p:nvPr>
        </p:nvSpPr>
        <p:spPr/>
        <p:txBody>
          <a:bodyPr/>
          <a:lstStyle/>
          <a:p>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84A02123-6159-4DE0-AC2C-DCB85D566B4B}" type="slidenum">
              <a:rPr lang="pt-BR" smtClean="0"/>
              <a:pPr/>
              <a:t>‹nº›</a:t>
            </a:fld>
            <a:endParaRPr lang="pt-BR"/>
          </a:p>
        </p:txBody>
      </p:sp>
    </p:spTree>
    <p:extLst>
      <p:ext uri="{BB962C8B-B14F-4D97-AF65-F5344CB8AC3E}">
        <p14:creationId xmlns:p14="http://schemas.microsoft.com/office/powerpoint/2010/main" val="27345727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84A02123-6159-4DE0-AC2C-DCB85D566B4B}" type="slidenum">
              <a:rPr lang="pt-BR" smtClean="0"/>
              <a:pPr/>
              <a:t>‹nº›</a:t>
            </a:fld>
            <a:endParaRPr lang="pt-BR"/>
          </a:p>
        </p:txBody>
      </p:sp>
    </p:spTree>
    <p:extLst>
      <p:ext uri="{BB962C8B-B14F-4D97-AF65-F5344CB8AC3E}">
        <p14:creationId xmlns:p14="http://schemas.microsoft.com/office/powerpoint/2010/main" val="1469166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Content Placeholder 3"/>
          <p:cNvSpPr>
            <a:spLocks noGrp="1"/>
          </p:cNvSpPr>
          <p:nvPr>
            <p:ph sz="half" idx="2"/>
          </p:nvPr>
        </p:nvSpPr>
        <p:spPr>
          <a:xfrm>
            <a:off x="839788" y="2505075"/>
            <a:ext cx="5157787"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Content Placeholder 5"/>
          <p:cNvSpPr>
            <a:spLocks noGrp="1"/>
          </p:cNvSpPr>
          <p:nvPr>
            <p:ph sz="quarter" idx="4"/>
          </p:nvPr>
        </p:nvSpPr>
        <p:spPr>
          <a:xfrm>
            <a:off x="6172200" y="2505075"/>
            <a:ext cx="5183188"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84A02123-6159-4DE0-AC2C-DCB85D566B4B}" type="slidenum">
              <a:rPr lang="pt-BR" smtClean="0"/>
              <a:pPr/>
              <a:t>‹nº›</a:t>
            </a:fld>
            <a:endParaRPr lang="pt-BR"/>
          </a:p>
        </p:txBody>
      </p:sp>
    </p:spTree>
    <p:extLst>
      <p:ext uri="{BB962C8B-B14F-4D97-AF65-F5344CB8AC3E}">
        <p14:creationId xmlns:p14="http://schemas.microsoft.com/office/powerpoint/2010/main" val="18278698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84A02123-6159-4DE0-AC2C-DCB85D566B4B}" type="slidenum">
              <a:rPr lang="pt-BR" smtClean="0"/>
              <a:pPr/>
              <a:t>‹nº›</a:t>
            </a:fld>
            <a:endParaRPr lang="pt-BR"/>
          </a:p>
        </p:txBody>
      </p:sp>
    </p:spTree>
    <p:extLst>
      <p:ext uri="{BB962C8B-B14F-4D97-AF65-F5344CB8AC3E}">
        <p14:creationId xmlns:p14="http://schemas.microsoft.com/office/powerpoint/2010/main" val="13254906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84A02123-6159-4DE0-AC2C-DCB85D566B4B}" type="slidenum">
              <a:rPr lang="pt-BR" smtClean="0"/>
              <a:pPr/>
              <a:t>‹nº›</a:t>
            </a:fld>
            <a:endParaRPr lang="pt-BR"/>
          </a:p>
        </p:txBody>
      </p:sp>
    </p:spTree>
    <p:extLst>
      <p:ext uri="{BB962C8B-B14F-4D97-AF65-F5344CB8AC3E}">
        <p14:creationId xmlns:p14="http://schemas.microsoft.com/office/powerpoint/2010/main" val="27611578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Date Placeholder 4"/>
          <p:cNvSpPr>
            <a:spLocks noGrp="1"/>
          </p:cNvSpPr>
          <p:nvPr>
            <p:ph type="dt" sz="half" idx="10"/>
          </p:nvPr>
        </p:nvSpPr>
        <p:spPr/>
        <p:txBody>
          <a:bodyPr/>
          <a:lstStyle/>
          <a:p>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84A02123-6159-4DE0-AC2C-DCB85D566B4B}" type="slidenum">
              <a:rPr lang="pt-BR" smtClean="0"/>
              <a:pPr/>
              <a:t>‹nº›</a:t>
            </a:fld>
            <a:endParaRPr lang="pt-BR"/>
          </a:p>
        </p:txBody>
      </p:sp>
    </p:spTree>
    <p:extLst>
      <p:ext uri="{BB962C8B-B14F-4D97-AF65-F5344CB8AC3E}">
        <p14:creationId xmlns:p14="http://schemas.microsoft.com/office/powerpoint/2010/main" val="24238764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a:t>Clique no ícone para adicionar uma imagem</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Date Placeholder 4"/>
          <p:cNvSpPr>
            <a:spLocks noGrp="1"/>
          </p:cNvSpPr>
          <p:nvPr>
            <p:ph type="dt" sz="half" idx="10"/>
          </p:nvPr>
        </p:nvSpPr>
        <p:spPr/>
        <p:txBody>
          <a:bodyPr/>
          <a:lstStyle/>
          <a:p>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84A02123-6159-4DE0-AC2C-DCB85D566B4B}" type="slidenum">
              <a:rPr lang="pt-BR" smtClean="0"/>
              <a:pPr/>
              <a:t>‹nº›</a:t>
            </a:fld>
            <a:endParaRPr lang="pt-BR"/>
          </a:p>
        </p:txBody>
      </p:sp>
    </p:spTree>
    <p:extLst>
      <p:ext uri="{BB962C8B-B14F-4D97-AF65-F5344CB8AC3E}">
        <p14:creationId xmlns:p14="http://schemas.microsoft.com/office/powerpoint/2010/main" val="16814804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84A02123-6159-4DE0-AC2C-DCB85D566B4B}" type="slidenum">
              <a:rPr lang="pt-BR" smtClean="0"/>
              <a:pPr/>
              <a:t>‹nº›</a:t>
            </a:fld>
            <a:endParaRPr lang="pt-BR"/>
          </a:p>
        </p:txBody>
      </p:sp>
    </p:spTree>
    <p:extLst>
      <p:ext uri="{BB962C8B-B14F-4D97-AF65-F5344CB8AC3E}">
        <p14:creationId xmlns:p14="http://schemas.microsoft.com/office/powerpoint/2010/main" val="30968777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84A02123-6159-4DE0-AC2C-DCB85D566B4B}" type="slidenum">
              <a:rPr lang="pt-BR" smtClean="0"/>
              <a:pPr/>
              <a:t>‹nº›</a:t>
            </a:fld>
            <a:endParaRPr lang="pt-BR"/>
          </a:p>
        </p:txBody>
      </p:sp>
    </p:spTree>
    <p:extLst>
      <p:ext uri="{BB962C8B-B14F-4D97-AF65-F5344CB8AC3E}">
        <p14:creationId xmlns:p14="http://schemas.microsoft.com/office/powerpoint/2010/main" val="41395921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Título e conteúdo">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75513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5_Título e conteúdo">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98487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6_Título e conteúdo">
    <p:spTree>
      <p:nvGrpSpPr>
        <p:cNvPr id="1" name=""/>
        <p:cNvGrpSpPr/>
        <p:nvPr/>
      </p:nvGrpSpPr>
      <p:grpSpPr>
        <a:xfrm>
          <a:off x="0" y="0"/>
          <a:ext cx="0" cy="0"/>
          <a:chOff x="0" y="0"/>
          <a:chExt cx="0" cy="0"/>
        </a:xfrm>
      </p:grpSpPr>
    </p:spTree>
    <p:extLst>
      <p:ext uri="{BB962C8B-B14F-4D97-AF65-F5344CB8AC3E}">
        <p14:creationId xmlns:p14="http://schemas.microsoft.com/office/powerpoint/2010/main" val="9961942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7_Título e conteúdo">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33755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8_Título e conteúdo">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23483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1_Título e conteúdo">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80921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2_Título e conteúdo">
    <p:spTree>
      <p:nvGrpSpPr>
        <p:cNvPr id="1" name=""/>
        <p:cNvGrpSpPr/>
        <p:nvPr/>
      </p:nvGrpSpPr>
      <p:grpSpPr>
        <a:xfrm>
          <a:off x="0" y="0"/>
          <a:ext cx="0" cy="0"/>
          <a:chOff x="0" y="0"/>
          <a:chExt cx="0" cy="0"/>
        </a:xfrm>
      </p:grpSpPr>
    </p:spTree>
    <p:extLst>
      <p:ext uri="{BB962C8B-B14F-4D97-AF65-F5344CB8AC3E}">
        <p14:creationId xmlns:p14="http://schemas.microsoft.com/office/powerpoint/2010/main" val="8786186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3_Título e conteúdo">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94628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4_Título e conteúdo">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83013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6_Título e conteúdo">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80414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8_Título e conteúdo">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22616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9_Título e conteúdo">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42050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0_Título e conteúdo">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12903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7_Título e conteúdo">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61756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30_Título e conteúdo">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65643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Slide de título">
    <p:spTree>
      <p:nvGrpSpPr>
        <p:cNvPr id="1" name=""/>
        <p:cNvGrpSpPr/>
        <p:nvPr/>
      </p:nvGrpSpPr>
      <p:grpSpPr>
        <a:xfrm>
          <a:off x="0" y="0"/>
          <a:ext cx="0" cy="0"/>
          <a:chOff x="0" y="0"/>
          <a:chExt cx="0" cy="0"/>
        </a:xfrm>
      </p:grpSpPr>
      <p:sp>
        <p:nvSpPr>
          <p:cNvPr id="18" name="Título 1"/>
          <p:cNvSpPr txBox="1">
            <a:spLocks/>
          </p:cNvSpPr>
          <p:nvPr userDrawn="1"/>
        </p:nvSpPr>
        <p:spPr>
          <a:xfrm>
            <a:off x="527381" y="5733257"/>
            <a:ext cx="3744416" cy="53392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pt-BR" sz="2000" dirty="0">
              <a:solidFill>
                <a:srgbClr val="1285BE"/>
              </a:solidFill>
            </a:endParaRPr>
          </a:p>
        </p:txBody>
      </p:sp>
      <p:sp>
        <p:nvSpPr>
          <p:cNvPr id="20" name="Título 1"/>
          <p:cNvSpPr txBox="1">
            <a:spLocks/>
          </p:cNvSpPr>
          <p:nvPr userDrawn="1"/>
        </p:nvSpPr>
        <p:spPr>
          <a:xfrm>
            <a:off x="527381" y="5661249"/>
            <a:ext cx="4608512" cy="53392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pt-BR" sz="2000" dirty="0">
              <a:solidFill>
                <a:srgbClr val="1285BE"/>
              </a:solidFill>
            </a:endParaRPr>
          </a:p>
        </p:txBody>
      </p:sp>
      <p:sp>
        <p:nvSpPr>
          <p:cNvPr id="21" name="Título 1"/>
          <p:cNvSpPr txBox="1">
            <a:spLocks/>
          </p:cNvSpPr>
          <p:nvPr userDrawn="1"/>
        </p:nvSpPr>
        <p:spPr>
          <a:xfrm>
            <a:off x="239349" y="2924945"/>
            <a:ext cx="3744416" cy="53392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pt-BR" sz="2000" dirty="0">
              <a:solidFill>
                <a:srgbClr val="1285BE"/>
              </a:solidFill>
            </a:endParaRPr>
          </a:p>
        </p:txBody>
      </p:sp>
    </p:spTree>
    <p:extLst>
      <p:ext uri="{BB962C8B-B14F-4D97-AF65-F5344CB8AC3E}">
        <p14:creationId xmlns:p14="http://schemas.microsoft.com/office/powerpoint/2010/main" val="2547554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abeçalho da Seção">
    <p:spTree>
      <p:nvGrpSpPr>
        <p:cNvPr id="1" name=""/>
        <p:cNvGrpSpPr/>
        <p:nvPr/>
      </p:nvGrpSpPr>
      <p:grpSpPr>
        <a:xfrm>
          <a:off x="0" y="0"/>
          <a:ext cx="0" cy="0"/>
          <a:chOff x="0" y="0"/>
          <a:chExt cx="0" cy="0"/>
        </a:xfrm>
      </p:grpSpPr>
      <p:sp>
        <p:nvSpPr>
          <p:cNvPr id="15" name="Title 1"/>
          <p:cNvSpPr txBox="1">
            <a:spLocks/>
          </p:cNvSpPr>
          <p:nvPr userDrawn="1"/>
        </p:nvSpPr>
        <p:spPr>
          <a:xfrm>
            <a:off x="2266653" y="548680"/>
            <a:ext cx="9878020"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pt-BR" sz="3200" dirty="0">
              <a:solidFill>
                <a:schemeClr val="bg1"/>
              </a:solidFill>
              <a:latin typeface="Calibri" panose="020F0502020204030204" pitchFamily="34" charset="0"/>
              <a:cs typeface="Arial" pitchFamily="34" charset="0"/>
            </a:endParaRPr>
          </a:p>
        </p:txBody>
      </p:sp>
      <p:sp>
        <p:nvSpPr>
          <p:cNvPr id="16" name="Title 1"/>
          <p:cNvSpPr txBox="1">
            <a:spLocks/>
          </p:cNvSpPr>
          <p:nvPr userDrawn="1"/>
        </p:nvSpPr>
        <p:spPr>
          <a:xfrm>
            <a:off x="2469853" y="548680"/>
            <a:ext cx="9878020"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pt-BR" sz="3200" dirty="0">
              <a:solidFill>
                <a:schemeClr val="tx1"/>
              </a:solidFill>
              <a:latin typeface="Calibri" panose="020F0502020204030204" pitchFamily="34" charset="0"/>
              <a:cs typeface="Arial" pitchFamily="34" charset="0"/>
            </a:endParaRPr>
          </a:p>
        </p:txBody>
      </p:sp>
      <p:sp>
        <p:nvSpPr>
          <p:cNvPr id="17" name="Espaço Reservado para Título 1"/>
          <p:cNvSpPr txBox="1">
            <a:spLocks/>
          </p:cNvSpPr>
          <p:nvPr userDrawn="1"/>
        </p:nvSpPr>
        <p:spPr>
          <a:xfrm>
            <a:off x="2266651" y="490662"/>
            <a:ext cx="9878021" cy="63408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pt-BR" sz="3200" dirty="0">
              <a:solidFill>
                <a:schemeClr val="bg1"/>
              </a:solidFill>
            </a:endParaRPr>
          </a:p>
        </p:txBody>
      </p:sp>
    </p:spTree>
    <p:extLst>
      <p:ext uri="{BB962C8B-B14F-4D97-AF65-F5344CB8AC3E}">
        <p14:creationId xmlns:p14="http://schemas.microsoft.com/office/powerpoint/2010/main" val="2252381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Duas Partes de Conteúdo">
    <p:spTree>
      <p:nvGrpSpPr>
        <p:cNvPr id="1" name=""/>
        <p:cNvGrpSpPr/>
        <p:nvPr/>
      </p:nvGrpSpPr>
      <p:grpSpPr>
        <a:xfrm>
          <a:off x="0" y="0"/>
          <a:ext cx="0" cy="0"/>
          <a:chOff x="0" y="0"/>
          <a:chExt cx="0" cy="0"/>
        </a:xfrm>
      </p:grpSpPr>
    </p:spTree>
    <p:extLst>
      <p:ext uri="{BB962C8B-B14F-4D97-AF65-F5344CB8AC3E}">
        <p14:creationId xmlns:p14="http://schemas.microsoft.com/office/powerpoint/2010/main" val="918230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1"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pt-B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A02123-6159-4DE0-AC2C-DCB85D566B4B}" type="slidenum">
              <a:rPr lang="pt-BR" smtClean="0"/>
              <a:pPr/>
              <a:t>‹nº›</a:t>
            </a:fld>
            <a:endParaRPr lang="pt-BR"/>
          </a:p>
        </p:txBody>
      </p:sp>
    </p:spTree>
    <p:extLst>
      <p:ext uri="{BB962C8B-B14F-4D97-AF65-F5344CB8AC3E}">
        <p14:creationId xmlns:p14="http://schemas.microsoft.com/office/powerpoint/2010/main" val="2413774514"/>
      </p:ext>
    </p:extLst>
  </p:cSld>
  <p:clrMap bg1="lt1" tx1="dk1" bg2="lt2" tx2="dk2" accent1="accent1" accent2="accent2" accent3="accent3" accent4="accent4" accent5="accent5" accent6="accent6" hlink="hlink" folHlink="folHlink"/>
  <p:sldLayoutIdLst>
    <p:sldLayoutId id="2147484002" r:id="rId1"/>
    <p:sldLayoutId id="2147484003" r:id="rId2"/>
    <p:sldLayoutId id="2147484004" r:id="rId3"/>
    <p:sldLayoutId id="2147484005" r:id="rId4"/>
    <p:sldLayoutId id="2147484006" r:id="rId5"/>
    <p:sldLayoutId id="2147484007" r:id="rId6"/>
    <p:sldLayoutId id="2147484008" r:id="rId7"/>
    <p:sldLayoutId id="2147484009" r:id="rId8"/>
    <p:sldLayoutId id="2147484010" r:id="rId9"/>
    <p:sldLayoutId id="2147484011" r:id="rId10"/>
    <p:sldLayoutId id="2147484012" r:id="rId11"/>
    <p:sldLayoutId id="2147484014" r:id="rId12"/>
    <p:sldLayoutId id="2147484016" r:id="rId13"/>
    <p:sldLayoutId id="2147484017" r:id="rId14"/>
    <p:sldLayoutId id="2147484018" r:id="rId15"/>
    <p:sldLayoutId id="2147484019" r:id="rId16"/>
    <p:sldLayoutId id="2147484020" r:id="rId17"/>
    <p:sldLayoutId id="2147484021" r:id="rId18"/>
    <p:sldLayoutId id="2147484022" r:id="rId19"/>
    <p:sldLayoutId id="2147484023" r:id="rId20"/>
    <p:sldLayoutId id="2147484025" r:id="rId21"/>
    <p:sldLayoutId id="2147484027" r:id="rId22"/>
    <p:sldLayoutId id="2147484028" r:id="rId23"/>
    <p:sldLayoutId id="2147484029" r:id="rId24"/>
    <p:sldLayoutId id="2147484036" r:id="rId25"/>
    <p:sldLayoutId id="2147484039" r:id="rId26"/>
    <p:sldLayoutId id="2147483649" r:id="rId27"/>
    <p:sldLayoutId id="2147483651" r:id="rId28"/>
    <p:sldLayoutId id="2147483652" r:id="rId29"/>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3" name="Retângulo 2"/>
          <p:cNvSpPr/>
          <p:nvPr/>
        </p:nvSpPr>
        <p:spPr>
          <a:xfrm>
            <a:off x="2855640" y="4941168"/>
            <a:ext cx="6336704" cy="615553"/>
          </a:xfrm>
          <a:prstGeom prst="rect">
            <a:avLst/>
          </a:prstGeom>
        </p:spPr>
        <p:txBody>
          <a:bodyPr wrap="square">
            <a:spAutoFit/>
          </a:bodyPr>
          <a:lstStyle/>
          <a:p>
            <a:pPr algn="ctr"/>
            <a:r>
              <a:rPr lang="pt-BR" sz="1400" spc="300" dirty="0">
                <a:solidFill>
                  <a:schemeClr val="bg1"/>
                </a:solidFill>
                <a:latin typeface="Bebas Neue Regular" panose="00000500000000000000" pitchFamily="50" charset="0"/>
                <a:ea typeface="Arial Unicode MS" panose="020B0604020202020204" pitchFamily="34" charset="-128"/>
                <a:cs typeface="Arial Unicode MS" panose="020B0604020202020204" pitchFamily="34" charset="-128"/>
              </a:rPr>
              <a:t>Professor</a:t>
            </a:r>
          </a:p>
          <a:p>
            <a:pPr algn="ctr"/>
            <a:r>
              <a:rPr lang="pt-BR" sz="2000" spc="300" dirty="0">
                <a:solidFill>
                  <a:schemeClr val="bg1"/>
                </a:solidFill>
                <a:latin typeface="Bebas Neue Regular" panose="00000500000000000000" pitchFamily="50" charset="0"/>
                <a:ea typeface="Arial Unicode MS" panose="020B0604020202020204" pitchFamily="34" charset="-128"/>
                <a:cs typeface="Arial Unicode MS" panose="020B0604020202020204" pitchFamily="34" charset="-128"/>
              </a:rPr>
              <a:t>Flávio </a:t>
            </a:r>
            <a:r>
              <a:rPr lang="pt-BR" sz="2000" b="1" spc="300" dirty="0">
                <a:solidFill>
                  <a:schemeClr val="bg1"/>
                </a:solidFill>
                <a:latin typeface="Bebas Neue Regular" panose="00000500000000000000" pitchFamily="50" charset="0"/>
                <a:ea typeface="Arial Unicode MS" panose="020B0604020202020204" pitchFamily="34" charset="-128"/>
                <a:cs typeface="Arial Unicode MS" panose="020B0604020202020204" pitchFamily="34" charset="-128"/>
              </a:rPr>
              <a:t>TARTUCE</a:t>
            </a:r>
          </a:p>
        </p:txBody>
      </p:sp>
      <p:pic>
        <p:nvPicPr>
          <p:cNvPr id="4" name="Imagem 3">
            <a:extLst>
              <a:ext uri="{FF2B5EF4-FFF2-40B4-BE49-F238E27FC236}">
                <a16:creationId xmlns:a16="http://schemas.microsoft.com/office/drawing/2014/main" id="{C8141EA0-BE4E-45EA-AA98-81C00416409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91944" y="6015189"/>
            <a:ext cx="1296144" cy="643768"/>
          </a:xfrm>
          <a:prstGeom prst="rect">
            <a:avLst/>
          </a:prstGeom>
        </p:spPr>
      </p:pic>
      <p:sp>
        <p:nvSpPr>
          <p:cNvPr id="5" name="Retângulo 4">
            <a:extLst>
              <a:ext uri="{FF2B5EF4-FFF2-40B4-BE49-F238E27FC236}">
                <a16:creationId xmlns:a16="http://schemas.microsoft.com/office/drawing/2014/main" id="{709630CD-1BB1-4D80-8D28-A705F9CF4DAB}"/>
              </a:ext>
            </a:extLst>
          </p:cNvPr>
          <p:cNvSpPr/>
          <p:nvPr/>
        </p:nvSpPr>
        <p:spPr>
          <a:xfrm>
            <a:off x="2927648" y="3718773"/>
            <a:ext cx="6336704" cy="1200329"/>
          </a:xfrm>
          <a:prstGeom prst="rect">
            <a:avLst/>
          </a:prstGeom>
        </p:spPr>
        <p:txBody>
          <a:bodyPr wrap="square">
            <a:spAutoFit/>
          </a:bodyPr>
          <a:lstStyle/>
          <a:p>
            <a:pPr algn="ctr"/>
            <a:r>
              <a:rPr lang="pt-BR" sz="3600" b="1" spc="300" dirty="0">
                <a:solidFill>
                  <a:srgbClr val="F28B0E"/>
                </a:solidFill>
                <a:latin typeface="Bebas Neue Regular" panose="00000500000000000000" pitchFamily="50" charset="0"/>
                <a:ea typeface="Arial Unicode MS" panose="020B0604020202020204" pitchFamily="34" charset="-128"/>
                <a:cs typeface="Arial Unicode MS" panose="020B0604020202020204" pitchFamily="34" charset="-128"/>
              </a:rPr>
              <a:t>Teoria Geral dos Contratos</a:t>
            </a:r>
          </a:p>
        </p:txBody>
      </p:sp>
    </p:spTree>
    <p:extLst>
      <p:ext uri="{BB962C8B-B14F-4D97-AF65-F5344CB8AC3E}">
        <p14:creationId xmlns:p14="http://schemas.microsoft.com/office/powerpoint/2010/main" val="3822361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 name="Retângulo 7"/>
          <p:cNvSpPr/>
          <p:nvPr/>
        </p:nvSpPr>
        <p:spPr>
          <a:xfrm>
            <a:off x="47328" y="1628800"/>
            <a:ext cx="12144672" cy="1692771"/>
          </a:xfrm>
          <a:prstGeom prst="rect">
            <a:avLst/>
          </a:prstGeom>
        </p:spPr>
        <p:txBody>
          <a:bodyPr wrap="square">
            <a:spAutoFit/>
          </a:bodyPr>
          <a:lstStyle/>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p:txBody>
      </p:sp>
      <p:pic>
        <p:nvPicPr>
          <p:cNvPr id="11" name="Imagem 10">
            <a:extLst>
              <a:ext uri="{FF2B5EF4-FFF2-40B4-BE49-F238E27FC236}">
                <a16:creationId xmlns:a16="http://schemas.microsoft.com/office/drawing/2014/main" id="{F93A83ED-17C0-4CA3-B4FB-25965E823E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424" y="6190005"/>
            <a:ext cx="1065157" cy="524192"/>
          </a:xfrm>
          <a:prstGeom prst="rect">
            <a:avLst/>
          </a:prstGeom>
        </p:spPr>
      </p:pic>
      <p:sp>
        <p:nvSpPr>
          <p:cNvPr id="13" name="Title 1">
            <a:extLst>
              <a:ext uri="{FF2B5EF4-FFF2-40B4-BE49-F238E27FC236}">
                <a16:creationId xmlns:a16="http://schemas.microsoft.com/office/drawing/2014/main" id="{8B11497E-3FBA-4568-9BC1-BFFE92CBD9C6}"/>
              </a:ext>
            </a:extLst>
          </p:cNvPr>
          <p:cNvSpPr txBox="1">
            <a:spLocks/>
          </p:cNvSpPr>
          <p:nvPr/>
        </p:nvSpPr>
        <p:spPr>
          <a:xfrm>
            <a:off x="929006" y="764704"/>
            <a:ext cx="5206396"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pt-BR" sz="1600" b="1" dirty="0">
                <a:solidFill>
                  <a:schemeClr val="bg1"/>
                </a:solidFill>
                <a:latin typeface="+mn-lt"/>
                <a:ea typeface="Arial Unicode MS" panose="020B0604020202020204" pitchFamily="34" charset="-128"/>
                <a:cs typeface="Arial Unicode MS" panose="020B0604020202020204" pitchFamily="34" charset="-128"/>
              </a:rPr>
              <a:t>Teoria Geral dos Contratos</a:t>
            </a:r>
          </a:p>
          <a:p>
            <a:pPr algn="l"/>
            <a:endParaRPr lang="pt-BR" sz="1600" b="1" dirty="0">
              <a:solidFill>
                <a:schemeClr val="bg1"/>
              </a:solidFill>
              <a:latin typeface="+mn-lt"/>
              <a:ea typeface="Arial Unicode MS" panose="020B0604020202020204" pitchFamily="34" charset="-128"/>
              <a:cs typeface="Arial Unicode MS" panose="020B0604020202020204" pitchFamily="34" charset="-128"/>
            </a:endParaRPr>
          </a:p>
        </p:txBody>
      </p:sp>
      <p:sp>
        <p:nvSpPr>
          <p:cNvPr id="15" name="Title 1">
            <a:extLst>
              <a:ext uri="{FF2B5EF4-FFF2-40B4-BE49-F238E27FC236}">
                <a16:creationId xmlns:a16="http://schemas.microsoft.com/office/drawing/2014/main" id="{8946028B-C852-4F07-91D4-1119BFFD6516}"/>
              </a:ext>
            </a:extLst>
          </p:cNvPr>
          <p:cNvSpPr txBox="1">
            <a:spLocks/>
          </p:cNvSpPr>
          <p:nvPr/>
        </p:nvSpPr>
        <p:spPr>
          <a:xfrm>
            <a:off x="911424" y="332656"/>
            <a:ext cx="5206396"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pt-BR" sz="3600" b="1" spc="300" dirty="0">
              <a:solidFill>
                <a:srgbClr val="0EB9F1"/>
              </a:solidFill>
              <a:latin typeface="Bebas Neue Regular" panose="00000500000000000000" pitchFamily="50" charset="0"/>
              <a:ea typeface="Arial Unicode MS" panose="020B0604020202020204" pitchFamily="34" charset="-128"/>
              <a:cs typeface="Arial Unicode MS" panose="020B0604020202020204" pitchFamily="34" charset="-128"/>
            </a:endParaRPr>
          </a:p>
        </p:txBody>
      </p:sp>
      <p:sp>
        <p:nvSpPr>
          <p:cNvPr id="14" name="Retângulo 13">
            <a:extLst>
              <a:ext uri="{FF2B5EF4-FFF2-40B4-BE49-F238E27FC236}">
                <a16:creationId xmlns:a16="http://schemas.microsoft.com/office/drawing/2014/main" id="{A88DA48E-76DA-44A5-9E3F-9452B431ACB5}"/>
              </a:ext>
            </a:extLst>
          </p:cNvPr>
          <p:cNvSpPr/>
          <p:nvPr/>
        </p:nvSpPr>
        <p:spPr>
          <a:xfrm>
            <a:off x="892043" y="3527137"/>
            <a:ext cx="8299342" cy="461665"/>
          </a:xfrm>
          <a:prstGeom prst="rect">
            <a:avLst/>
          </a:prstGeom>
        </p:spPr>
        <p:txBody>
          <a:bodyPr wrap="square">
            <a:spAutoFit/>
          </a:bodyPr>
          <a:lstStyle/>
          <a:p>
            <a:r>
              <a:rPr lang="pt-BR" sz="2400" b="1" dirty="0">
                <a:solidFill>
                  <a:srgbClr val="0D2252"/>
                </a:solidFill>
                <a:ea typeface="Open Sans" panose="020B0606030504020204" pitchFamily="34" charset="0"/>
                <a:cs typeface="Open Sans" panose="020B0606030504020204" pitchFamily="34" charset="0"/>
              </a:rPr>
              <a:t> </a:t>
            </a:r>
          </a:p>
        </p:txBody>
      </p:sp>
      <p:pic>
        <p:nvPicPr>
          <p:cNvPr id="5" name="Imagem 4">
            <a:extLst>
              <a:ext uri="{FF2B5EF4-FFF2-40B4-BE49-F238E27FC236}">
                <a16:creationId xmlns:a16="http://schemas.microsoft.com/office/drawing/2014/main" id="{7FB345B7-BBB1-44C4-92B6-8FB70F2A8D0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14645" y="6165304"/>
            <a:ext cx="2667408" cy="689916"/>
          </a:xfrm>
          <a:prstGeom prst="rect">
            <a:avLst/>
          </a:prstGeom>
        </p:spPr>
      </p:pic>
      <p:sp>
        <p:nvSpPr>
          <p:cNvPr id="2" name="TextBox 1">
            <a:extLst>
              <a:ext uri="{FF2B5EF4-FFF2-40B4-BE49-F238E27FC236}">
                <a16:creationId xmlns:a16="http://schemas.microsoft.com/office/drawing/2014/main" id="{95DE17C0-B724-C149-A19D-CC0B8F17DD1A}"/>
              </a:ext>
            </a:extLst>
          </p:cNvPr>
          <p:cNvSpPr txBox="1"/>
          <p:nvPr/>
        </p:nvSpPr>
        <p:spPr>
          <a:xfrm>
            <a:off x="0" y="1340768"/>
            <a:ext cx="12192000" cy="5078313"/>
          </a:xfrm>
          <a:prstGeom prst="rect">
            <a:avLst/>
          </a:prstGeom>
          <a:noFill/>
        </p:spPr>
        <p:txBody>
          <a:bodyPr wrap="square" rtlCol="0">
            <a:spAutoFit/>
          </a:bodyPr>
          <a:lstStyle/>
          <a:p>
            <a:pPr algn="ctr">
              <a:lnSpc>
                <a:spcPct val="150000"/>
              </a:lnSpc>
            </a:pPr>
            <a:r>
              <a:rPr lang="pt-BR" altLang="pt-BR" sz="2800" b="1" dirty="0">
                <a:cs typeface="Arial" pitchFamily="34" charset="0"/>
              </a:rPr>
              <a:t>Extinção dos contratos (arts. 472 a 480 do CC). </a:t>
            </a:r>
          </a:p>
          <a:p>
            <a:pPr algn="just">
              <a:lnSpc>
                <a:spcPct val="150000"/>
              </a:lnSpc>
              <a:defRPr/>
            </a:pPr>
            <a:r>
              <a:rPr lang="pt-BR" sz="2800" dirty="0">
                <a:solidFill>
                  <a:srgbClr val="000000"/>
                </a:solidFill>
                <a:ea typeface="Times New Roman" panose="02020603050405020304" pitchFamily="18" charset="0"/>
                <a:cs typeface="Times New Roman" panose="02020603050405020304" pitchFamily="18" charset="0"/>
              </a:rPr>
              <a:t>Existem quatro formas básicas de extinção dos contratos:</a:t>
            </a:r>
          </a:p>
          <a:p>
            <a:pPr algn="just">
              <a:lnSpc>
                <a:spcPct val="150000"/>
              </a:lnSpc>
              <a:defRPr/>
            </a:pPr>
            <a:endParaRPr lang="pt-BR" sz="2800" dirty="0">
              <a:latin typeface="Times New Roman" panose="02020603050405020304" pitchFamily="18" charset="0"/>
              <a:ea typeface="Times New Roman" panose="02020603050405020304" pitchFamily="18" charset="0"/>
            </a:endParaRPr>
          </a:p>
          <a:p>
            <a:pPr marL="342900" indent="-342900" algn="just">
              <a:lnSpc>
                <a:spcPct val="150000"/>
              </a:lnSpc>
              <a:buFont typeface="Symbol" panose="05050102010706020507" pitchFamily="18" charset="2"/>
              <a:buChar char=""/>
              <a:defRPr/>
            </a:pPr>
            <a:r>
              <a:rPr lang="pt-BR" sz="2800" dirty="0">
                <a:solidFill>
                  <a:srgbClr val="000000"/>
                </a:solidFill>
                <a:ea typeface="Times New Roman" panose="02020603050405020304" pitchFamily="18" charset="0"/>
                <a:cs typeface="Times New Roman" panose="02020603050405020304" pitchFamily="18" charset="0"/>
              </a:rPr>
              <a:t>Extinção normal (1)</a:t>
            </a:r>
            <a:endParaRPr lang="pt-BR" sz="2800" dirty="0">
              <a:latin typeface="Times New Roman" panose="02020603050405020304" pitchFamily="18" charset="0"/>
              <a:ea typeface="Times New Roman" panose="02020603050405020304" pitchFamily="18" charset="0"/>
            </a:endParaRPr>
          </a:p>
          <a:p>
            <a:pPr marL="342900" indent="-342900" algn="just">
              <a:lnSpc>
                <a:spcPct val="150000"/>
              </a:lnSpc>
              <a:buFont typeface="Symbol" panose="05050102010706020507" pitchFamily="18" charset="2"/>
              <a:buChar char=""/>
              <a:defRPr/>
            </a:pPr>
            <a:r>
              <a:rPr lang="pt-BR" sz="2800" dirty="0">
                <a:solidFill>
                  <a:srgbClr val="000000"/>
                </a:solidFill>
                <a:ea typeface="Times New Roman" panose="02020603050405020304" pitchFamily="18" charset="0"/>
                <a:cs typeface="Times New Roman" panose="02020603050405020304" pitchFamily="18" charset="0"/>
              </a:rPr>
              <a:t>Extinção por fatos anteriores à celebração (3).</a:t>
            </a:r>
            <a:endParaRPr lang="pt-BR" sz="2800" dirty="0">
              <a:latin typeface="Times New Roman" panose="02020603050405020304" pitchFamily="18" charset="0"/>
              <a:ea typeface="Times New Roman" panose="02020603050405020304" pitchFamily="18" charset="0"/>
            </a:endParaRPr>
          </a:p>
          <a:p>
            <a:pPr marL="342900" indent="-342900" algn="just">
              <a:lnSpc>
                <a:spcPct val="150000"/>
              </a:lnSpc>
              <a:buFont typeface="Symbol" panose="05050102010706020507" pitchFamily="18" charset="2"/>
              <a:buChar char=""/>
              <a:defRPr/>
            </a:pPr>
            <a:r>
              <a:rPr lang="pt-BR" sz="2800" dirty="0">
                <a:solidFill>
                  <a:srgbClr val="000000"/>
                </a:solidFill>
                <a:ea typeface="Times New Roman" panose="02020603050405020304" pitchFamily="18" charset="0"/>
                <a:cs typeface="Times New Roman" panose="02020603050405020304" pitchFamily="18" charset="0"/>
              </a:rPr>
              <a:t>Extinção por fatos posteriores à celebração (2: 4 e 2).</a:t>
            </a:r>
            <a:endParaRPr lang="pt-BR" sz="2800" dirty="0">
              <a:latin typeface="Times New Roman" panose="02020603050405020304" pitchFamily="18" charset="0"/>
              <a:ea typeface="Times New Roman" panose="02020603050405020304" pitchFamily="18" charset="0"/>
            </a:endParaRPr>
          </a:p>
          <a:p>
            <a:pPr marL="342900" indent="-342900" algn="just">
              <a:lnSpc>
                <a:spcPct val="150000"/>
              </a:lnSpc>
              <a:buFont typeface="Symbol" panose="05050102010706020507" pitchFamily="18" charset="2"/>
              <a:buChar char=""/>
              <a:defRPr/>
            </a:pPr>
            <a:r>
              <a:rPr lang="pt-BR" sz="2800" dirty="0">
                <a:solidFill>
                  <a:srgbClr val="000000"/>
                </a:solidFill>
                <a:ea typeface="Times New Roman" panose="02020603050405020304" pitchFamily="18" charset="0"/>
                <a:cs typeface="Times New Roman" panose="02020603050405020304" pitchFamily="18" charset="0"/>
              </a:rPr>
              <a:t>Extinção por morte (1).</a:t>
            </a:r>
            <a:endParaRPr lang="pt-BR" sz="2800" dirty="0">
              <a:latin typeface="Times New Roman" panose="02020603050405020304" pitchFamily="18" charset="0"/>
              <a:ea typeface="Times New Roman" panose="02020603050405020304" pitchFamily="18" charset="0"/>
            </a:endParaRPr>
          </a:p>
          <a:p>
            <a:pPr algn="ctr">
              <a:lnSpc>
                <a:spcPct val="150000"/>
              </a:lnSpc>
            </a:pPr>
            <a:endParaRPr lang="pt-BR" altLang="pt-BR" sz="2000" dirty="0">
              <a:solidFill>
                <a:schemeClr val="bg2">
                  <a:lumMod val="25000"/>
                </a:schemeClr>
              </a:solidFill>
              <a:latin typeface="Arial" pitchFamily="34" charset="0"/>
              <a:cs typeface="Arial" pitchFamily="34" charset="0"/>
            </a:endParaRPr>
          </a:p>
        </p:txBody>
      </p:sp>
    </p:spTree>
    <p:extLst>
      <p:ext uri="{BB962C8B-B14F-4D97-AF65-F5344CB8AC3E}">
        <p14:creationId xmlns:p14="http://schemas.microsoft.com/office/powerpoint/2010/main" val="25634100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 name="Retângulo 7"/>
          <p:cNvSpPr/>
          <p:nvPr/>
        </p:nvSpPr>
        <p:spPr>
          <a:xfrm>
            <a:off x="47328" y="1628800"/>
            <a:ext cx="12144672" cy="1692771"/>
          </a:xfrm>
          <a:prstGeom prst="rect">
            <a:avLst/>
          </a:prstGeom>
        </p:spPr>
        <p:txBody>
          <a:bodyPr wrap="square">
            <a:spAutoFit/>
          </a:bodyPr>
          <a:lstStyle/>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p:txBody>
      </p:sp>
      <p:pic>
        <p:nvPicPr>
          <p:cNvPr id="11" name="Imagem 10">
            <a:extLst>
              <a:ext uri="{FF2B5EF4-FFF2-40B4-BE49-F238E27FC236}">
                <a16:creationId xmlns:a16="http://schemas.microsoft.com/office/drawing/2014/main" id="{F93A83ED-17C0-4CA3-B4FB-25965E823E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424" y="6190005"/>
            <a:ext cx="1065157" cy="524192"/>
          </a:xfrm>
          <a:prstGeom prst="rect">
            <a:avLst/>
          </a:prstGeom>
        </p:spPr>
      </p:pic>
      <p:sp>
        <p:nvSpPr>
          <p:cNvPr id="13" name="Title 1">
            <a:extLst>
              <a:ext uri="{FF2B5EF4-FFF2-40B4-BE49-F238E27FC236}">
                <a16:creationId xmlns:a16="http://schemas.microsoft.com/office/drawing/2014/main" id="{8B11497E-3FBA-4568-9BC1-BFFE92CBD9C6}"/>
              </a:ext>
            </a:extLst>
          </p:cNvPr>
          <p:cNvSpPr txBox="1">
            <a:spLocks/>
          </p:cNvSpPr>
          <p:nvPr/>
        </p:nvSpPr>
        <p:spPr>
          <a:xfrm>
            <a:off x="929006" y="764704"/>
            <a:ext cx="5206396"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pt-BR" sz="1600" b="1" dirty="0">
                <a:solidFill>
                  <a:schemeClr val="bg1"/>
                </a:solidFill>
                <a:latin typeface="+mn-lt"/>
                <a:ea typeface="Arial Unicode MS" panose="020B0604020202020204" pitchFamily="34" charset="-128"/>
                <a:cs typeface="Arial Unicode MS" panose="020B0604020202020204" pitchFamily="34" charset="-128"/>
              </a:rPr>
              <a:t>Teoria Geral dos Contratos</a:t>
            </a:r>
          </a:p>
          <a:p>
            <a:pPr algn="l"/>
            <a:endParaRPr lang="pt-BR" sz="1600" b="1" dirty="0">
              <a:solidFill>
                <a:schemeClr val="bg1"/>
              </a:solidFill>
              <a:latin typeface="+mn-lt"/>
              <a:ea typeface="Arial Unicode MS" panose="020B0604020202020204" pitchFamily="34" charset="-128"/>
              <a:cs typeface="Arial Unicode MS" panose="020B0604020202020204" pitchFamily="34" charset="-128"/>
            </a:endParaRPr>
          </a:p>
        </p:txBody>
      </p:sp>
      <p:sp>
        <p:nvSpPr>
          <p:cNvPr id="15" name="Title 1">
            <a:extLst>
              <a:ext uri="{FF2B5EF4-FFF2-40B4-BE49-F238E27FC236}">
                <a16:creationId xmlns:a16="http://schemas.microsoft.com/office/drawing/2014/main" id="{8946028B-C852-4F07-91D4-1119BFFD6516}"/>
              </a:ext>
            </a:extLst>
          </p:cNvPr>
          <p:cNvSpPr txBox="1">
            <a:spLocks/>
          </p:cNvSpPr>
          <p:nvPr/>
        </p:nvSpPr>
        <p:spPr>
          <a:xfrm>
            <a:off x="911424" y="332656"/>
            <a:ext cx="5206396"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pt-BR" sz="3600" b="1" spc="300" dirty="0">
              <a:solidFill>
                <a:srgbClr val="0EB9F1"/>
              </a:solidFill>
              <a:latin typeface="Bebas Neue Regular" panose="00000500000000000000" pitchFamily="50" charset="0"/>
              <a:ea typeface="Arial Unicode MS" panose="020B0604020202020204" pitchFamily="34" charset="-128"/>
              <a:cs typeface="Arial Unicode MS" panose="020B0604020202020204" pitchFamily="34" charset="-128"/>
            </a:endParaRPr>
          </a:p>
        </p:txBody>
      </p:sp>
      <p:sp>
        <p:nvSpPr>
          <p:cNvPr id="14" name="Retângulo 13">
            <a:extLst>
              <a:ext uri="{FF2B5EF4-FFF2-40B4-BE49-F238E27FC236}">
                <a16:creationId xmlns:a16="http://schemas.microsoft.com/office/drawing/2014/main" id="{A88DA48E-76DA-44A5-9E3F-9452B431ACB5}"/>
              </a:ext>
            </a:extLst>
          </p:cNvPr>
          <p:cNvSpPr/>
          <p:nvPr/>
        </p:nvSpPr>
        <p:spPr>
          <a:xfrm>
            <a:off x="892043" y="3527137"/>
            <a:ext cx="8299342" cy="461665"/>
          </a:xfrm>
          <a:prstGeom prst="rect">
            <a:avLst/>
          </a:prstGeom>
        </p:spPr>
        <p:txBody>
          <a:bodyPr wrap="square">
            <a:spAutoFit/>
          </a:bodyPr>
          <a:lstStyle/>
          <a:p>
            <a:r>
              <a:rPr lang="pt-BR" sz="2400" b="1" dirty="0">
                <a:solidFill>
                  <a:srgbClr val="0D2252"/>
                </a:solidFill>
                <a:ea typeface="Open Sans" panose="020B0606030504020204" pitchFamily="34" charset="0"/>
                <a:cs typeface="Open Sans" panose="020B0606030504020204" pitchFamily="34" charset="0"/>
              </a:rPr>
              <a:t> </a:t>
            </a:r>
          </a:p>
        </p:txBody>
      </p:sp>
      <p:pic>
        <p:nvPicPr>
          <p:cNvPr id="5" name="Imagem 4">
            <a:extLst>
              <a:ext uri="{FF2B5EF4-FFF2-40B4-BE49-F238E27FC236}">
                <a16:creationId xmlns:a16="http://schemas.microsoft.com/office/drawing/2014/main" id="{7FB345B7-BBB1-44C4-92B6-8FB70F2A8D0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14645" y="6165304"/>
            <a:ext cx="2667408" cy="689916"/>
          </a:xfrm>
          <a:prstGeom prst="rect">
            <a:avLst/>
          </a:prstGeom>
        </p:spPr>
      </p:pic>
      <p:sp>
        <p:nvSpPr>
          <p:cNvPr id="2" name="TextBox 1">
            <a:extLst>
              <a:ext uri="{FF2B5EF4-FFF2-40B4-BE49-F238E27FC236}">
                <a16:creationId xmlns:a16="http://schemas.microsoft.com/office/drawing/2014/main" id="{95DE17C0-B724-C149-A19D-CC0B8F17DD1A}"/>
              </a:ext>
            </a:extLst>
          </p:cNvPr>
          <p:cNvSpPr txBox="1"/>
          <p:nvPr/>
        </p:nvSpPr>
        <p:spPr>
          <a:xfrm>
            <a:off x="0" y="1340768"/>
            <a:ext cx="12192000" cy="5632311"/>
          </a:xfrm>
          <a:prstGeom prst="rect">
            <a:avLst/>
          </a:prstGeom>
          <a:noFill/>
        </p:spPr>
        <p:txBody>
          <a:bodyPr wrap="square" rtlCol="0">
            <a:spAutoFit/>
          </a:bodyPr>
          <a:lstStyle/>
          <a:p>
            <a:pPr algn="just">
              <a:lnSpc>
                <a:spcPct val="150000"/>
              </a:lnSpc>
              <a:defRPr/>
            </a:pPr>
            <a:r>
              <a:rPr lang="pt-BR" sz="2400" dirty="0">
                <a:solidFill>
                  <a:srgbClr val="000000"/>
                </a:solidFill>
                <a:ea typeface="Times New Roman" panose="02020603050405020304" pitchFamily="18" charset="0"/>
                <a:cs typeface="Times New Roman" panose="02020603050405020304" pitchFamily="18" charset="0"/>
              </a:rPr>
              <a:t> </a:t>
            </a:r>
            <a:r>
              <a:rPr lang="pt-BR" sz="2400" b="1" dirty="0">
                <a:solidFill>
                  <a:srgbClr val="000000"/>
                </a:solidFill>
                <a:ea typeface="Times New Roman" panose="02020603050405020304" pitchFamily="18" charset="0"/>
                <a:cs typeface="Times New Roman" panose="02020603050405020304" pitchFamily="18" charset="0"/>
              </a:rPr>
              <a:t>1. Extinção normal do contrato</a:t>
            </a:r>
            <a:endParaRPr lang="pt-BR" sz="2400" dirty="0">
              <a:latin typeface="Times New Roman" panose="02020603050405020304" pitchFamily="18" charset="0"/>
              <a:ea typeface="Times New Roman" panose="02020603050405020304" pitchFamily="18" charset="0"/>
            </a:endParaRPr>
          </a:p>
          <a:p>
            <a:pPr algn="just">
              <a:lnSpc>
                <a:spcPct val="150000"/>
              </a:lnSpc>
              <a:defRPr/>
            </a:pPr>
            <a:r>
              <a:rPr lang="pt-BR" sz="2400" dirty="0">
                <a:solidFill>
                  <a:srgbClr val="000000"/>
                </a:solidFill>
                <a:ea typeface="Times New Roman" panose="02020603050405020304" pitchFamily="18" charset="0"/>
                <a:cs typeface="Times New Roman" panose="02020603050405020304" pitchFamily="18" charset="0"/>
              </a:rPr>
              <a:t>Cumprimento, adimplemento, implemento, pagamento, solvência ou advento do termo final.</a:t>
            </a:r>
            <a:endParaRPr lang="pt-BR" sz="2400" dirty="0">
              <a:latin typeface="Times New Roman" panose="02020603050405020304" pitchFamily="18" charset="0"/>
              <a:ea typeface="Times New Roman" panose="02020603050405020304" pitchFamily="18" charset="0"/>
            </a:endParaRPr>
          </a:p>
          <a:p>
            <a:pPr algn="just">
              <a:lnSpc>
                <a:spcPct val="150000"/>
              </a:lnSpc>
              <a:defRPr/>
            </a:pPr>
            <a:r>
              <a:rPr lang="pt-BR" sz="2400" dirty="0">
                <a:solidFill>
                  <a:srgbClr val="000000"/>
                </a:solidFill>
                <a:ea typeface="Times New Roman" panose="02020603050405020304" pitchFamily="18" charset="0"/>
                <a:cs typeface="Times New Roman" panose="02020603050405020304" pitchFamily="18" charset="0"/>
              </a:rPr>
              <a:t> </a:t>
            </a:r>
            <a:r>
              <a:rPr lang="pt-BR" sz="2400" b="1" dirty="0">
                <a:solidFill>
                  <a:srgbClr val="000000"/>
                </a:solidFill>
                <a:ea typeface="Times New Roman" panose="02020603050405020304" pitchFamily="18" charset="0"/>
                <a:cs typeface="Times New Roman" panose="02020603050405020304" pitchFamily="18" charset="0"/>
              </a:rPr>
              <a:t>2. Extinção por fatos anteriores à celebração</a:t>
            </a:r>
            <a:endParaRPr lang="pt-BR" sz="2400" dirty="0">
              <a:latin typeface="Times New Roman" panose="02020603050405020304" pitchFamily="18" charset="0"/>
              <a:ea typeface="Times New Roman" panose="02020603050405020304" pitchFamily="18" charset="0"/>
            </a:endParaRPr>
          </a:p>
          <a:p>
            <a:pPr algn="just">
              <a:lnSpc>
                <a:spcPct val="150000"/>
              </a:lnSpc>
              <a:defRPr/>
            </a:pPr>
            <a:r>
              <a:rPr lang="pt-BR" sz="2400" dirty="0">
                <a:solidFill>
                  <a:srgbClr val="000000"/>
                </a:solidFill>
                <a:ea typeface="Times New Roman" panose="02020603050405020304" pitchFamily="18" charset="0"/>
                <a:cs typeface="Times New Roman" panose="02020603050405020304" pitchFamily="18" charset="0"/>
              </a:rPr>
              <a:t>Ocorre em três hipóteses relacionadas a problemas de formação do contrato ou cláusulas contratuais (autonomia privada).</a:t>
            </a:r>
            <a:endParaRPr lang="pt-BR" sz="2400" dirty="0">
              <a:latin typeface="Times New Roman" panose="02020603050405020304" pitchFamily="18" charset="0"/>
              <a:ea typeface="Times New Roman" panose="02020603050405020304" pitchFamily="18" charset="0"/>
            </a:endParaRPr>
          </a:p>
          <a:p>
            <a:pPr algn="just">
              <a:lnSpc>
                <a:spcPct val="150000"/>
              </a:lnSpc>
              <a:defRPr/>
            </a:pPr>
            <a:r>
              <a:rPr lang="pt-BR" sz="2400" b="1" dirty="0">
                <a:solidFill>
                  <a:srgbClr val="000000"/>
                </a:solidFill>
                <a:ea typeface="Times New Roman" panose="02020603050405020304" pitchFamily="18" charset="0"/>
                <a:cs typeface="Times New Roman" panose="02020603050405020304" pitchFamily="18" charset="0"/>
              </a:rPr>
              <a:t>a) Invalidade contratual:</a:t>
            </a:r>
            <a:r>
              <a:rPr lang="pt-BR" sz="2400" dirty="0">
                <a:solidFill>
                  <a:srgbClr val="000000"/>
                </a:solidFill>
                <a:ea typeface="Times New Roman" panose="02020603050405020304" pitchFamily="18" charset="0"/>
                <a:cs typeface="Times New Roman" panose="02020603050405020304" pitchFamily="18" charset="0"/>
              </a:rPr>
              <a:t> Parte Geral do Código Civil de 2002 – Teoria das Nulidades do Negócio Jurídico.</a:t>
            </a:r>
            <a:endParaRPr lang="pt-BR" sz="2400" dirty="0">
              <a:latin typeface="Times New Roman" panose="02020603050405020304" pitchFamily="18" charset="0"/>
              <a:ea typeface="Times New Roman" panose="02020603050405020304" pitchFamily="18" charset="0"/>
            </a:endParaRPr>
          </a:p>
          <a:p>
            <a:pPr algn="just">
              <a:lnSpc>
                <a:spcPct val="150000"/>
              </a:lnSpc>
              <a:defRPr/>
            </a:pPr>
            <a:r>
              <a:rPr lang="it-IT" sz="2400" b="1" dirty="0">
                <a:solidFill>
                  <a:srgbClr val="000000"/>
                </a:solidFill>
                <a:ea typeface="Times New Roman" panose="02020603050405020304" pitchFamily="18" charset="0"/>
                <a:cs typeface="Times New Roman" panose="02020603050405020304" pitchFamily="18" charset="0"/>
              </a:rPr>
              <a:t>a.1) Contrato nulo</a:t>
            </a:r>
            <a:r>
              <a:rPr lang="it-IT" sz="2400" dirty="0">
                <a:solidFill>
                  <a:srgbClr val="000000"/>
                </a:solidFill>
                <a:ea typeface="Times New Roman" panose="02020603050405020304" pitchFamily="18" charset="0"/>
                <a:cs typeface="Times New Roman" panose="02020603050405020304" pitchFamily="18" charset="0"/>
              </a:rPr>
              <a:t>: CC, art. 166.</a:t>
            </a:r>
            <a:endParaRPr lang="pt-BR" sz="2400" dirty="0">
              <a:latin typeface="Times New Roman" panose="02020603050405020304" pitchFamily="18" charset="0"/>
              <a:ea typeface="Times New Roman" panose="02020603050405020304" pitchFamily="18" charset="0"/>
            </a:endParaRPr>
          </a:p>
          <a:p>
            <a:pPr algn="just">
              <a:lnSpc>
                <a:spcPct val="150000"/>
              </a:lnSpc>
              <a:defRPr/>
            </a:pPr>
            <a:r>
              <a:rPr lang="pt-BR" sz="2400" b="1" dirty="0">
                <a:solidFill>
                  <a:srgbClr val="000000"/>
                </a:solidFill>
                <a:ea typeface="Times New Roman" panose="02020603050405020304" pitchFamily="18" charset="0"/>
                <a:cs typeface="Times New Roman" panose="02020603050405020304" pitchFamily="18" charset="0"/>
              </a:rPr>
              <a:t>a.2) Contrato anulável</a:t>
            </a:r>
            <a:r>
              <a:rPr lang="pt-BR" sz="2400" dirty="0">
                <a:solidFill>
                  <a:srgbClr val="000000"/>
                </a:solidFill>
                <a:ea typeface="Times New Roman" panose="02020603050405020304" pitchFamily="18" charset="0"/>
                <a:cs typeface="Times New Roman" panose="02020603050405020304" pitchFamily="18" charset="0"/>
              </a:rPr>
              <a:t>: CC, art. 171</a:t>
            </a:r>
            <a:r>
              <a:rPr lang="pt-BR" sz="2800" dirty="0">
                <a:solidFill>
                  <a:srgbClr val="000000"/>
                </a:solidFill>
                <a:ea typeface="Times New Roman" panose="02020603050405020304" pitchFamily="18" charset="0"/>
                <a:cs typeface="Times New Roman" panose="02020603050405020304" pitchFamily="18" charset="0"/>
              </a:rPr>
              <a:t>.</a:t>
            </a:r>
            <a:endParaRPr lang="pt-BR" sz="2800" dirty="0">
              <a:latin typeface="Times New Roman" panose="02020603050405020304" pitchFamily="18" charset="0"/>
              <a:ea typeface="Times New Roman" panose="02020603050405020304" pitchFamily="18" charset="0"/>
            </a:endParaRPr>
          </a:p>
          <a:p>
            <a:pPr algn="ctr">
              <a:lnSpc>
                <a:spcPct val="150000"/>
              </a:lnSpc>
            </a:pPr>
            <a:endParaRPr lang="pt-BR" altLang="pt-BR" sz="2000" dirty="0">
              <a:solidFill>
                <a:schemeClr val="bg2">
                  <a:lumMod val="25000"/>
                </a:schemeClr>
              </a:solidFill>
              <a:latin typeface="Arial" pitchFamily="34" charset="0"/>
              <a:cs typeface="Arial" pitchFamily="34" charset="0"/>
            </a:endParaRPr>
          </a:p>
        </p:txBody>
      </p:sp>
    </p:spTree>
    <p:extLst>
      <p:ext uri="{BB962C8B-B14F-4D97-AF65-F5344CB8AC3E}">
        <p14:creationId xmlns:p14="http://schemas.microsoft.com/office/powerpoint/2010/main" val="2563410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 name="Retângulo 7"/>
          <p:cNvSpPr/>
          <p:nvPr/>
        </p:nvSpPr>
        <p:spPr>
          <a:xfrm>
            <a:off x="47328" y="1628800"/>
            <a:ext cx="12144672" cy="1692771"/>
          </a:xfrm>
          <a:prstGeom prst="rect">
            <a:avLst/>
          </a:prstGeom>
        </p:spPr>
        <p:txBody>
          <a:bodyPr wrap="square">
            <a:spAutoFit/>
          </a:bodyPr>
          <a:lstStyle/>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p:txBody>
      </p:sp>
      <p:pic>
        <p:nvPicPr>
          <p:cNvPr id="11" name="Imagem 10">
            <a:extLst>
              <a:ext uri="{FF2B5EF4-FFF2-40B4-BE49-F238E27FC236}">
                <a16:creationId xmlns:a16="http://schemas.microsoft.com/office/drawing/2014/main" id="{F93A83ED-17C0-4CA3-B4FB-25965E823E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424" y="6190005"/>
            <a:ext cx="1065157" cy="524192"/>
          </a:xfrm>
          <a:prstGeom prst="rect">
            <a:avLst/>
          </a:prstGeom>
        </p:spPr>
      </p:pic>
      <p:sp>
        <p:nvSpPr>
          <p:cNvPr id="13" name="Title 1">
            <a:extLst>
              <a:ext uri="{FF2B5EF4-FFF2-40B4-BE49-F238E27FC236}">
                <a16:creationId xmlns:a16="http://schemas.microsoft.com/office/drawing/2014/main" id="{8B11497E-3FBA-4568-9BC1-BFFE92CBD9C6}"/>
              </a:ext>
            </a:extLst>
          </p:cNvPr>
          <p:cNvSpPr txBox="1">
            <a:spLocks/>
          </p:cNvSpPr>
          <p:nvPr/>
        </p:nvSpPr>
        <p:spPr>
          <a:xfrm>
            <a:off x="929006" y="764704"/>
            <a:ext cx="5206396"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pt-BR" sz="1600" b="1" dirty="0">
                <a:solidFill>
                  <a:schemeClr val="bg1"/>
                </a:solidFill>
                <a:latin typeface="+mn-lt"/>
                <a:ea typeface="Arial Unicode MS" panose="020B0604020202020204" pitchFamily="34" charset="-128"/>
                <a:cs typeface="Arial Unicode MS" panose="020B0604020202020204" pitchFamily="34" charset="-128"/>
              </a:rPr>
              <a:t>Teoria Geral dos Contratos</a:t>
            </a:r>
          </a:p>
          <a:p>
            <a:pPr algn="l"/>
            <a:endParaRPr lang="pt-BR" sz="1600" b="1" dirty="0">
              <a:solidFill>
                <a:schemeClr val="bg1"/>
              </a:solidFill>
              <a:latin typeface="+mn-lt"/>
              <a:ea typeface="Arial Unicode MS" panose="020B0604020202020204" pitchFamily="34" charset="-128"/>
              <a:cs typeface="Arial Unicode MS" panose="020B0604020202020204" pitchFamily="34" charset="-128"/>
            </a:endParaRPr>
          </a:p>
        </p:txBody>
      </p:sp>
      <p:sp>
        <p:nvSpPr>
          <p:cNvPr id="15" name="Title 1">
            <a:extLst>
              <a:ext uri="{FF2B5EF4-FFF2-40B4-BE49-F238E27FC236}">
                <a16:creationId xmlns:a16="http://schemas.microsoft.com/office/drawing/2014/main" id="{8946028B-C852-4F07-91D4-1119BFFD6516}"/>
              </a:ext>
            </a:extLst>
          </p:cNvPr>
          <p:cNvSpPr txBox="1">
            <a:spLocks/>
          </p:cNvSpPr>
          <p:nvPr/>
        </p:nvSpPr>
        <p:spPr>
          <a:xfrm>
            <a:off x="911424" y="332656"/>
            <a:ext cx="5206396"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pt-BR" sz="3600" b="1" spc="300" dirty="0">
              <a:solidFill>
                <a:srgbClr val="0EB9F1"/>
              </a:solidFill>
              <a:latin typeface="Bebas Neue Regular" panose="00000500000000000000" pitchFamily="50" charset="0"/>
              <a:ea typeface="Arial Unicode MS" panose="020B0604020202020204" pitchFamily="34" charset="-128"/>
              <a:cs typeface="Arial Unicode MS" panose="020B0604020202020204" pitchFamily="34" charset="-128"/>
            </a:endParaRPr>
          </a:p>
        </p:txBody>
      </p:sp>
      <p:sp>
        <p:nvSpPr>
          <p:cNvPr id="14" name="Retângulo 13">
            <a:extLst>
              <a:ext uri="{FF2B5EF4-FFF2-40B4-BE49-F238E27FC236}">
                <a16:creationId xmlns:a16="http://schemas.microsoft.com/office/drawing/2014/main" id="{A88DA48E-76DA-44A5-9E3F-9452B431ACB5}"/>
              </a:ext>
            </a:extLst>
          </p:cNvPr>
          <p:cNvSpPr/>
          <p:nvPr/>
        </p:nvSpPr>
        <p:spPr>
          <a:xfrm>
            <a:off x="892043" y="3527137"/>
            <a:ext cx="8299342" cy="461665"/>
          </a:xfrm>
          <a:prstGeom prst="rect">
            <a:avLst/>
          </a:prstGeom>
        </p:spPr>
        <p:txBody>
          <a:bodyPr wrap="square">
            <a:spAutoFit/>
          </a:bodyPr>
          <a:lstStyle/>
          <a:p>
            <a:r>
              <a:rPr lang="pt-BR" sz="2400" b="1" dirty="0">
                <a:solidFill>
                  <a:srgbClr val="0D2252"/>
                </a:solidFill>
                <a:ea typeface="Open Sans" panose="020B0606030504020204" pitchFamily="34" charset="0"/>
                <a:cs typeface="Open Sans" panose="020B0606030504020204" pitchFamily="34" charset="0"/>
              </a:rPr>
              <a:t> </a:t>
            </a:r>
          </a:p>
        </p:txBody>
      </p:sp>
      <p:pic>
        <p:nvPicPr>
          <p:cNvPr id="5" name="Imagem 4">
            <a:extLst>
              <a:ext uri="{FF2B5EF4-FFF2-40B4-BE49-F238E27FC236}">
                <a16:creationId xmlns:a16="http://schemas.microsoft.com/office/drawing/2014/main" id="{7FB345B7-BBB1-44C4-92B6-8FB70F2A8D0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14645" y="6165304"/>
            <a:ext cx="2667408" cy="689916"/>
          </a:xfrm>
          <a:prstGeom prst="rect">
            <a:avLst/>
          </a:prstGeom>
        </p:spPr>
      </p:pic>
      <p:sp>
        <p:nvSpPr>
          <p:cNvPr id="2" name="TextBox 1">
            <a:extLst>
              <a:ext uri="{FF2B5EF4-FFF2-40B4-BE49-F238E27FC236}">
                <a16:creationId xmlns:a16="http://schemas.microsoft.com/office/drawing/2014/main" id="{95DE17C0-B724-C149-A19D-CC0B8F17DD1A}"/>
              </a:ext>
            </a:extLst>
          </p:cNvPr>
          <p:cNvSpPr txBox="1"/>
          <p:nvPr/>
        </p:nvSpPr>
        <p:spPr>
          <a:xfrm>
            <a:off x="0" y="1340768"/>
            <a:ext cx="12192000" cy="4928978"/>
          </a:xfrm>
          <a:prstGeom prst="rect">
            <a:avLst/>
          </a:prstGeom>
          <a:noFill/>
        </p:spPr>
        <p:txBody>
          <a:bodyPr wrap="square" rtlCol="0">
            <a:spAutoFit/>
          </a:bodyPr>
          <a:lstStyle/>
          <a:p>
            <a:pPr algn="just">
              <a:lnSpc>
                <a:spcPct val="150000"/>
              </a:lnSpc>
            </a:pPr>
            <a:r>
              <a:rPr lang="pt-BR" altLang="pt-BR" sz="2400" dirty="0">
                <a:solidFill>
                  <a:srgbClr val="000000"/>
                </a:solidFill>
                <a:cs typeface="Times New Roman" pitchFamily="18" charset="0"/>
              </a:rPr>
              <a:t> </a:t>
            </a:r>
            <a:r>
              <a:rPr lang="pt-BR" altLang="pt-BR" sz="2400" b="1" dirty="0">
                <a:solidFill>
                  <a:srgbClr val="000000"/>
                </a:solidFill>
                <a:cs typeface="Times New Roman" pitchFamily="18" charset="0"/>
              </a:rPr>
              <a:t>b) Cláusula de arrependimento</a:t>
            </a:r>
            <a:endParaRPr lang="pt-BR" altLang="pt-BR" sz="2400" dirty="0">
              <a:cs typeface="Times New Roman" pitchFamily="18" charset="0"/>
            </a:endParaRPr>
          </a:p>
          <a:p>
            <a:pPr algn="just">
              <a:lnSpc>
                <a:spcPct val="150000"/>
              </a:lnSpc>
            </a:pPr>
            <a:r>
              <a:rPr lang="pt-BR" altLang="pt-BR" sz="2400" dirty="0">
                <a:solidFill>
                  <a:srgbClr val="000000"/>
                </a:solidFill>
                <a:cs typeface="Times New Roman" pitchFamily="18" charset="0"/>
              </a:rPr>
              <a:t>É uma previsão contratual que dá às partes um </a:t>
            </a:r>
            <a:r>
              <a:rPr lang="pt-BR" altLang="pt-BR" sz="2400" u="sng" dirty="0">
                <a:solidFill>
                  <a:srgbClr val="000000"/>
                </a:solidFill>
                <a:cs typeface="Times New Roman" pitchFamily="18" charset="0"/>
              </a:rPr>
              <a:t>direito potestativo</a:t>
            </a:r>
            <a:r>
              <a:rPr lang="pt-BR" altLang="pt-BR" sz="2400" dirty="0">
                <a:solidFill>
                  <a:srgbClr val="000000"/>
                </a:solidFill>
                <a:cs typeface="Times New Roman" pitchFamily="18" charset="0"/>
              </a:rPr>
              <a:t> de extinguir o contrato.</a:t>
            </a:r>
            <a:endParaRPr lang="pt-BR" altLang="pt-BR" sz="2400" dirty="0">
              <a:cs typeface="Times New Roman" pitchFamily="18" charset="0"/>
            </a:endParaRPr>
          </a:p>
          <a:p>
            <a:pPr algn="just">
              <a:lnSpc>
                <a:spcPct val="150000"/>
              </a:lnSpc>
              <a:buClr>
                <a:srgbClr val="000000"/>
              </a:buClr>
            </a:pPr>
            <a:r>
              <a:rPr lang="pt-BR" altLang="pt-BR" sz="2400" dirty="0">
                <a:solidFill>
                  <a:srgbClr val="000000"/>
                </a:solidFill>
                <a:cs typeface="Times New Roman" pitchFamily="18" charset="0"/>
              </a:rPr>
              <a:t>O direito potestativo se contrapõe a um estado de sujeição. Exemplo: compromisso de compra e venda de imóvel não registrado na matrícula. O seu exercício, em regra, não gera perdas e danos.</a:t>
            </a:r>
          </a:p>
          <a:p>
            <a:pPr algn="just">
              <a:lnSpc>
                <a:spcPct val="150000"/>
              </a:lnSpc>
              <a:buClr>
                <a:srgbClr val="000000"/>
              </a:buClr>
            </a:pPr>
            <a:r>
              <a:rPr lang="pt-BR" altLang="pt-BR" sz="2400" dirty="0">
                <a:cs typeface="Times New Roman" pitchFamily="18" charset="0"/>
              </a:rPr>
              <a:t>Não confundir a cláusula de arrependimento (autonomia privada) com o direito de arrependimento (decorre da lei). Exemplo de direito de arrependimento do CDC:</a:t>
            </a:r>
          </a:p>
          <a:p>
            <a:pPr algn="just">
              <a:lnSpc>
                <a:spcPct val="150000"/>
              </a:lnSpc>
              <a:buClr>
                <a:srgbClr val="000000"/>
              </a:buClr>
            </a:pPr>
            <a:r>
              <a:rPr lang="pt-BR" altLang="pt-BR" sz="2400" dirty="0">
                <a:cs typeface="Times New Roman" pitchFamily="18" charset="0"/>
              </a:rPr>
              <a:t>CDC, art. 49  - Vendas realizadas fora do estabelecimento - 7 dias a contar da assinatura do contrato ou do recebimento do produto ou execução do serviço.</a:t>
            </a:r>
          </a:p>
          <a:p>
            <a:pPr algn="ctr">
              <a:lnSpc>
                <a:spcPct val="150000"/>
              </a:lnSpc>
            </a:pPr>
            <a:endParaRPr lang="pt-BR" altLang="pt-BR" sz="2000" dirty="0">
              <a:solidFill>
                <a:schemeClr val="bg2">
                  <a:lumMod val="25000"/>
                </a:schemeClr>
              </a:solidFill>
              <a:latin typeface="Arial" pitchFamily="34" charset="0"/>
              <a:cs typeface="Arial" pitchFamily="34" charset="0"/>
            </a:endParaRPr>
          </a:p>
        </p:txBody>
      </p:sp>
    </p:spTree>
    <p:extLst>
      <p:ext uri="{BB962C8B-B14F-4D97-AF65-F5344CB8AC3E}">
        <p14:creationId xmlns:p14="http://schemas.microsoft.com/office/powerpoint/2010/main" val="25634100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 name="Retângulo 7"/>
          <p:cNvSpPr/>
          <p:nvPr/>
        </p:nvSpPr>
        <p:spPr>
          <a:xfrm>
            <a:off x="47328" y="1628800"/>
            <a:ext cx="12144672" cy="1692771"/>
          </a:xfrm>
          <a:prstGeom prst="rect">
            <a:avLst/>
          </a:prstGeom>
        </p:spPr>
        <p:txBody>
          <a:bodyPr wrap="square">
            <a:spAutoFit/>
          </a:bodyPr>
          <a:lstStyle/>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p:txBody>
      </p:sp>
      <p:pic>
        <p:nvPicPr>
          <p:cNvPr id="11" name="Imagem 10">
            <a:extLst>
              <a:ext uri="{FF2B5EF4-FFF2-40B4-BE49-F238E27FC236}">
                <a16:creationId xmlns:a16="http://schemas.microsoft.com/office/drawing/2014/main" id="{F93A83ED-17C0-4CA3-B4FB-25965E823E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424" y="6190005"/>
            <a:ext cx="1065157" cy="524192"/>
          </a:xfrm>
          <a:prstGeom prst="rect">
            <a:avLst/>
          </a:prstGeom>
        </p:spPr>
      </p:pic>
      <p:sp>
        <p:nvSpPr>
          <p:cNvPr id="13" name="Title 1">
            <a:extLst>
              <a:ext uri="{FF2B5EF4-FFF2-40B4-BE49-F238E27FC236}">
                <a16:creationId xmlns:a16="http://schemas.microsoft.com/office/drawing/2014/main" id="{8B11497E-3FBA-4568-9BC1-BFFE92CBD9C6}"/>
              </a:ext>
            </a:extLst>
          </p:cNvPr>
          <p:cNvSpPr txBox="1">
            <a:spLocks/>
          </p:cNvSpPr>
          <p:nvPr/>
        </p:nvSpPr>
        <p:spPr>
          <a:xfrm>
            <a:off x="929006" y="764704"/>
            <a:ext cx="5206396"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pt-BR" sz="1600" b="1" dirty="0">
                <a:solidFill>
                  <a:schemeClr val="bg1"/>
                </a:solidFill>
                <a:latin typeface="+mn-lt"/>
                <a:ea typeface="Arial Unicode MS" panose="020B0604020202020204" pitchFamily="34" charset="-128"/>
                <a:cs typeface="Arial Unicode MS" panose="020B0604020202020204" pitchFamily="34" charset="-128"/>
              </a:rPr>
              <a:t>Teoria Geral dos Contratos</a:t>
            </a:r>
          </a:p>
          <a:p>
            <a:pPr algn="l"/>
            <a:endParaRPr lang="pt-BR" sz="1600" b="1" dirty="0">
              <a:solidFill>
                <a:schemeClr val="bg1"/>
              </a:solidFill>
              <a:latin typeface="+mn-lt"/>
              <a:ea typeface="Arial Unicode MS" panose="020B0604020202020204" pitchFamily="34" charset="-128"/>
              <a:cs typeface="Arial Unicode MS" panose="020B0604020202020204" pitchFamily="34" charset="-128"/>
            </a:endParaRPr>
          </a:p>
        </p:txBody>
      </p:sp>
      <p:sp>
        <p:nvSpPr>
          <p:cNvPr id="15" name="Title 1">
            <a:extLst>
              <a:ext uri="{FF2B5EF4-FFF2-40B4-BE49-F238E27FC236}">
                <a16:creationId xmlns:a16="http://schemas.microsoft.com/office/drawing/2014/main" id="{8946028B-C852-4F07-91D4-1119BFFD6516}"/>
              </a:ext>
            </a:extLst>
          </p:cNvPr>
          <p:cNvSpPr txBox="1">
            <a:spLocks/>
          </p:cNvSpPr>
          <p:nvPr/>
        </p:nvSpPr>
        <p:spPr>
          <a:xfrm>
            <a:off x="911424" y="332656"/>
            <a:ext cx="5206396"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pt-BR" sz="3600" b="1" spc="300" dirty="0">
              <a:solidFill>
                <a:srgbClr val="0EB9F1"/>
              </a:solidFill>
              <a:latin typeface="Bebas Neue Regular" panose="00000500000000000000" pitchFamily="50" charset="0"/>
              <a:ea typeface="Arial Unicode MS" panose="020B0604020202020204" pitchFamily="34" charset="-128"/>
              <a:cs typeface="Arial Unicode MS" panose="020B0604020202020204" pitchFamily="34" charset="-128"/>
            </a:endParaRPr>
          </a:p>
        </p:txBody>
      </p:sp>
      <p:sp>
        <p:nvSpPr>
          <p:cNvPr id="14" name="Retângulo 13">
            <a:extLst>
              <a:ext uri="{FF2B5EF4-FFF2-40B4-BE49-F238E27FC236}">
                <a16:creationId xmlns:a16="http://schemas.microsoft.com/office/drawing/2014/main" id="{A88DA48E-76DA-44A5-9E3F-9452B431ACB5}"/>
              </a:ext>
            </a:extLst>
          </p:cNvPr>
          <p:cNvSpPr/>
          <p:nvPr/>
        </p:nvSpPr>
        <p:spPr>
          <a:xfrm>
            <a:off x="892043" y="3527137"/>
            <a:ext cx="8299342" cy="461665"/>
          </a:xfrm>
          <a:prstGeom prst="rect">
            <a:avLst/>
          </a:prstGeom>
        </p:spPr>
        <p:txBody>
          <a:bodyPr wrap="square">
            <a:spAutoFit/>
          </a:bodyPr>
          <a:lstStyle/>
          <a:p>
            <a:r>
              <a:rPr lang="pt-BR" sz="2400" b="1" dirty="0">
                <a:solidFill>
                  <a:srgbClr val="0D2252"/>
                </a:solidFill>
                <a:ea typeface="Open Sans" panose="020B0606030504020204" pitchFamily="34" charset="0"/>
                <a:cs typeface="Open Sans" panose="020B0606030504020204" pitchFamily="34" charset="0"/>
              </a:rPr>
              <a:t> </a:t>
            </a:r>
          </a:p>
        </p:txBody>
      </p:sp>
      <p:pic>
        <p:nvPicPr>
          <p:cNvPr id="5" name="Imagem 4">
            <a:extLst>
              <a:ext uri="{FF2B5EF4-FFF2-40B4-BE49-F238E27FC236}">
                <a16:creationId xmlns:a16="http://schemas.microsoft.com/office/drawing/2014/main" id="{7FB345B7-BBB1-44C4-92B6-8FB70F2A8D0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14645" y="6165304"/>
            <a:ext cx="2667408" cy="689916"/>
          </a:xfrm>
          <a:prstGeom prst="rect">
            <a:avLst/>
          </a:prstGeom>
        </p:spPr>
      </p:pic>
      <p:sp>
        <p:nvSpPr>
          <p:cNvPr id="2" name="TextBox 1">
            <a:extLst>
              <a:ext uri="{FF2B5EF4-FFF2-40B4-BE49-F238E27FC236}">
                <a16:creationId xmlns:a16="http://schemas.microsoft.com/office/drawing/2014/main" id="{95DE17C0-B724-C149-A19D-CC0B8F17DD1A}"/>
              </a:ext>
            </a:extLst>
          </p:cNvPr>
          <p:cNvSpPr txBox="1"/>
          <p:nvPr/>
        </p:nvSpPr>
        <p:spPr>
          <a:xfrm>
            <a:off x="0" y="1340768"/>
            <a:ext cx="12192000" cy="4431983"/>
          </a:xfrm>
          <a:prstGeom prst="rect">
            <a:avLst/>
          </a:prstGeom>
          <a:noFill/>
        </p:spPr>
        <p:txBody>
          <a:bodyPr wrap="square" rtlCol="0">
            <a:spAutoFit/>
          </a:bodyPr>
          <a:lstStyle/>
          <a:p>
            <a:pPr algn="just">
              <a:lnSpc>
                <a:spcPct val="150000"/>
              </a:lnSpc>
              <a:defRPr/>
            </a:pPr>
            <a:r>
              <a:rPr lang="pt-BR" sz="2400" b="1" dirty="0">
                <a:solidFill>
                  <a:srgbClr val="000000"/>
                </a:solidFill>
                <a:ea typeface="Times New Roman" panose="02020603050405020304" pitchFamily="18" charset="0"/>
                <a:cs typeface="Times New Roman" panose="02020603050405020304" pitchFamily="18" charset="0"/>
              </a:rPr>
              <a:t> Cuidado:</a:t>
            </a:r>
          </a:p>
          <a:p>
            <a:pPr algn="just">
              <a:lnSpc>
                <a:spcPct val="150000"/>
              </a:lnSpc>
              <a:buFontTx/>
              <a:buChar char="-"/>
              <a:defRPr/>
            </a:pPr>
            <a:r>
              <a:rPr lang="pt-BR" sz="2400" dirty="0">
                <a:solidFill>
                  <a:srgbClr val="000000"/>
                </a:solidFill>
                <a:ea typeface="Times New Roman" panose="02020603050405020304" pitchFamily="18" charset="0"/>
                <a:cs typeface="Times New Roman" panose="02020603050405020304" pitchFamily="18" charset="0"/>
              </a:rPr>
              <a:t> A Lei 13.786/2018 (Lei do distrato imobiliário) inseriu o art. 35-A à Lei 4.591/64. Tal dispositivo prevê a possibilidade de direito de arrependimento nas vendas em</a:t>
            </a:r>
            <a:r>
              <a:rPr lang="pt-BR" sz="2400" i="1" dirty="0">
                <a:solidFill>
                  <a:srgbClr val="000000"/>
                </a:solidFill>
                <a:ea typeface="Times New Roman" panose="02020603050405020304" pitchFamily="18" charset="0"/>
                <a:cs typeface="Times New Roman" panose="02020603050405020304" pitchFamily="18" charset="0"/>
              </a:rPr>
              <a:t> “stands</a:t>
            </a:r>
            <a:r>
              <a:rPr lang="pt-BR" sz="2400" dirty="0">
                <a:solidFill>
                  <a:srgbClr val="000000"/>
                </a:solidFill>
                <a:ea typeface="Times New Roman" panose="02020603050405020304" pitchFamily="18" charset="0"/>
                <a:cs typeface="Times New Roman" panose="02020603050405020304" pitchFamily="18" charset="0"/>
              </a:rPr>
              <a:t>” (art. 35-A, VIII ).</a:t>
            </a:r>
          </a:p>
          <a:p>
            <a:pPr algn="just">
              <a:lnSpc>
                <a:spcPct val="150000"/>
              </a:lnSpc>
              <a:buFontTx/>
              <a:buChar char="-"/>
              <a:defRPr/>
            </a:pPr>
            <a:endParaRPr lang="pt-BR" sz="2400" dirty="0">
              <a:solidFill>
                <a:srgbClr val="000000"/>
              </a:solidFill>
              <a:ea typeface="Times New Roman" panose="02020603050405020304" pitchFamily="18" charset="0"/>
              <a:cs typeface="Times New Roman" panose="02020603050405020304" pitchFamily="18" charset="0"/>
            </a:endParaRPr>
          </a:p>
          <a:p>
            <a:pPr algn="just">
              <a:lnSpc>
                <a:spcPct val="150000"/>
              </a:lnSpc>
              <a:defRPr/>
            </a:pPr>
            <a:r>
              <a:rPr lang="pt-BR" sz="2400" dirty="0">
                <a:solidFill>
                  <a:srgbClr val="000000"/>
                </a:solidFill>
                <a:ea typeface="Times New Roman" panose="02020603050405020304" pitchFamily="18" charset="0"/>
                <a:cs typeface="Times New Roman" panose="02020603050405020304" pitchFamily="18" charset="0"/>
              </a:rPr>
              <a:t>- Atenção para o art. 8º da Lei 14.010/2020. Esta lei instituiu o RJET (Regime Jurídico Emergencial de Direito Privado). O art. 8º afastou o direito de arrependimento em vendas de produtos perecíveis, alimentos e medicamentos por </a:t>
            </a:r>
            <a:r>
              <a:rPr lang="pt-BR" sz="2400" i="1" dirty="0">
                <a:solidFill>
                  <a:srgbClr val="000000"/>
                </a:solidFill>
                <a:ea typeface="Times New Roman" panose="02020603050405020304" pitchFamily="18" charset="0"/>
                <a:cs typeface="Times New Roman" panose="02020603050405020304" pitchFamily="18" charset="0"/>
              </a:rPr>
              <a:t>delivery</a:t>
            </a:r>
            <a:r>
              <a:rPr lang="pt-BR" sz="2400" dirty="0">
                <a:solidFill>
                  <a:srgbClr val="000000"/>
                </a:solidFill>
                <a:ea typeface="Times New Roman" panose="02020603050405020304" pitchFamily="18" charset="0"/>
                <a:cs typeface="Times New Roman" panose="02020603050405020304" pitchFamily="18" charset="0"/>
              </a:rPr>
              <a:t> até 30/10/2020.</a:t>
            </a:r>
            <a:endParaRPr lang="pt-BR" altLang="pt-BR" sz="2400" dirty="0">
              <a:cs typeface="Times New Roman" pitchFamily="18" charset="0"/>
            </a:endParaRPr>
          </a:p>
          <a:p>
            <a:pPr algn="ctr">
              <a:lnSpc>
                <a:spcPct val="150000"/>
              </a:lnSpc>
            </a:pPr>
            <a:endParaRPr lang="pt-BR" altLang="pt-BR" sz="2000" dirty="0">
              <a:solidFill>
                <a:schemeClr val="bg2">
                  <a:lumMod val="25000"/>
                </a:schemeClr>
              </a:solidFill>
              <a:latin typeface="Arial" pitchFamily="34" charset="0"/>
              <a:cs typeface="Arial" pitchFamily="34" charset="0"/>
            </a:endParaRPr>
          </a:p>
        </p:txBody>
      </p:sp>
    </p:spTree>
    <p:extLst>
      <p:ext uri="{BB962C8B-B14F-4D97-AF65-F5344CB8AC3E}">
        <p14:creationId xmlns:p14="http://schemas.microsoft.com/office/powerpoint/2010/main" val="25634100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 name="Retângulo 7"/>
          <p:cNvSpPr/>
          <p:nvPr/>
        </p:nvSpPr>
        <p:spPr>
          <a:xfrm>
            <a:off x="47328" y="1628800"/>
            <a:ext cx="12144672" cy="1692771"/>
          </a:xfrm>
          <a:prstGeom prst="rect">
            <a:avLst/>
          </a:prstGeom>
        </p:spPr>
        <p:txBody>
          <a:bodyPr wrap="square">
            <a:spAutoFit/>
          </a:bodyPr>
          <a:lstStyle/>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p:txBody>
      </p:sp>
      <p:pic>
        <p:nvPicPr>
          <p:cNvPr id="11" name="Imagem 10">
            <a:extLst>
              <a:ext uri="{FF2B5EF4-FFF2-40B4-BE49-F238E27FC236}">
                <a16:creationId xmlns:a16="http://schemas.microsoft.com/office/drawing/2014/main" id="{F93A83ED-17C0-4CA3-B4FB-25965E823E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424" y="6190005"/>
            <a:ext cx="1065157" cy="524192"/>
          </a:xfrm>
          <a:prstGeom prst="rect">
            <a:avLst/>
          </a:prstGeom>
        </p:spPr>
      </p:pic>
      <p:sp>
        <p:nvSpPr>
          <p:cNvPr id="13" name="Title 1">
            <a:extLst>
              <a:ext uri="{FF2B5EF4-FFF2-40B4-BE49-F238E27FC236}">
                <a16:creationId xmlns:a16="http://schemas.microsoft.com/office/drawing/2014/main" id="{8B11497E-3FBA-4568-9BC1-BFFE92CBD9C6}"/>
              </a:ext>
            </a:extLst>
          </p:cNvPr>
          <p:cNvSpPr txBox="1">
            <a:spLocks/>
          </p:cNvSpPr>
          <p:nvPr/>
        </p:nvSpPr>
        <p:spPr>
          <a:xfrm>
            <a:off x="929006" y="764704"/>
            <a:ext cx="5206396"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pt-BR" sz="1600" b="1" dirty="0">
                <a:solidFill>
                  <a:schemeClr val="bg1"/>
                </a:solidFill>
                <a:latin typeface="+mn-lt"/>
                <a:ea typeface="Arial Unicode MS" panose="020B0604020202020204" pitchFamily="34" charset="-128"/>
                <a:cs typeface="Arial Unicode MS" panose="020B0604020202020204" pitchFamily="34" charset="-128"/>
              </a:rPr>
              <a:t>Teoria Geral dos Contratos</a:t>
            </a:r>
          </a:p>
          <a:p>
            <a:pPr algn="l"/>
            <a:endParaRPr lang="pt-BR" sz="1600" b="1" dirty="0">
              <a:solidFill>
                <a:schemeClr val="bg1"/>
              </a:solidFill>
              <a:latin typeface="+mn-lt"/>
              <a:ea typeface="Arial Unicode MS" panose="020B0604020202020204" pitchFamily="34" charset="-128"/>
              <a:cs typeface="Arial Unicode MS" panose="020B0604020202020204" pitchFamily="34" charset="-128"/>
            </a:endParaRPr>
          </a:p>
        </p:txBody>
      </p:sp>
      <p:sp>
        <p:nvSpPr>
          <p:cNvPr id="15" name="Title 1">
            <a:extLst>
              <a:ext uri="{FF2B5EF4-FFF2-40B4-BE49-F238E27FC236}">
                <a16:creationId xmlns:a16="http://schemas.microsoft.com/office/drawing/2014/main" id="{8946028B-C852-4F07-91D4-1119BFFD6516}"/>
              </a:ext>
            </a:extLst>
          </p:cNvPr>
          <p:cNvSpPr txBox="1">
            <a:spLocks/>
          </p:cNvSpPr>
          <p:nvPr/>
        </p:nvSpPr>
        <p:spPr>
          <a:xfrm>
            <a:off x="911424" y="332656"/>
            <a:ext cx="5206396"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pt-BR" sz="3600" b="1" spc="300" dirty="0">
              <a:solidFill>
                <a:srgbClr val="0EB9F1"/>
              </a:solidFill>
              <a:latin typeface="Bebas Neue Regular" panose="00000500000000000000" pitchFamily="50" charset="0"/>
              <a:ea typeface="Arial Unicode MS" panose="020B0604020202020204" pitchFamily="34" charset="-128"/>
              <a:cs typeface="Arial Unicode MS" panose="020B0604020202020204" pitchFamily="34" charset="-128"/>
            </a:endParaRPr>
          </a:p>
        </p:txBody>
      </p:sp>
      <p:sp>
        <p:nvSpPr>
          <p:cNvPr id="14" name="Retângulo 13">
            <a:extLst>
              <a:ext uri="{FF2B5EF4-FFF2-40B4-BE49-F238E27FC236}">
                <a16:creationId xmlns:a16="http://schemas.microsoft.com/office/drawing/2014/main" id="{A88DA48E-76DA-44A5-9E3F-9452B431ACB5}"/>
              </a:ext>
            </a:extLst>
          </p:cNvPr>
          <p:cNvSpPr/>
          <p:nvPr/>
        </p:nvSpPr>
        <p:spPr>
          <a:xfrm>
            <a:off x="892043" y="3527137"/>
            <a:ext cx="8299342" cy="461665"/>
          </a:xfrm>
          <a:prstGeom prst="rect">
            <a:avLst/>
          </a:prstGeom>
        </p:spPr>
        <p:txBody>
          <a:bodyPr wrap="square">
            <a:spAutoFit/>
          </a:bodyPr>
          <a:lstStyle/>
          <a:p>
            <a:r>
              <a:rPr lang="pt-BR" sz="2400" b="1" dirty="0">
                <a:solidFill>
                  <a:srgbClr val="0D2252"/>
                </a:solidFill>
                <a:ea typeface="Open Sans" panose="020B0606030504020204" pitchFamily="34" charset="0"/>
                <a:cs typeface="Open Sans" panose="020B0606030504020204" pitchFamily="34" charset="0"/>
              </a:rPr>
              <a:t> </a:t>
            </a:r>
          </a:p>
        </p:txBody>
      </p:sp>
      <p:pic>
        <p:nvPicPr>
          <p:cNvPr id="5" name="Imagem 4">
            <a:extLst>
              <a:ext uri="{FF2B5EF4-FFF2-40B4-BE49-F238E27FC236}">
                <a16:creationId xmlns:a16="http://schemas.microsoft.com/office/drawing/2014/main" id="{7FB345B7-BBB1-44C4-92B6-8FB70F2A8D0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14645" y="6165304"/>
            <a:ext cx="2667408" cy="689916"/>
          </a:xfrm>
          <a:prstGeom prst="rect">
            <a:avLst/>
          </a:prstGeom>
        </p:spPr>
      </p:pic>
      <p:sp>
        <p:nvSpPr>
          <p:cNvPr id="2" name="TextBox 1">
            <a:extLst>
              <a:ext uri="{FF2B5EF4-FFF2-40B4-BE49-F238E27FC236}">
                <a16:creationId xmlns:a16="http://schemas.microsoft.com/office/drawing/2014/main" id="{95DE17C0-B724-C149-A19D-CC0B8F17DD1A}"/>
              </a:ext>
            </a:extLst>
          </p:cNvPr>
          <p:cNvSpPr txBox="1"/>
          <p:nvPr/>
        </p:nvSpPr>
        <p:spPr>
          <a:xfrm>
            <a:off x="0" y="1340768"/>
            <a:ext cx="12192000" cy="5482976"/>
          </a:xfrm>
          <a:prstGeom prst="rect">
            <a:avLst/>
          </a:prstGeom>
          <a:noFill/>
        </p:spPr>
        <p:txBody>
          <a:bodyPr wrap="square" rtlCol="0">
            <a:spAutoFit/>
          </a:bodyPr>
          <a:lstStyle/>
          <a:p>
            <a:pPr algn="just">
              <a:lnSpc>
                <a:spcPct val="150000"/>
              </a:lnSpc>
            </a:pPr>
            <a:r>
              <a:rPr lang="pt-BR" altLang="pt-BR" sz="2400" b="1" dirty="0">
                <a:solidFill>
                  <a:srgbClr val="000000"/>
                </a:solidFill>
                <a:cs typeface="Times New Roman" pitchFamily="18" charset="0"/>
              </a:rPr>
              <a:t> c) Cláusula resolutiva expressa (CC, art. 474 )</a:t>
            </a:r>
          </a:p>
          <a:p>
            <a:pPr algn="just">
              <a:lnSpc>
                <a:spcPct val="150000"/>
              </a:lnSpc>
            </a:pPr>
            <a:r>
              <a:rPr lang="pt-BR" altLang="pt-BR" sz="2400" dirty="0">
                <a:solidFill>
                  <a:srgbClr val="000000"/>
                </a:solidFill>
                <a:cs typeface="Times New Roman" pitchFamily="18" charset="0"/>
              </a:rPr>
              <a:t>Trata-se de cláusula contratual que associa a extinção do contrato a uma condição somada ao inadimplemento. Opera de pleno direito (de forma automática).</a:t>
            </a:r>
          </a:p>
          <a:p>
            <a:pPr algn="just">
              <a:lnSpc>
                <a:spcPct val="150000"/>
              </a:lnSpc>
            </a:pPr>
            <a:r>
              <a:rPr lang="pt-BR" altLang="pt-BR" sz="2400" dirty="0">
                <a:solidFill>
                  <a:srgbClr val="000000"/>
                </a:solidFill>
                <a:cs typeface="Times New Roman" pitchFamily="18" charset="0"/>
              </a:rPr>
              <a:t>Exemplo: compra e venda de bem móvel. “Se até o dia 16.12.2019, o vendedor não entregar a coisa e o comprador não pagar o preço, o contrato estará extinto e resolvido”.</a:t>
            </a:r>
          </a:p>
          <a:p>
            <a:pPr algn="just">
              <a:lnSpc>
                <a:spcPct val="150000"/>
              </a:lnSpc>
            </a:pPr>
            <a:r>
              <a:rPr lang="pt-BR" altLang="pt-BR" sz="2400" dirty="0">
                <a:solidFill>
                  <a:srgbClr val="000000"/>
                </a:solidFill>
                <a:cs typeface="Times New Roman" pitchFamily="18" charset="0"/>
              </a:rPr>
              <a:t>Em alguns contratos, mesmo havendo a cláusula resolutiva expressa, será necessário notificar a outra parte para extinguir o negócio (dever de informar – princípio da boa-fé objetiva). </a:t>
            </a:r>
          </a:p>
          <a:p>
            <a:pPr algn="just">
              <a:lnSpc>
                <a:spcPct val="150000"/>
              </a:lnSpc>
            </a:pPr>
            <a:r>
              <a:rPr lang="pt-BR" altLang="pt-BR" sz="2400" dirty="0">
                <a:solidFill>
                  <a:srgbClr val="000000"/>
                </a:solidFill>
                <a:cs typeface="Times New Roman" pitchFamily="18" charset="0"/>
              </a:rPr>
              <a:t>Exemplo 1: “</a:t>
            </a:r>
            <a:r>
              <a:rPr lang="pt-BR" altLang="pt-BR" sz="2400" i="1" dirty="0">
                <a:solidFill>
                  <a:srgbClr val="000000"/>
                </a:solidFill>
                <a:cs typeface="Times New Roman" pitchFamily="18" charset="0"/>
              </a:rPr>
              <a:t>Leasing</a:t>
            </a:r>
            <a:r>
              <a:rPr lang="pt-BR" altLang="pt-BR" sz="2400" dirty="0">
                <a:solidFill>
                  <a:srgbClr val="000000"/>
                </a:solidFill>
                <a:cs typeface="Times New Roman" pitchFamily="18" charset="0"/>
              </a:rPr>
              <a:t>” ou arrendamento mercantil - Súmula 369, STJ .</a:t>
            </a:r>
          </a:p>
          <a:p>
            <a:pPr algn="just">
              <a:lnSpc>
                <a:spcPct val="150000"/>
              </a:lnSpc>
            </a:pPr>
            <a:r>
              <a:rPr lang="pt-BR" altLang="pt-BR" sz="2400" dirty="0">
                <a:solidFill>
                  <a:srgbClr val="000000"/>
                </a:solidFill>
                <a:cs typeface="Times New Roman" pitchFamily="18" charset="0"/>
              </a:rPr>
              <a:t>Exemplo 2: Seguro – Súmula 616, STJ .</a:t>
            </a:r>
          </a:p>
          <a:p>
            <a:pPr algn="ctr">
              <a:lnSpc>
                <a:spcPct val="150000"/>
              </a:lnSpc>
            </a:pPr>
            <a:endParaRPr lang="pt-BR" altLang="pt-BR" sz="2000" dirty="0">
              <a:solidFill>
                <a:schemeClr val="bg2">
                  <a:lumMod val="25000"/>
                </a:schemeClr>
              </a:solidFill>
              <a:latin typeface="Arial" pitchFamily="34" charset="0"/>
              <a:cs typeface="Arial" pitchFamily="34" charset="0"/>
            </a:endParaRPr>
          </a:p>
        </p:txBody>
      </p:sp>
    </p:spTree>
    <p:extLst>
      <p:ext uri="{BB962C8B-B14F-4D97-AF65-F5344CB8AC3E}">
        <p14:creationId xmlns:p14="http://schemas.microsoft.com/office/powerpoint/2010/main" val="25634100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 name="Retângulo 7"/>
          <p:cNvSpPr/>
          <p:nvPr/>
        </p:nvSpPr>
        <p:spPr>
          <a:xfrm>
            <a:off x="47328" y="1628800"/>
            <a:ext cx="12144672" cy="1692771"/>
          </a:xfrm>
          <a:prstGeom prst="rect">
            <a:avLst/>
          </a:prstGeom>
        </p:spPr>
        <p:txBody>
          <a:bodyPr wrap="square">
            <a:spAutoFit/>
          </a:bodyPr>
          <a:lstStyle/>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p:txBody>
      </p:sp>
      <p:pic>
        <p:nvPicPr>
          <p:cNvPr id="11" name="Imagem 10">
            <a:extLst>
              <a:ext uri="{FF2B5EF4-FFF2-40B4-BE49-F238E27FC236}">
                <a16:creationId xmlns:a16="http://schemas.microsoft.com/office/drawing/2014/main" id="{F93A83ED-17C0-4CA3-B4FB-25965E823E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424" y="6190005"/>
            <a:ext cx="1065157" cy="524192"/>
          </a:xfrm>
          <a:prstGeom prst="rect">
            <a:avLst/>
          </a:prstGeom>
        </p:spPr>
      </p:pic>
      <p:sp>
        <p:nvSpPr>
          <p:cNvPr id="13" name="Title 1">
            <a:extLst>
              <a:ext uri="{FF2B5EF4-FFF2-40B4-BE49-F238E27FC236}">
                <a16:creationId xmlns:a16="http://schemas.microsoft.com/office/drawing/2014/main" id="{8B11497E-3FBA-4568-9BC1-BFFE92CBD9C6}"/>
              </a:ext>
            </a:extLst>
          </p:cNvPr>
          <p:cNvSpPr txBox="1">
            <a:spLocks/>
          </p:cNvSpPr>
          <p:nvPr/>
        </p:nvSpPr>
        <p:spPr>
          <a:xfrm>
            <a:off x="929006" y="764704"/>
            <a:ext cx="5206396"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pt-BR" sz="1600" b="1" dirty="0">
                <a:solidFill>
                  <a:schemeClr val="bg1"/>
                </a:solidFill>
                <a:latin typeface="+mn-lt"/>
                <a:ea typeface="Arial Unicode MS" panose="020B0604020202020204" pitchFamily="34" charset="-128"/>
                <a:cs typeface="Arial Unicode MS" panose="020B0604020202020204" pitchFamily="34" charset="-128"/>
              </a:rPr>
              <a:t>Teoria Geral dos Contratos</a:t>
            </a:r>
          </a:p>
          <a:p>
            <a:pPr algn="l"/>
            <a:endParaRPr lang="pt-BR" sz="1600" b="1" dirty="0">
              <a:solidFill>
                <a:schemeClr val="bg1"/>
              </a:solidFill>
              <a:latin typeface="+mn-lt"/>
              <a:ea typeface="Arial Unicode MS" panose="020B0604020202020204" pitchFamily="34" charset="-128"/>
              <a:cs typeface="Arial Unicode MS" panose="020B0604020202020204" pitchFamily="34" charset="-128"/>
            </a:endParaRPr>
          </a:p>
        </p:txBody>
      </p:sp>
      <p:sp>
        <p:nvSpPr>
          <p:cNvPr id="15" name="Title 1">
            <a:extLst>
              <a:ext uri="{FF2B5EF4-FFF2-40B4-BE49-F238E27FC236}">
                <a16:creationId xmlns:a16="http://schemas.microsoft.com/office/drawing/2014/main" id="{8946028B-C852-4F07-91D4-1119BFFD6516}"/>
              </a:ext>
            </a:extLst>
          </p:cNvPr>
          <p:cNvSpPr txBox="1">
            <a:spLocks/>
          </p:cNvSpPr>
          <p:nvPr/>
        </p:nvSpPr>
        <p:spPr>
          <a:xfrm>
            <a:off x="911424" y="332656"/>
            <a:ext cx="5206396"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pt-BR" sz="3600" b="1" spc="300" dirty="0">
              <a:solidFill>
                <a:srgbClr val="0EB9F1"/>
              </a:solidFill>
              <a:latin typeface="Bebas Neue Regular" panose="00000500000000000000" pitchFamily="50" charset="0"/>
              <a:ea typeface="Arial Unicode MS" panose="020B0604020202020204" pitchFamily="34" charset="-128"/>
              <a:cs typeface="Arial Unicode MS" panose="020B0604020202020204" pitchFamily="34" charset="-128"/>
            </a:endParaRPr>
          </a:p>
        </p:txBody>
      </p:sp>
      <p:sp>
        <p:nvSpPr>
          <p:cNvPr id="14" name="Retângulo 13">
            <a:extLst>
              <a:ext uri="{FF2B5EF4-FFF2-40B4-BE49-F238E27FC236}">
                <a16:creationId xmlns:a16="http://schemas.microsoft.com/office/drawing/2014/main" id="{A88DA48E-76DA-44A5-9E3F-9452B431ACB5}"/>
              </a:ext>
            </a:extLst>
          </p:cNvPr>
          <p:cNvSpPr/>
          <p:nvPr/>
        </p:nvSpPr>
        <p:spPr>
          <a:xfrm>
            <a:off x="892043" y="3527137"/>
            <a:ext cx="8299342" cy="461665"/>
          </a:xfrm>
          <a:prstGeom prst="rect">
            <a:avLst/>
          </a:prstGeom>
        </p:spPr>
        <p:txBody>
          <a:bodyPr wrap="square">
            <a:spAutoFit/>
          </a:bodyPr>
          <a:lstStyle/>
          <a:p>
            <a:r>
              <a:rPr lang="pt-BR" sz="2400" b="1" dirty="0">
                <a:solidFill>
                  <a:srgbClr val="0D2252"/>
                </a:solidFill>
                <a:ea typeface="Open Sans" panose="020B0606030504020204" pitchFamily="34" charset="0"/>
                <a:cs typeface="Open Sans" panose="020B0606030504020204" pitchFamily="34" charset="0"/>
              </a:rPr>
              <a:t> </a:t>
            </a:r>
          </a:p>
        </p:txBody>
      </p:sp>
      <p:pic>
        <p:nvPicPr>
          <p:cNvPr id="5" name="Imagem 4">
            <a:extLst>
              <a:ext uri="{FF2B5EF4-FFF2-40B4-BE49-F238E27FC236}">
                <a16:creationId xmlns:a16="http://schemas.microsoft.com/office/drawing/2014/main" id="{7FB345B7-BBB1-44C4-92B6-8FB70F2A8D0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14645" y="6165304"/>
            <a:ext cx="2667408" cy="689916"/>
          </a:xfrm>
          <a:prstGeom prst="rect">
            <a:avLst/>
          </a:prstGeom>
        </p:spPr>
      </p:pic>
      <p:sp>
        <p:nvSpPr>
          <p:cNvPr id="2" name="TextBox 1">
            <a:extLst>
              <a:ext uri="{FF2B5EF4-FFF2-40B4-BE49-F238E27FC236}">
                <a16:creationId xmlns:a16="http://schemas.microsoft.com/office/drawing/2014/main" id="{95DE17C0-B724-C149-A19D-CC0B8F17DD1A}"/>
              </a:ext>
            </a:extLst>
          </p:cNvPr>
          <p:cNvSpPr txBox="1"/>
          <p:nvPr/>
        </p:nvSpPr>
        <p:spPr>
          <a:xfrm>
            <a:off x="0" y="1340768"/>
            <a:ext cx="12192000" cy="5482976"/>
          </a:xfrm>
          <a:prstGeom prst="rect">
            <a:avLst/>
          </a:prstGeom>
          <a:noFill/>
        </p:spPr>
        <p:txBody>
          <a:bodyPr wrap="square" rtlCol="0">
            <a:spAutoFit/>
          </a:bodyPr>
          <a:lstStyle/>
          <a:p>
            <a:pPr algn="just">
              <a:lnSpc>
                <a:spcPct val="150000"/>
              </a:lnSpc>
            </a:pPr>
            <a:r>
              <a:rPr lang="pt-BR" altLang="pt-BR" sz="2400" dirty="0">
                <a:solidFill>
                  <a:srgbClr val="000000"/>
                </a:solidFill>
                <a:cs typeface="Times New Roman" pitchFamily="18" charset="0"/>
              </a:rPr>
              <a:t>CC, art. 474: “A cláusula resolutiva expressa opera de pleno direito; a tácita depende de interpelação judicial”.</a:t>
            </a:r>
          </a:p>
          <a:p>
            <a:pPr algn="just">
              <a:lnSpc>
                <a:spcPct val="150000"/>
              </a:lnSpc>
            </a:pPr>
            <a:endParaRPr lang="pt-BR" altLang="pt-BR" sz="2400" dirty="0">
              <a:solidFill>
                <a:srgbClr val="000000"/>
              </a:solidFill>
              <a:cs typeface="Times New Roman" pitchFamily="18" charset="0"/>
            </a:endParaRPr>
          </a:p>
          <a:p>
            <a:pPr algn="just">
              <a:lnSpc>
                <a:spcPct val="150000"/>
              </a:lnSpc>
            </a:pPr>
            <a:r>
              <a:rPr lang="pt-BR" altLang="pt-BR" sz="2400" dirty="0">
                <a:solidFill>
                  <a:srgbClr val="000000"/>
                </a:solidFill>
                <a:cs typeface="Times New Roman" pitchFamily="18" charset="0"/>
              </a:rPr>
              <a:t>Súmula 369, STJ: “No contrato de arrendamento mercantil (leasing), ainda que haja cláusula resolutiva expressa, é necessária a notificação prévia do arrendatário para constituí-lo em mora”.</a:t>
            </a:r>
          </a:p>
          <a:p>
            <a:pPr algn="just">
              <a:lnSpc>
                <a:spcPct val="150000"/>
              </a:lnSpc>
            </a:pPr>
            <a:endParaRPr lang="pt-BR" altLang="pt-BR" sz="2400" dirty="0">
              <a:solidFill>
                <a:srgbClr val="000000"/>
              </a:solidFill>
              <a:cs typeface="Times New Roman" pitchFamily="18" charset="0"/>
            </a:endParaRPr>
          </a:p>
          <a:p>
            <a:pPr algn="just">
              <a:lnSpc>
                <a:spcPct val="150000"/>
              </a:lnSpc>
            </a:pPr>
            <a:r>
              <a:rPr lang="pt-BR" altLang="pt-BR" sz="2400" dirty="0">
                <a:solidFill>
                  <a:srgbClr val="000000"/>
                </a:solidFill>
                <a:cs typeface="Times New Roman" pitchFamily="18" charset="0"/>
              </a:rPr>
              <a:t>Súmula 616, STJ: “A indenização securitária é devida quando ausente a comunicação prévia do segurado acerca do atraso no pagamento do prêmio, por constituir requisito essencial para a suspensão ou resolução do contrato de seguro.”</a:t>
            </a:r>
            <a:endParaRPr lang="pt-BR" altLang="pt-BR" sz="2400" dirty="0">
              <a:latin typeface="Times New Roman" pitchFamily="18" charset="0"/>
              <a:cs typeface="Times New Roman" pitchFamily="18" charset="0"/>
            </a:endParaRPr>
          </a:p>
          <a:p>
            <a:pPr algn="ctr">
              <a:lnSpc>
                <a:spcPct val="150000"/>
              </a:lnSpc>
            </a:pPr>
            <a:endParaRPr lang="pt-BR" altLang="pt-BR" sz="2000" dirty="0">
              <a:solidFill>
                <a:schemeClr val="bg2">
                  <a:lumMod val="25000"/>
                </a:schemeClr>
              </a:solidFill>
              <a:latin typeface="Arial" pitchFamily="34" charset="0"/>
              <a:cs typeface="Arial" pitchFamily="34" charset="0"/>
            </a:endParaRPr>
          </a:p>
        </p:txBody>
      </p:sp>
    </p:spTree>
    <p:extLst>
      <p:ext uri="{BB962C8B-B14F-4D97-AF65-F5344CB8AC3E}">
        <p14:creationId xmlns:p14="http://schemas.microsoft.com/office/powerpoint/2010/main" val="25634100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 name="Retângulo 7"/>
          <p:cNvSpPr/>
          <p:nvPr/>
        </p:nvSpPr>
        <p:spPr>
          <a:xfrm>
            <a:off x="47328" y="1628800"/>
            <a:ext cx="12144672" cy="1692771"/>
          </a:xfrm>
          <a:prstGeom prst="rect">
            <a:avLst/>
          </a:prstGeom>
        </p:spPr>
        <p:txBody>
          <a:bodyPr wrap="square">
            <a:spAutoFit/>
          </a:bodyPr>
          <a:lstStyle/>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p:txBody>
      </p:sp>
      <p:pic>
        <p:nvPicPr>
          <p:cNvPr id="11" name="Imagem 10">
            <a:extLst>
              <a:ext uri="{FF2B5EF4-FFF2-40B4-BE49-F238E27FC236}">
                <a16:creationId xmlns:a16="http://schemas.microsoft.com/office/drawing/2014/main" id="{F93A83ED-17C0-4CA3-B4FB-25965E823E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424" y="6190005"/>
            <a:ext cx="1065157" cy="524192"/>
          </a:xfrm>
          <a:prstGeom prst="rect">
            <a:avLst/>
          </a:prstGeom>
        </p:spPr>
      </p:pic>
      <p:sp>
        <p:nvSpPr>
          <p:cNvPr id="13" name="Title 1">
            <a:extLst>
              <a:ext uri="{FF2B5EF4-FFF2-40B4-BE49-F238E27FC236}">
                <a16:creationId xmlns:a16="http://schemas.microsoft.com/office/drawing/2014/main" id="{8B11497E-3FBA-4568-9BC1-BFFE92CBD9C6}"/>
              </a:ext>
            </a:extLst>
          </p:cNvPr>
          <p:cNvSpPr txBox="1">
            <a:spLocks/>
          </p:cNvSpPr>
          <p:nvPr/>
        </p:nvSpPr>
        <p:spPr>
          <a:xfrm>
            <a:off x="929006" y="764704"/>
            <a:ext cx="5206396"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pt-BR" sz="1600" b="1" dirty="0">
                <a:solidFill>
                  <a:schemeClr val="bg1"/>
                </a:solidFill>
                <a:latin typeface="+mn-lt"/>
                <a:ea typeface="Arial Unicode MS" panose="020B0604020202020204" pitchFamily="34" charset="-128"/>
                <a:cs typeface="Arial Unicode MS" panose="020B0604020202020204" pitchFamily="34" charset="-128"/>
              </a:rPr>
              <a:t>Teoria Geral dos Contratos</a:t>
            </a:r>
          </a:p>
          <a:p>
            <a:pPr algn="l"/>
            <a:endParaRPr lang="pt-BR" sz="1600" b="1" dirty="0">
              <a:solidFill>
                <a:schemeClr val="bg1"/>
              </a:solidFill>
              <a:latin typeface="+mn-lt"/>
              <a:ea typeface="Arial Unicode MS" panose="020B0604020202020204" pitchFamily="34" charset="-128"/>
              <a:cs typeface="Arial Unicode MS" panose="020B0604020202020204" pitchFamily="34" charset="-128"/>
            </a:endParaRPr>
          </a:p>
        </p:txBody>
      </p:sp>
      <p:sp>
        <p:nvSpPr>
          <p:cNvPr id="15" name="Title 1">
            <a:extLst>
              <a:ext uri="{FF2B5EF4-FFF2-40B4-BE49-F238E27FC236}">
                <a16:creationId xmlns:a16="http://schemas.microsoft.com/office/drawing/2014/main" id="{8946028B-C852-4F07-91D4-1119BFFD6516}"/>
              </a:ext>
            </a:extLst>
          </p:cNvPr>
          <p:cNvSpPr txBox="1">
            <a:spLocks/>
          </p:cNvSpPr>
          <p:nvPr/>
        </p:nvSpPr>
        <p:spPr>
          <a:xfrm>
            <a:off x="911424" y="332656"/>
            <a:ext cx="5206396"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pt-BR" sz="3600" b="1" spc="300" dirty="0">
              <a:solidFill>
                <a:srgbClr val="0EB9F1"/>
              </a:solidFill>
              <a:latin typeface="Bebas Neue Regular" panose="00000500000000000000" pitchFamily="50" charset="0"/>
              <a:ea typeface="Arial Unicode MS" panose="020B0604020202020204" pitchFamily="34" charset="-128"/>
              <a:cs typeface="Arial Unicode MS" panose="020B0604020202020204" pitchFamily="34" charset="-128"/>
            </a:endParaRPr>
          </a:p>
        </p:txBody>
      </p:sp>
      <p:sp>
        <p:nvSpPr>
          <p:cNvPr id="14" name="Retângulo 13">
            <a:extLst>
              <a:ext uri="{FF2B5EF4-FFF2-40B4-BE49-F238E27FC236}">
                <a16:creationId xmlns:a16="http://schemas.microsoft.com/office/drawing/2014/main" id="{A88DA48E-76DA-44A5-9E3F-9452B431ACB5}"/>
              </a:ext>
            </a:extLst>
          </p:cNvPr>
          <p:cNvSpPr/>
          <p:nvPr/>
        </p:nvSpPr>
        <p:spPr>
          <a:xfrm>
            <a:off x="892043" y="3527137"/>
            <a:ext cx="8299342" cy="461665"/>
          </a:xfrm>
          <a:prstGeom prst="rect">
            <a:avLst/>
          </a:prstGeom>
        </p:spPr>
        <p:txBody>
          <a:bodyPr wrap="square">
            <a:spAutoFit/>
          </a:bodyPr>
          <a:lstStyle/>
          <a:p>
            <a:r>
              <a:rPr lang="pt-BR" sz="2400" b="1" dirty="0">
                <a:solidFill>
                  <a:srgbClr val="0D2252"/>
                </a:solidFill>
                <a:ea typeface="Open Sans" panose="020B0606030504020204" pitchFamily="34" charset="0"/>
                <a:cs typeface="Open Sans" panose="020B0606030504020204" pitchFamily="34" charset="0"/>
              </a:rPr>
              <a:t> </a:t>
            </a:r>
          </a:p>
        </p:txBody>
      </p:sp>
      <p:pic>
        <p:nvPicPr>
          <p:cNvPr id="5" name="Imagem 4">
            <a:extLst>
              <a:ext uri="{FF2B5EF4-FFF2-40B4-BE49-F238E27FC236}">
                <a16:creationId xmlns:a16="http://schemas.microsoft.com/office/drawing/2014/main" id="{7FB345B7-BBB1-44C4-92B6-8FB70F2A8D0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14645" y="6165304"/>
            <a:ext cx="2667408" cy="689916"/>
          </a:xfrm>
          <a:prstGeom prst="rect">
            <a:avLst/>
          </a:prstGeom>
        </p:spPr>
      </p:pic>
      <p:sp>
        <p:nvSpPr>
          <p:cNvPr id="2" name="TextBox 1">
            <a:extLst>
              <a:ext uri="{FF2B5EF4-FFF2-40B4-BE49-F238E27FC236}">
                <a16:creationId xmlns:a16="http://schemas.microsoft.com/office/drawing/2014/main" id="{95DE17C0-B724-C149-A19D-CC0B8F17DD1A}"/>
              </a:ext>
            </a:extLst>
          </p:cNvPr>
          <p:cNvSpPr txBox="1"/>
          <p:nvPr/>
        </p:nvSpPr>
        <p:spPr>
          <a:xfrm>
            <a:off x="0" y="1340768"/>
            <a:ext cx="12192000" cy="5482976"/>
          </a:xfrm>
          <a:prstGeom prst="rect">
            <a:avLst/>
          </a:prstGeom>
          <a:noFill/>
        </p:spPr>
        <p:txBody>
          <a:bodyPr wrap="square" rtlCol="0">
            <a:spAutoFit/>
          </a:bodyPr>
          <a:lstStyle/>
          <a:p>
            <a:pPr algn="just">
              <a:lnSpc>
                <a:spcPct val="150000"/>
              </a:lnSpc>
              <a:defRPr/>
            </a:pPr>
            <a:r>
              <a:rPr lang="pt-BR" sz="2400" b="1" dirty="0">
                <a:solidFill>
                  <a:srgbClr val="000000"/>
                </a:solidFill>
                <a:ea typeface="Times New Roman" panose="02020603050405020304" pitchFamily="18" charset="0"/>
                <a:cs typeface="Times New Roman" panose="02020603050405020304" pitchFamily="18" charset="0"/>
              </a:rPr>
              <a:t>3. Extinção por fatos posteriores à celebração</a:t>
            </a:r>
            <a:endParaRPr lang="pt-BR" sz="2400" dirty="0">
              <a:latin typeface="Times New Roman" panose="02020603050405020304" pitchFamily="18" charset="0"/>
              <a:ea typeface="Times New Roman" panose="02020603050405020304" pitchFamily="18" charset="0"/>
            </a:endParaRPr>
          </a:p>
          <a:p>
            <a:pPr algn="just">
              <a:lnSpc>
                <a:spcPct val="150000"/>
              </a:lnSpc>
              <a:defRPr/>
            </a:pPr>
            <a:r>
              <a:rPr lang="pt-BR" sz="2400" dirty="0">
                <a:solidFill>
                  <a:srgbClr val="000000"/>
                </a:solidFill>
                <a:ea typeface="Times New Roman" panose="02020603050405020304" pitchFamily="18" charset="0"/>
                <a:cs typeface="Times New Roman" panose="02020603050405020304" pitchFamily="18" charset="0"/>
              </a:rPr>
              <a:t>Envolve duas situações-base:</a:t>
            </a:r>
            <a:endParaRPr lang="pt-BR" sz="2400" dirty="0">
              <a:latin typeface="Times New Roman" panose="02020603050405020304" pitchFamily="18" charset="0"/>
              <a:ea typeface="Times New Roman" panose="02020603050405020304" pitchFamily="18" charset="0"/>
            </a:endParaRPr>
          </a:p>
          <a:p>
            <a:pPr marL="342900" indent="-342900" algn="just">
              <a:lnSpc>
                <a:spcPct val="150000"/>
              </a:lnSpc>
              <a:buFont typeface="Symbol" panose="05050102010706020507" pitchFamily="18" charset="2"/>
              <a:buChar char=""/>
              <a:defRPr/>
            </a:pPr>
            <a:r>
              <a:rPr lang="pt-BR" sz="2400" b="1" dirty="0">
                <a:solidFill>
                  <a:srgbClr val="000000"/>
                </a:solidFill>
                <a:ea typeface="Times New Roman" panose="02020603050405020304" pitchFamily="18" charset="0"/>
                <a:cs typeface="Times New Roman" panose="02020603050405020304" pitchFamily="18" charset="0"/>
              </a:rPr>
              <a:t>Resolução</a:t>
            </a:r>
            <a:r>
              <a:rPr lang="pt-BR" sz="2400" dirty="0">
                <a:solidFill>
                  <a:srgbClr val="000000"/>
                </a:solidFill>
                <a:ea typeface="Times New Roman" panose="02020603050405020304" pitchFamily="18" charset="0"/>
                <a:cs typeface="Times New Roman" panose="02020603050405020304" pitchFamily="18" charset="0"/>
              </a:rPr>
              <a:t>: descumprimento (inadimplemento).</a:t>
            </a:r>
            <a:endParaRPr lang="pt-BR" sz="2400" dirty="0">
              <a:latin typeface="Times New Roman" panose="02020603050405020304" pitchFamily="18" charset="0"/>
              <a:ea typeface="Times New Roman" panose="02020603050405020304" pitchFamily="18" charset="0"/>
            </a:endParaRPr>
          </a:p>
          <a:p>
            <a:pPr marL="342900" indent="-342900" algn="just">
              <a:lnSpc>
                <a:spcPct val="150000"/>
              </a:lnSpc>
              <a:buFont typeface="Symbol" panose="05050102010706020507" pitchFamily="18" charset="2"/>
              <a:buChar char=""/>
              <a:defRPr/>
            </a:pPr>
            <a:r>
              <a:rPr lang="pt-BR" sz="2400" b="1" dirty="0">
                <a:solidFill>
                  <a:srgbClr val="000000"/>
                </a:solidFill>
                <a:ea typeface="Times New Roman" panose="02020603050405020304" pitchFamily="18" charset="0"/>
                <a:cs typeface="Times New Roman" panose="02020603050405020304" pitchFamily="18" charset="0"/>
              </a:rPr>
              <a:t>Resilição</a:t>
            </a:r>
            <a:r>
              <a:rPr lang="pt-BR" sz="2400" dirty="0">
                <a:solidFill>
                  <a:srgbClr val="000000"/>
                </a:solidFill>
                <a:ea typeface="Times New Roman" panose="02020603050405020304" pitchFamily="18" charset="0"/>
                <a:cs typeface="Times New Roman" panose="02020603050405020304" pitchFamily="18" charset="0"/>
              </a:rPr>
              <a:t>: exercício de direito potestativo (bilateral ou unilateral) – Extinção por vontade da(s) parte(s).</a:t>
            </a:r>
            <a:endParaRPr lang="pt-BR" sz="2400" dirty="0">
              <a:latin typeface="Times New Roman" panose="02020603050405020304" pitchFamily="18" charset="0"/>
              <a:ea typeface="Times New Roman" panose="02020603050405020304" pitchFamily="18" charset="0"/>
            </a:endParaRPr>
          </a:p>
          <a:p>
            <a:pPr algn="just">
              <a:lnSpc>
                <a:spcPct val="150000"/>
              </a:lnSpc>
              <a:defRPr/>
            </a:pPr>
            <a:r>
              <a:rPr lang="pt-BR" sz="2400" dirty="0">
                <a:solidFill>
                  <a:srgbClr val="000000"/>
                </a:solidFill>
                <a:ea typeface="Times New Roman" panose="02020603050405020304" pitchFamily="18" charset="0"/>
                <a:cs typeface="Times New Roman" panose="02020603050405020304" pitchFamily="18" charset="0"/>
              </a:rPr>
              <a:t>O que significa a rescisão? </a:t>
            </a:r>
            <a:endParaRPr lang="pt-BR" sz="2400" dirty="0">
              <a:latin typeface="Times New Roman" panose="02020603050405020304" pitchFamily="18" charset="0"/>
              <a:ea typeface="Times New Roman" panose="02020603050405020304" pitchFamily="18" charset="0"/>
            </a:endParaRPr>
          </a:p>
          <a:p>
            <a:pPr algn="just">
              <a:lnSpc>
                <a:spcPct val="150000"/>
              </a:lnSpc>
              <a:defRPr/>
            </a:pPr>
            <a:r>
              <a:rPr lang="pt-BR" sz="2400" dirty="0">
                <a:solidFill>
                  <a:srgbClr val="000000"/>
                </a:solidFill>
                <a:ea typeface="Times New Roman" panose="02020603050405020304" pitchFamily="18" charset="0"/>
                <a:cs typeface="Times New Roman" panose="02020603050405020304" pitchFamily="18" charset="0"/>
              </a:rPr>
              <a:t>A doutrina clássica associava a rescisão à invalidade (Caio Mário e Orlando Gomes).</a:t>
            </a:r>
            <a:endParaRPr lang="pt-BR" sz="2400" dirty="0">
              <a:latin typeface="Times New Roman" panose="02020603050405020304" pitchFamily="18" charset="0"/>
              <a:ea typeface="Times New Roman" panose="02020603050405020304" pitchFamily="18" charset="0"/>
            </a:endParaRPr>
          </a:p>
          <a:p>
            <a:pPr algn="just">
              <a:lnSpc>
                <a:spcPct val="150000"/>
              </a:lnSpc>
              <a:defRPr/>
            </a:pPr>
            <a:r>
              <a:rPr lang="pt-BR" sz="2400" dirty="0">
                <a:solidFill>
                  <a:srgbClr val="000000"/>
                </a:solidFill>
                <a:ea typeface="Times New Roman" panose="02020603050405020304" pitchFamily="18" charset="0"/>
                <a:cs typeface="Times New Roman" panose="02020603050405020304" pitchFamily="18" charset="0"/>
              </a:rPr>
              <a:t>Pelo Código Civil de 2002, rescisão é gênero do qual resolução e resilição são espécies. </a:t>
            </a:r>
            <a:endParaRPr lang="pt-BR" sz="2400" dirty="0">
              <a:latin typeface="Times New Roman" panose="02020603050405020304" pitchFamily="18" charset="0"/>
              <a:ea typeface="Times New Roman" panose="02020603050405020304" pitchFamily="18" charset="0"/>
            </a:endParaRPr>
          </a:p>
          <a:p>
            <a:pPr algn="just">
              <a:lnSpc>
                <a:spcPct val="150000"/>
              </a:lnSpc>
              <a:defRPr/>
            </a:pPr>
            <a:r>
              <a:rPr lang="pt-BR" sz="2400" dirty="0">
                <a:solidFill>
                  <a:srgbClr val="000000"/>
                </a:solidFill>
                <a:ea typeface="Times New Roman" panose="02020603050405020304" pitchFamily="18" charset="0"/>
                <a:cs typeface="Times New Roman" panose="02020603050405020304" pitchFamily="18" charset="0"/>
              </a:rPr>
              <a:t>Ver os arts. 455 e 607 do CC. </a:t>
            </a:r>
            <a:endParaRPr lang="pt-BR" sz="2400" dirty="0">
              <a:latin typeface="Times New Roman" panose="02020603050405020304" pitchFamily="18" charset="0"/>
              <a:ea typeface="Times New Roman" panose="02020603050405020304" pitchFamily="18" charset="0"/>
            </a:endParaRPr>
          </a:p>
          <a:p>
            <a:pPr algn="ctr">
              <a:lnSpc>
                <a:spcPct val="150000"/>
              </a:lnSpc>
            </a:pPr>
            <a:endParaRPr lang="pt-BR" altLang="pt-BR" sz="2000" dirty="0">
              <a:solidFill>
                <a:schemeClr val="bg2">
                  <a:lumMod val="25000"/>
                </a:schemeClr>
              </a:solidFill>
              <a:latin typeface="Arial" pitchFamily="34" charset="0"/>
              <a:cs typeface="Arial" pitchFamily="34" charset="0"/>
            </a:endParaRPr>
          </a:p>
        </p:txBody>
      </p:sp>
    </p:spTree>
    <p:extLst>
      <p:ext uri="{BB962C8B-B14F-4D97-AF65-F5344CB8AC3E}">
        <p14:creationId xmlns:p14="http://schemas.microsoft.com/office/powerpoint/2010/main" val="25634100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 name="Retângulo 7"/>
          <p:cNvSpPr/>
          <p:nvPr/>
        </p:nvSpPr>
        <p:spPr>
          <a:xfrm>
            <a:off x="47328" y="1628800"/>
            <a:ext cx="12144672" cy="1692771"/>
          </a:xfrm>
          <a:prstGeom prst="rect">
            <a:avLst/>
          </a:prstGeom>
        </p:spPr>
        <p:txBody>
          <a:bodyPr wrap="square">
            <a:spAutoFit/>
          </a:bodyPr>
          <a:lstStyle/>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p:txBody>
      </p:sp>
      <p:pic>
        <p:nvPicPr>
          <p:cNvPr id="11" name="Imagem 10">
            <a:extLst>
              <a:ext uri="{FF2B5EF4-FFF2-40B4-BE49-F238E27FC236}">
                <a16:creationId xmlns:a16="http://schemas.microsoft.com/office/drawing/2014/main" id="{F93A83ED-17C0-4CA3-B4FB-25965E823E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424" y="6190005"/>
            <a:ext cx="1065157" cy="524192"/>
          </a:xfrm>
          <a:prstGeom prst="rect">
            <a:avLst/>
          </a:prstGeom>
        </p:spPr>
      </p:pic>
      <p:sp>
        <p:nvSpPr>
          <p:cNvPr id="13" name="Title 1">
            <a:extLst>
              <a:ext uri="{FF2B5EF4-FFF2-40B4-BE49-F238E27FC236}">
                <a16:creationId xmlns:a16="http://schemas.microsoft.com/office/drawing/2014/main" id="{8B11497E-3FBA-4568-9BC1-BFFE92CBD9C6}"/>
              </a:ext>
            </a:extLst>
          </p:cNvPr>
          <p:cNvSpPr txBox="1">
            <a:spLocks/>
          </p:cNvSpPr>
          <p:nvPr/>
        </p:nvSpPr>
        <p:spPr>
          <a:xfrm>
            <a:off x="929006" y="764704"/>
            <a:ext cx="5206396"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pt-BR" sz="1600" b="1" dirty="0">
                <a:solidFill>
                  <a:schemeClr val="bg1"/>
                </a:solidFill>
                <a:latin typeface="+mn-lt"/>
                <a:ea typeface="Arial Unicode MS" panose="020B0604020202020204" pitchFamily="34" charset="-128"/>
                <a:cs typeface="Arial Unicode MS" panose="020B0604020202020204" pitchFamily="34" charset="-128"/>
              </a:rPr>
              <a:t>Teoria Geral dos Contratos</a:t>
            </a:r>
          </a:p>
          <a:p>
            <a:pPr algn="l"/>
            <a:endParaRPr lang="pt-BR" sz="1600" b="1" dirty="0">
              <a:solidFill>
                <a:schemeClr val="bg1"/>
              </a:solidFill>
              <a:latin typeface="+mn-lt"/>
              <a:ea typeface="Arial Unicode MS" panose="020B0604020202020204" pitchFamily="34" charset="-128"/>
              <a:cs typeface="Arial Unicode MS" panose="020B0604020202020204" pitchFamily="34" charset="-128"/>
            </a:endParaRPr>
          </a:p>
        </p:txBody>
      </p:sp>
      <p:sp>
        <p:nvSpPr>
          <p:cNvPr id="15" name="Title 1">
            <a:extLst>
              <a:ext uri="{FF2B5EF4-FFF2-40B4-BE49-F238E27FC236}">
                <a16:creationId xmlns:a16="http://schemas.microsoft.com/office/drawing/2014/main" id="{8946028B-C852-4F07-91D4-1119BFFD6516}"/>
              </a:ext>
            </a:extLst>
          </p:cNvPr>
          <p:cNvSpPr txBox="1">
            <a:spLocks/>
          </p:cNvSpPr>
          <p:nvPr/>
        </p:nvSpPr>
        <p:spPr>
          <a:xfrm>
            <a:off x="911424" y="332656"/>
            <a:ext cx="5206396"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pt-BR" sz="3600" b="1" spc="300" dirty="0">
              <a:solidFill>
                <a:srgbClr val="0EB9F1"/>
              </a:solidFill>
              <a:latin typeface="Bebas Neue Regular" panose="00000500000000000000" pitchFamily="50" charset="0"/>
              <a:ea typeface="Arial Unicode MS" panose="020B0604020202020204" pitchFamily="34" charset="-128"/>
              <a:cs typeface="Arial Unicode MS" panose="020B0604020202020204" pitchFamily="34" charset="-128"/>
            </a:endParaRPr>
          </a:p>
        </p:txBody>
      </p:sp>
      <p:sp>
        <p:nvSpPr>
          <p:cNvPr id="14" name="Retângulo 13">
            <a:extLst>
              <a:ext uri="{FF2B5EF4-FFF2-40B4-BE49-F238E27FC236}">
                <a16:creationId xmlns:a16="http://schemas.microsoft.com/office/drawing/2014/main" id="{A88DA48E-76DA-44A5-9E3F-9452B431ACB5}"/>
              </a:ext>
            </a:extLst>
          </p:cNvPr>
          <p:cNvSpPr/>
          <p:nvPr/>
        </p:nvSpPr>
        <p:spPr>
          <a:xfrm>
            <a:off x="892043" y="3527137"/>
            <a:ext cx="8299342" cy="461665"/>
          </a:xfrm>
          <a:prstGeom prst="rect">
            <a:avLst/>
          </a:prstGeom>
        </p:spPr>
        <p:txBody>
          <a:bodyPr wrap="square">
            <a:spAutoFit/>
          </a:bodyPr>
          <a:lstStyle/>
          <a:p>
            <a:r>
              <a:rPr lang="pt-BR" sz="2400" b="1" dirty="0">
                <a:solidFill>
                  <a:srgbClr val="0D2252"/>
                </a:solidFill>
                <a:ea typeface="Open Sans" panose="020B0606030504020204" pitchFamily="34" charset="0"/>
                <a:cs typeface="Open Sans" panose="020B0606030504020204" pitchFamily="34" charset="0"/>
              </a:rPr>
              <a:t> </a:t>
            </a:r>
          </a:p>
        </p:txBody>
      </p:sp>
      <p:pic>
        <p:nvPicPr>
          <p:cNvPr id="5" name="Imagem 4">
            <a:extLst>
              <a:ext uri="{FF2B5EF4-FFF2-40B4-BE49-F238E27FC236}">
                <a16:creationId xmlns:a16="http://schemas.microsoft.com/office/drawing/2014/main" id="{7FB345B7-BBB1-44C4-92B6-8FB70F2A8D0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14645" y="6165304"/>
            <a:ext cx="2667408" cy="689916"/>
          </a:xfrm>
          <a:prstGeom prst="rect">
            <a:avLst/>
          </a:prstGeom>
        </p:spPr>
      </p:pic>
      <p:sp>
        <p:nvSpPr>
          <p:cNvPr id="2" name="TextBox 1">
            <a:extLst>
              <a:ext uri="{FF2B5EF4-FFF2-40B4-BE49-F238E27FC236}">
                <a16:creationId xmlns:a16="http://schemas.microsoft.com/office/drawing/2014/main" id="{95DE17C0-B724-C149-A19D-CC0B8F17DD1A}"/>
              </a:ext>
            </a:extLst>
          </p:cNvPr>
          <p:cNvSpPr txBox="1"/>
          <p:nvPr/>
        </p:nvSpPr>
        <p:spPr>
          <a:xfrm>
            <a:off x="0" y="1340768"/>
            <a:ext cx="12192000" cy="4928978"/>
          </a:xfrm>
          <a:prstGeom prst="rect">
            <a:avLst/>
          </a:prstGeom>
          <a:noFill/>
        </p:spPr>
        <p:txBody>
          <a:bodyPr wrap="square" rtlCol="0">
            <a:spAutoFit/>
          </a:bodyPr>
          <a:lstStyle/>
          <a:p>
            <a:pPr algn="just">
              <a:lnSpc>
                <a:spcPct val="150000"/>
              </a:lnSpc>
              <a:defRPr/>
            </a:pPr>
            <a:r>
              <a:rPr lang="pt-BR" sz="2400" dirty="0">
                <a:ea typeface="Times New Roman" panose="02020603050405020304" pitchFamily="18" charset="0"/>
                <a:cs typeface="Times New Roman" panose="02020603050405020304" pitchFamily="18" charset="0"/>
              </a:rPr>
              <a:t>CC, art. 455: “Se parcial, mas considerável, for a evicção, poderá o evicto optar entre a rescisão do contrato e a restituição da parte do preço correspondente ao desfalque sofrido. Se não for considerável, caberá somente direito a indenização”.</a:t>
            </a:r>
            <a:endParaRPr lang="pt-BR" sz="2400" dirty="0">
              <a:latin typeface="Times New Roman" panose="02020603050405020304" pitchFamily="18" charset="0"/>
              <a:ea typeface="Times New Roman" panose="02020603050405020304" pitchFamily="18" charset="0"/>
            </a:endParaRPr>
          </a:p>
          <a:p>
            <a:pPr algn="just">
              <a:lnSpc>
                <a:spcPct val="150000"/>
              </a:lnSpc>
              <a:defRPr/>
            </a:pPr>
            <a:endParaRPr lang="pt-BR" sz="2400" dirty="0">
              <a:ea typeface="Times New Roman" panose="02020603050405020304" pitchFamily="18" charset="0"/>
              <a:cs typeface="Times New Roman" panose="02020603050405020304" pitchFamily="18" charset="0"/>
            </a:endParaRPr>
          </a:p>
          <a:p>
            <a:pPr algn="just">
              <a:lnSpc>
                <a:spcPct val="150000"/>
              </a:lnSpc>
              <a:defRPr/>
            </a:pPr>
            <a:r>
              <a:rPr lang="pt-BR" sz="2400" dirty="0">
                <a:ea typeface="Times New Roman" panose="02020603050405020304" pitchFamily="18" charset="0"/>
                <a:cs typeface="Times New Roman" panose="02020603050405020304" pitchFamily="18" charset="0"/>
              </a:rPr>
              <a:t>CC, art. 607: “O contrato de prestação de serviço acaba com a morte de qualquer das partes. Termina, ainda, pelo escoamento do prazo, pela conclusão da obra, pela rescisão do contrato mediante aviso prévio, por inadimplemento de qualquer das partes ou pela impossibilidade da continuação do contrato, motivada por força maior”.</a:t>
            </a:r>
            <a:endParaRPr lang="pt-BR" sz="2400" dirty="0">
              <a:latin typeface="Times New Roman" panose="02020603050405020304" pitchFamily="18" charset="0"/>
              <a:ea typeface="Times New Roman" panose="02020603050405020304" pitchFamily="18" charset="0"/>
            </a:endParaRPr>
          </a:p>
          <a:p>
            <a:pPr algn="ctr">
              <a:lnSpc>
                <a:spcPct val="150000"/>
              </a:lnSpc>
            </a:pPr>
            <a:endParaRPr lang="pt-BR" altLang="pt-BR" sz="2000" dirty="0">
              <a:solidFill>
                <a:schemeClr val="bg2">
                  <a:lumMod val="25000"/>
                </a:schemeClr>
              </a:solidFill>
              <a:latin typeface="Arial" pitchFamily="34" charset="0"/>
              <a:cs typeface="Arial" pitchFamily="34" charset="0"/>
            </a:endParaRPr>
          </a:p>
        </p:txBody>
      </p:sp>
    </p:spTree>
    <p:extLst>
      <p:ext uri="{BB962C8B-B14F-4D97-AF65-F5344CB8AC3E}">
        <p14:creationId xmlns:p14="http://schemas.microsoft.com/office/powerpoint/2010/main" val="25634100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 name="Retângulo 7"/>
          <p:cNvSpPr/>
          <p:nvPr/>
        </p:nvSpPr>
        <p:spPr>
          <a:xfrm>
            <a:off x="47328" y="1628800"/>
            <a:ext cx="12144672" cy="1692771"/>
          </a:xfrm>
          <a:prstGeom prst="rect">
            <a:avLst/>
          </a:prstGeom>
        </p:spPr>
        <p:txBody>
          <a:bodyPr wrap="square">
            <a:spAutoFit/>
          </a:bodyPr>
          <a:lstStyle/>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p:txBody>
      </p:sp>
      <p:pic>
        <p:nvPicPr>
          <p:cNvPr id="11" name="Imagem 10">
            <a:extLst>
              <a:ext uri="{FF2B5EF4-FFF2-40B4-BE49-F238E27FC236}">
                <a16:creationId xmlns:a16="http://schemas.microsoft.com/office/drawing/2014/main" id="{F93A83ED-17C0-4CA3-B4FB-25965E823E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424" y="6190005"/>
            <a:ext cx="1065157" cy="524192"/>
          </a:xfrm>
          <a:prstGeom prst="rect">
            <a:avLst/>
          </a:prstGeom>
        </p:spPr>
      </p:pic>
      <p:sp>
        <p:nvSpPr>
          <p:cNvPr id="13" name="Title 1">
            <a:extLst>
              <a:ext uri="{FF2B5EF4-FFF2-40B4-BE49-F238E27FC236}">
                <a16:creationId xmlns:a16="http://schemas.microsoft.com/office/drawing/2014/main" id="{8B11497E-3FBA-4568-9BC1-BFFE92CBD9C6}"/>
              </a:ext>
            </a:extLst>
          </p:cNvPr>
          <p:cNvSpPr txBox="1">
            <a:spLocks/>
          </p:cNvSpPr>
          <p:nvPr/>
        </p:nvSpPr>
        <p:spPr>
          <a:xfrm>
            <a:off x="929006" y="764704"/>
            <a:ext cx="5206396"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pt-BR" sz="1600" b="1" dirty="0">
                <a:solidFill>
                  <a:schemeClr val="bg1"/>
                </a:solidFill>
                <a:latin typeface="+mn-lt"/>
                <a:ea typeface="Arial Unicode MS" panose="020B0604020202020204" pitchFamily="34" charset="-128"/>
                <a:cs typeface="Arial Unicode MS" panose="020B0604020202020204" pitchFamily="34" charset="-128"/>
              </a:rPr>
              <a:t>Teoria Geral dos Contratos</a:t>
            </a:r>
          </a:p>
          <a:p>
            <a:pPr algn="l"/>
            <a:endParaRPr lang="pt-BR" sz="1600" b="1" dirty="0">
              <a:solidFill>
                <a:schemeClr val="bg1"/>
              </a:solidFill>
              <a:latin typeface="+mn-lt"/>
              <a:ea typeface="Arial Unicode MS" panose="020B0604020202020204" pitchFamily="34" charset="-128"/>
              <a:cs typeface="Arial Unicode MS" panose="020B0604020202020204" pitchFamily="34" charset="-128"/>
            </a:endParaRPr>
          </a:p>
        </p:txBody>
      </p:sp>
      <p:sp>
        <p:nvSpPr>
          <p:cNvPr id="15" name="Title 1">
            <a:extLst>
              <a:ext uri="{FF2B5EF4-FFF2-40B4-BE49-F238E27FC236}">
                <a16:creationId xmlns:a16="http://schemas.microsoft.com/office/drawing/2014/main" id="{8946028B-C852-4F07-91D4-1119BFFD6516}"/>
              </a:ext>
            </a:extLst>
          </p:cNvPr>
          <p:cNvSpPr txBox="1">
            <a:spLocks/>
          </p:cNvSpPr>
          <p:nvPr/>
        </p:nvSpPr>
        <p:spPr>
          <a:xfrm>
            <a:off x="911424" y="332656"/>
            <a:ext cx="5206396"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pt-BR" sz="3600" b="1" spc="300" dirty="0">
              <a:solidFill>
                <a:srgbClr val="0EB9F1"/>
              </a:solidFill>
              <a:latin typeface="Bebas Neue Regular" panose="00000500000000000000" pitchFamily="50" charset="0"/>
              <a:ea typeface="Arial Unicode MS" panose="020B0604020202020204" pitchFamily="34" charset="-128"/>
              <a:cs typeface="Arial Unicode MS" panose="020B0604020202020204" pitchFamily="34" charset="-128"/>
            </a:endParaRPr>
          </a:p>
        </p:txBody>
      </p:sp>
      <p:sp>
        <p:nvSpPr>
          <p:cNvPr id="14" name="Retângulo 13">
            <a:extLst>
              <a:ext uri="{FF2B5EF4-FFF2-40B4-BE49-F238E27FC236}">
                <a16:creationId xmlns:a16="http://schemas.microsoft.com/office/drawing/2014/main" id="{A88DA48E-76DA-44A5-9E3F-9452B431ACB5}"/>
              </a:ext>
            </a:extLst>
          </p:cNvPr>
          <p:cNvSpPr/>
          <p:nvPr/>
        </p:nvSpPr>
        <p:spPr>
          <a:xfrm>
            <a:off x="892043" y="3527137"/>
            <a:ext cx="8299342" cy="461665"/>
          </a:xfrm>
          <a:prstGeom prst="rect">
            <a:avLst/>
          </a:prstGeom>
        </p:spPr>
        <p:txBody>
          <a:bodyPr wrap="square">
            <a:spAutoFit/>
          </a:bodyPr>
          <a:lstStyle/>
          <a:p>
            <a:r>
              <a:rPr lang="pt-BR" sz="2400" b="1" dirty="0">
                <a:solidFill>
                  <a:srgbClr val="0D2252"/>
                </a:solidFill>
                <a:ea typeface="Open Sans" panose="020B0606030504020204" pitchFamily="34" charset="0"/>
                <a:cs typeface="Open Sans" panose="020B0606030504020204" pitchFamily="34" charset="0"/>
              </a:rPr>
              <a:t> </a:t>
            </a:r>
          </a:p>
        </p:txBody>
      </p:sp>
      <p:pic>
        <p:nvPicPr>
          <p:cNvPr id="5" name="Imagem 4">
            <a:extLst>
              <a:ext uri="{FF2B5EF4-FFF2-40B4-BE49-F238E27FC236}">
                <a16:creationId xmlns:a16="http://schemas.microsoft.com/office/drawing/2014/main" id="{7FB345B7-BBB1-44C4-92B6-8FB70F2A8D0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14645" y="6165304"/>
            <a:ext cx="2667408" cy="689916"/>
          </a:xfrm>
          <a:prstGeom prst="rect">
            <a:avLst/>
          </a:prstGeom>
        </p:spPr>
      </p:pic>
      <p:sp>
        <p:nvSpPr>
          <p:cNvPr id="2" name="TextBox 1">
            <a:extLst>
              <a:ext uri="{FF2B5EF4-FFF2-40B4-BE49-F238E27FC236}">
                <a16:creationId xmlns:a16="http://schemas.microsoft.com/office/drawing/2014/main" id="{95DE17C0-B724-C149-A19D-CC0B8F17DD1A}"/>
              </a:ext>
            </a:extLst>
          </p:cNvPr>
          <p:cNvSpPr txBox="1"/>
          <p:nvPr/>
        </p:nvSpPr>
        <p:spPr>
          <a:xfrm>
            <a:off x="0" y="1340768"/>
            <a:ext cx="12192000" cy="6036974"/>
          </a:xfrm>
          <a:prstGeom prst="rect">
            <a:avLst/>
          </a:prstGeom>
          <a:noFill/>
        </p:spPr>
        <p:txBody>
          <a:bodyPr wrap="square" rtlCol="0">
            <a:spAutoFit/>
          </a:bodyPr>
          <a:lstStyle/>
          <a:p>
            <a:pPr algn="just">
              <a:lnSpc>
                <a:spcPct val="150000"/>
              </a:lnSpc>
              <a:defRPr/>
            </a:pPr>
            <a:r>
              <a:rPr lang="pt-BR" sz="2400" b="1" dirty="0">
                <a:solidFill>
                  <a:srgbClr val="000000"/>
                </a:solidFill>
                <a:ea typeface="Times New Roman" panose="02020603050405020304" pitchFamily="18" charset="0"/>
                <a:cs typeface="Times New Roman" panose="02020603050405020304" pitchFamily="18" charset="0"/>
              </a:rPr>
              <a:t>a) Resolução</a:t>
            </a:r>
            <a:r>
              <a:rPr lang="pt-BR" sz="2400" dirty="0">
                <a:solidFill>
                  <a:srgbClr val="000000"/>
                </a:solidFill>
                <a:ea typeface="Times New Roman" panose="02020603050405020304" pitchFamily="18" charset="0"/>
                <a:cs typeface="Times New Roman" panose="02020603050405020304" pitchFamily="18" charset="0"/>
              </a:rPr>
              <a:t> (inadimplemento). </a:t>
            </a:r>
            <a:r>
              <a:rPr lang="pt-BR" sz="2400" u="sng" dirty="0">
                <a:solidFill>
                  <a:srgbClr val="000000"/>
                </a:solidFill>
                <a:ea typeface="Times New Roman" panose="02020603050405020304" pitchFamily="18" charset="0"/>
                <a:cs typeface="Times New Roman" panose="02020603050405020304" pitchFamily="18" charset="0"/>
              </a:rPr>
              <a:t>Quatro hipóteses:</a:t>
            </a:r>
            <a:endParaRPr lang="pt-BR" sz="2400" dirty="0">
              <a:latin typeface="Times New Roman" panose="02020603050405020304" pitchFamily="18" charset="0"/>
              <a:ea typeface="Times New Roman" panose="02020603050405020304" pitchFamily="18" charset="0"/>
            </a:endParaRPr>
          </a:p>
          <a:p>
            <a:pPr algn="just">
              <a:lnSpc>
                <a:spcPct val="150000"/>
              </a:lnSpc>
              <a:defRPr/>
            </a:pPr>
            <a:r>
              <a:rPr lang="pt-BR" sz="2400" b="1" dirty="0">
                <a:solidFill>
                  <a:srgbClr val="000000"/>
                </a:solidFill>
                <a:ea typeface="Times New Roman" panose="02020603050405020304" pitchFamily="18" charset="0"/>
                <a:cs typeface="Times New Roman" panose="02020603050405020304" pitchFamily="18" charset="0"/>
              </a:rPr>
              <a:t>a.1) Inexecução involuntária.</a:t>
            </a:r>
            <a:endParaRPr lang="pt-BR" sz="2400" dirty="0">
              <a:latin typeface="Times New Roman" panose="02020603050405020304" pitchFamily="18" charset="0"/>
              <a:ea typeface="Times New Roman" panose="02020603050405020304" pitchFamily="18" charset="0"/>
            </a:endParaRPr>
          </a:p>
          <a:p>
            <a:pPr marL="342900" indent="-342900" algn="just">
              <a:lnSpc>
                <a:spcPct val="150000"/>
              </a:lnSpc>
              <a:buFont typeface="Wingdings" panose="05000000000000000000" pitchFamily="2" charset="2"/>
              <a:buChar char=""/>
              <a:defRPr/>
            </a:pPr>
            <a:r>
              <a:rPr lang="pt-BR" sz="2400" dirty="0">
                <a:solidFill>
                  <a:srgbClr val="000000"/>
                </a:solidFill>
                <a:ea typeface="Times New Roman" panose="02020603050405020304" pitchFamily="18" charset="0"/>
                <a:cs typeface="Times New Roman" panose="02020603050405020304" pitchFamily="18" charset="0"/>
              </a:rPr>
              <a:t>Sem dolo/sem culpa.</a:t>
            </a:r>
            <a:endParaRPr lang="pt-BR" sz="2400" dirty="0">
              <a:latin typeface="Times New Roman" panose="02020603050405020304" pitchFamily="18" charset="0"/>
              <a:ea typeface="Times New Roman" panose="02020603050405020304" pitchFamily="18" charset="0"/>
              <a:cs typeface="Wingdings" panose="05000000000000000000" pitchFamily="2" charset="2"/>
            </a:endParaRPr>
          </a:p>
          <a:p>
            <a:pPr marL="342900" indent="-342900" algn="just">
              <a:lnSpc>
                <a:spcPct val="150000"/>
              </a:lnSpc>
              <a:buFont typeface="Wingdings" panose="05000000000000000000" pitchFamily="2" charset="2"/>
              <a:buChar char=""/>
              <a:defRPr/>
            </a:pPr>
            <a:r>
              <a:rPr lang="pt-BR" sz="2400" dirty="0">
                <a:solidFill>
                  <a:srgbClr val="000000"/>
                </a:solidFill>
                <a:ea typeface="Times New Roman" panose="02020603050405020304" pitchFamily="18" charset="0"/>
                <a:cs typeface="Times New Roman" panose="02020603050405020304" pitchFamily="18" charset="0"/>
              </a:rPr>
              <a:t>Resolução sem perdas e danos. </a:t>
            </a:r>
            <a:endParaRPr lang="pt-BR" sz="2400" dirty="0">
              <a:latin typeface="Times New Roman" panose="02020603050405020304" pitchFamily="18" charset="0"/>
              <a:ea typeface="Times New Roman" panose="02020603050405020304" pitchFamily="18" charset="0"/>
            </a:endParaRPr>
          </a:p>
          <a:p>
            <a:pPr algn="just">
              <a:lnSpc>
                <a:spcPct val="150000"/>
              </a:lnSpc>
              <a:defRPr/>
            </a:pPr>
            <a:r>
              <a:rPr lang="pt-BR" sz="2400" dirty="0">
                <a:solidFill>
                  <a:srgbClr val="000000"/>
                </a:solidFill>
                <a:ea typeface="Times New Roman" panose="02020603050405020304" pitchFamily="18" charset="0"/>
                <a:cs typeface="Times New Roman" panose="02020603050405020304" pitchFamily="18" charset="0"/>
              </a:rPr>
              <a:t>Exemplo: art. 393 do CC - Caso fortuito (evento totalmente imprevisível) e força maior (evento previsível, mas inevitável). Em regra, as partes não respondem por tais eventos.</a:t>
            </a:r>
            <a:endParaRPr lang="pt-BR" sz="2400" dirty="0">
              <a:latin typeface="Times New Roman" panose="02020603050405020304" pitchFamily="18" charset="0"/>
              <a:ea typeface="Times New Roman" panose="02020603050405020304" pitchFamily="18" charset="0"/>
            </a:endParaRPr>
          </a:p>
          <a:p>
            <a:pPr algn="just">
              <a:lnSpc>
                <a:spcPct val="150000"/>
              </a:lnSpc>
              <a:defRPr/>
            </a:pPr>
            <a:r>
              <a:rPr lang="pt-BR" sz="2400" dirty="0">
                <a:ea typeface="Times New Roman" panose="02020603050405020304" pitchFamily="18" charset="0"/>
                <a:cs typeface="Times New Roman" panose="02020603050405020304" pitchFamily="18" charset="0"/>
              </a:rPr>
              <a:t>CC, art. 393: “O devedor não responde pelos prejuízos resultantes de caso fortuito ou força maior, se expressamente não se houver por eles responsabilizado. Parágrafo único. O caso fortuito ou de força maior verifica-se no fato necessário, cujos efeitos não era possível evitar ou impedir”.</a:t>
            </a:r>
            <a:endParaRPr lang="pt-BR" sz="2400" dirty="0">
              <a:latin typeface="Times New Roman" panose="02020603050405020304" pitchFamily="18" charset="0"/>
              <a:ea typeface="Times New Roman" panose="02020603050405020304" pitchFamily="18" charset="0"/>
            </a:endParaRPr>
          </a:p>
          <a:p>
            <a:pPr algn="ctr">
              <a:lnSpc>
                <a:spcPct val="150000"/>
              </a:lnSpc>
            </a:pPr>
            <a:endParaRPr lang="pt-BR" altLang="pt-BR" sz="2000" dirty="0">
              <a:solidFill>
                <a:schemeClr val="bg2">
                  <a:lumMod val="25000"/>
                </a:schemeClr>
              </a:solidFill>
              <a:latin typeface="Arial" pitchFamily="34" charset="0"/>
              <a:cs typeface="Arial" pitchFamily="34" charset="0"/>
            </a:endParaRPr>
          </a:p>
        </p:txBody>
      </p:sp>
    </p:spTree>
    <p:extLst>
      <p:ext uri="{BB962C8B-B14F-4D97-AF65-F5344CB8AC3E}">
        <p14:creationId xmlns:p14="http://schemas.microsoft.com/office/powerpoint/2010/main" val="25634100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 name="Retângulo 7"/>
          <p:cNvSpPr/>
          <p:nvPr/>
        </p:nvSpPr>
        <p:spPr>
          <a:xfrm>
            <a:off x="47328" y="1628800"/>
            <a:ext cx="12144672" cy="1692771"/>
          </a:xfrm>
          <a:prstGeom prst="rect">
            <a:avLst/>
          </a:prstGeom>
        </p:spPr>
        <p:txBody>
          <a:bodyPr wrap="square">
            <a:spAutoFit/>
          </a:bodyPr>
          <a:lstStyle/>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p:txBody>
      </p:sp>
      <p:pic>
        <p:nvPicPr>
          <p:cNvPr id="11" name="Imagem 10">
            <a:extLst>
              <a:ext uri="{FF2B5EF4-FFF2-40B4-BE49-F238E27FC236}">
                <a16:creationId xmlns:a16="http://schemas.microsoft.com/office/drawing/2014/main" id="{F93A83ED-17C0-4CA3-B4FB-25965E823E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424" y="6190005"/>
            <a:ext cx="1065157" cy="524192"/>
          </a:xfrm>
          <a:prstGeom prst="rect">
            <a:avLst/>
          </a:prstGeom>
        </p:spPr>
      </p:pic>
      <p:sp>
        <p:nvSpPr>
          <p:cNvPr id="13" name="Title 1">
            <a:extLst>
              <a:ext uri="{FF2B5EF4-FFF2-40B4-BE49-F238E27FC236}">
                <a16:creationId xmlns:a16="http://schemas.microsoft.com/office/drawing/2014/main" id="{8B11497E-3FBA-4568-9BC1-BFFE92CBD9C6}"/>
              </a:ext>
            </a:extLst>
          </p:cNvPr>
          <p:cNvSpPr txBox="1">
            <a:spLocks/>
          </p:cNvSpPr>
          <p:nvPr/>
        </p:nvSpPr>
        <p:spPr>
          <a:xfrm>
            <a:off x="929006" y="764704"/>
            <a:ext cx="5206396"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pt-BR" sz="1600" b="1" dirty="0">
                <a:solidFill>
                  <a:schemeClr val="bg1"/>
                </a:solidFill>
                <a:latin typeface="+mn-lt"/>
                <a:ea typeface="Arial Unicode MS" panose="020B0604020202020204" pitchFamily="34" charset="-128"/>
                <a:cs typeface="Arial Unicode MS" panose="020B0604020202020204" pitchFamily="34" charset="-128"/>
              </a:rPr>
              <a:t>Teoria Geral dos Contratos</a:t>
            </a:r>
          </a:p>
          <a:p>
            <a:pPr algn="l"/>
            <a:endParaRPr lang="pt-BR" sz="1600" b="1" dirty="0">
              <a:solidFill>
                <a:schemeClr val="bg1"/>
              </a:solidFill>
              <a:latin typeface="+mn-lt"/>
              <a:ea typeface="Arial Unicode MS" panose="020B0604020202020204" pitchFamily="34" charset="-128"/>
              <a:cs typeface="Arial Unicode MS" panose="020B0604020202020204" pitchFamily="34" charset="-128"/>
            </a:endParaRPr>
          </a:p>
        </p:txBody>
      </p:sp>
      <p:sp>
        <p:nvSpPr>
          <p:cNvPr id="15" name="Title 1">
            <a:extLst>
              <a:ext uri="{FF2B5EF4-FFF2-40B4-BE49-F238E27FC236}">
                <a16:creationId xmlns:a16="http://schemas.microsoft.com/office/drawing/2014/main" id="{8946028B-C852-4F07-91D4-1119BFFD6516}"/>
              </a:ext>
            </a:extLst>
          </p:cNvPr>
          <p:cNvSpPr txBox="1">
            <a:spLocks/>
          </p:cNvSpPr>
          <p:nvPr/>
        </p:nvSpPr>
        <p:spPr>
          <a:xfrm>
            <a:off x="911424" y="332656"/>
            <a:ext cx="5206396"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pt-BR" sz="3600" b="1" spc="300" dirty="0">
              <a:solidFill>
                <a:srgbClr val="0EB9F1"/>
              </a:solidFill>
              <a:latin typeface="Bebas Neue Regular" panose="00000500000000000000" pitchFamily="50" charset="0"/>
              <a:ea typeface="Arial Unicode MS" panose="020B0604020202020204" pitchFamily="34" charset="-128"/>
              <a:cs typeface="Arial Unicode MS" panose="020B0604020202020204" pitchFamily="34" charset="-128"/>
            </a:endParaRPr>
          </a:p>
        </p:txBody>
      </p:sp>
      <p:sp>
        <p:nvSpPr>
          <p:cNvPr id="14" name="Retângulo 13">
            <a:extLst>
              <a:ext uri="{FF2B5EF4-FFF2-40B4-BE49-F238E27FC236}">
                <a16:creationId xmlns:a16="http://schemas.microsoft.com/office/drawing/2014/main" id="{A88DA48E-76DA-44A5-9E3F-9452B431ACB5}"/>
              </a:ext>
            </a:extLst>
          </p:cNvPr>
          <p:cNvSpPr/>
          <p:nvPr/>
        </p:nvSpPr>
        <p:spPr>
          <a:xfrm>
            <a:off x="892043" y="3527137"/>
            <a:ext cx="8299342" cy="461665"/>
          </a:xfrm>
          <a:prstGeom prst="rect">
            <a:avLst/>
          </a:prstGeom>
        </p:spPr>
        <p:txBody>
          <a:bodyPr wrap="square">
            <a:spAutoFit/>
          </a:bodyPr>
          <a:lstStyle/>
          <a:p>
            <a:r>
              <a:rPr lang="pt-BR" sz="2400" b="1" dirty="0">
                <a:solidFill>
                  <a:srgbClr val="0D2252"/>
                </a:solidFill>
                <a:ea typeface="Open Sans" panose="020B0606030504020204" pitchFamily="34" charset="0"/>
                <a:cs typeface="Open Sans" panose="020B0606030504020204" pitchFamily="34" charset="0"/>
              </a:rPr>
              <a:t> </a:t>
            </a:r>
          </a:p>
        </p:txBody>
      </p:sp>
      <p:pic>
        <p:nvPicPr>
          <p:cNvPr id="5" name="Imagem 4">
            <a:extLst>
              <a:ext uri="{FF2B5EF4-FFF2-40B4-BE49-F238E27FC236}">
                <a16:creationId xmlns:a16="http://schemas.microsoft.com/office/drawing/2014/main" id="{7FB345B7-BBB1-44C4-92B6-8FB70F2A8D0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14645" y="6165304"/>
            <a:ext cx="2667408" cy="689916"/>
          </a:xfrm>
          <a:prstGeom prst="rect">
            <a:avLst/>
          </a:prstGeom>
        </p:spPr>
      </p:pic>
      <p:sp>
        <p:nvSpPr>
          <p:cNvPr id="2" name="TextBox 1">
            <a:extLst>
              <a:ext uri="{FF2B5EF4-FFF2-40B4-BE49-F238E27FC236}">
                <a16:creationId xmlns:a16="http://schemas.microsoft.com/office/drawing/2014/main" id="{95DE17C0-B724-C149-A19D-CC0B8F17DD1A}"/>
              </a:ext>
            </a:extLst>
          </p:cNvPr>
          <p:cNvSpPr txBox="1"/>
          <p:nvPr/>
        </p:nvSpPr>
        <p:spPr>
          <a:xfrm>
            <a:off x="0" y="1340768"/>
            <a:ext cx="12192000" cy="6036974"/>
          </a:xfrm>
          <a:prstGeom prst="rect">
            <a:avLst/>
          </a:prstGeom>
          <a:noFill/>
        </p:spPr>
        <p:txBody>
          <a:bodyPr wrap="square" rtlCol="0">
            <a:spAutoFit/>
          </a:bodyPr>
          <a:lstStyle/>
          <a:p>
            <a:pPr algn="just">
              <a:lnSpc>
                <a:spcPct val="150000"/>
              </a:lnSpc>
              <a:defRPr/>
            </a:pPr>
            <a:r>
              <a:rPr lang="pt-BR" sz="2400" b="1" dirty="0">
                <a:solidFill>
                  <a:srgbClr val="000000"/>
                </a:solidFill>
                <a:ea typeface="Times New Roman" panose="02020603050405020304" pitchFamily="18" charset="0"/>
                <a:cs typeface="Times New Roman" panose="02020603050405020304" pitchFamily="18" charset="0"/>
              </a:rPr>
              <a:t>a.2) Inexecução voluntária.</a:t>
            </a:r>
            <a:endParaRPr lang="pt-BR" sz="2400" dirty="0">
              <a:ea typeface="Times New Roman" panose="02020603050405020304" pitchFamily="18" charset="0"/>
            </a:endParaRPr>
          </a:p>
          <a:p>
            <a:pPr marL="342900" indent="-342900" algn="just">
              <a:lnSpc>
                <a:spcPct val="150000"/>
              </a:lnSpc>
              <a:buFont typeface="Wingdings" panose="05000000000000000000" pitchFamily="2" charset="2"/>
              <a:buChar char=""/>
              <a:defRPr/>
            </a:pPr>
            <a:r>
              <a:rPr lang="pt-BR" sz="2400" dirty="0">
                <a:solidFill>
                  <a:srgbClr val="000000"/>
                </a:solidFill>
                <a:ea typeface="Times New Roman" panose="02020603050405020304" pitchFamily="18" charset="0"/>
                <a:cs typeface="Times New Roman" panose="02020603050405020304" pitchFamily="18" charset="0"/>
              </a:rPr>
              <a:t>Com dolo/com culpa.</a:t>
            </a:r>
            <a:endParaRPr lang="pt-BR" sz="2400" dirty="0">
              <a:ea typeface="Times New Roman" panose="02020603050405020304" pitchFamily="18" charset="0"/>
              <a:cs typeface="Wingdings" panose="05000000000000000000" pitchFamily="2" charset="2"/>
            </a:endParaRPr>
          </a:p>
          <a:p>
            <a:pPr algn="just">
              <a:lnSpc>
                <a:spcPct val="150000"/>
              </a:lnSpc>
              <a:defRPr/>
            </a:pPr>
            <a:r>
              <a:rPr lang="pt-BR" sz="2400" dirty="0">
                <a:ea typeface="Times New Roman" panose="02020603050405020304" pitchFamily="18" charset="0"/>
                <a:cs typeface="Times New Roman" panose="02020603050405020304" pitchFamily="18" charset="0"/>
              </a:rPr>
              <a:t>CC, art. 475: “A parte lesada pelo inadimplemento pode pedir a resolução do contrato, se não preferir exigir-lhe o cumprimento, cabendo, em qualquer dos casos, indenização por perdas e danos”.</a:t>
            </a:r>
          </a:p>
          <a:p>
            <a:pPr algn="just">
              <a:lnSpc>
                <a:spcPct val="150000"/>
              </a:lnSpc>
              <a:defRPr/>
            </a:pPr>
            <a:r>
              <a:rPr lang="pt-BR" sz="2400" dirty="0">
                <a:ea typeface="Times New Roman" panose="02020603050405020304" pitchFamily="18" charset="0"/>
              </a:rPr>
              <a:t>I Jornada de Direito Civil - Enunciado 31. “As perdas e danos mencionados no art. 475 do novo Código Civil dependem da imputabilidade da causa da possível resolução”.</a:t>
            </a:r>
          </a:p>
          <a:p>
            <a:pPr algn="just">
              <a:lnSpc>
                <a:spcPct val="150000"/>
              </a:lnSpc>
              <a:defRPr/>
            </a:pPr>
            <a:r>
              <a:rPr lang="pt-BR" sz="2400" dirty="0">
                <a:ea typeface="Times New Roman" panose="02020603050405020304" pitchFamily="18" charset="0"/>
              </a:rPr>
              <a:t>IV Jornada de Direito Civil - Enunciado 361. “O adimplemento substancial decorre dos princípios gerais contratuais, de modo a fazer preponderar a função social do contrato e o princípio da boa-fé objetiva, balizando a aplicação do art. 475”.</a:t>
            </a:r>
          </a:p>
          <a:p>
            <a:pPr algn="ctr">
              <a:lnSpc>
                <a:spcPct val="150000"/>
              </a:lnSpc>
            </a:pPr>
            <a:endParaRPr lang="pt-BR" altLang="pt-BR" sz="2000" dirty="0">
              <a:solidFill>
                <a:schemeClr val="bg2">
                  <a:lumMod val="25000"/>
                </a:schemeClr>
              </a:solidFill>
              <a:latin typeface="Arial" pitchFamily="34" charset="0"/>
              <a:cs typeface="Arial" pitchFamily="34" charset="0"/>
            </a:endParaRPr>
          </a:p>
        </p:txBody>
      </p:sp>
    </p:spTree>
    <p:extLst>
      <p:ext uri="{BB962C8B-B14F-4D97-AF65-F5344CB8AC3E}">
        <p14:creationId xmlns:p14="http://schemas.microsoft.com/office/powerpoint/2010/main" val="25634100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 name="Retângulo 7"/>
          <p:cNvSpPr/>
          <p:nvPr/>
        </p:nvSpPr>
        <p:spPr>
          <a:xfrm>
            <a:off x="47328" y="1628800"/>
            <a:ext cx="12144672" cy="1692771"/>
          </a:xfrm>
          <a:prstGeom prst="rect">
            <a:avLst/>
          </a:prstGeom>
        </p:spPr>
        <p:txBody>
          <a:bodyPr wrap="square">
            <a:spAutoFit/>
          </a:bodyPr>
          <a:lstStyle/>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p:txBody>
      </p:sp>
      <p:pic>
        <p:nvPicPr>
          <p:cNvPr id="11" name="Imagem 10">
            <a:extLst>
              <a:ext uri="{FF2B5EF4-FFF2-40B4-BE49-F238E27FC236}">
                <a16:creationId xmlns:a16="http://schemas.microsoft.com/office/drawing/2014/main" id="{F93A83ED-17C0-4CA3-B4FB-25965E823E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424" y="6190005"/>
            <a:ext cx="1065157" cy="524192"/>
          </a:xfrm>
          <a:prstGeom prst="rect">
            <a:avLst/>
          </a:prstGeom>
        </p:spPr>
      </p:pic>
      <p:sp>
        <p:nvSpPr>
          <p:cNvPr id="13" name="Title 1">
            <a:extLst>
              <a:ext uri="{FF2B5EF4-FFF2-40B4-BE49-F238E27FC236}">
                <a16:creationId xmlns:a16="http://schemas.microsoft.com/office/drawing/2014/main" id="{8B11497E-3FBA-4568-9BC1-BFFE92CBD9C6}"/>
              </a:ext>
            </a:extLst>
          </p:cNvPr>
          <p:cNvSpPr txBox="1">
            <a:spLocks/>
          </p:cNvSpPr>
          <p:nvPr/>
        </p:nvSpPr>
        <p:spPr>
          <a:xfrm>
            <a:off x="929006" y="764704"/>
            <a:ext cx="5206396"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pt-BR" sz="1600" b="1" dirty="0">
                <a:solidFill>
                  <a:schemeClr val="bg1"/>
                </a:solidFill>
                <a:latin typeface="+mn-lt"/>
                <a:ea typeface="Arial Unicode MS" panose="020B0604020202020204" pitchFamily="34" charset="-128"/>
                <a:cs typeface="Arial Unicode MS" panose="020B0604020202020204" pitchFamily="34" charset="-128"/>
              </a:rPr>
              <a:t>Teoria Geral dos Contratos</a:t>
            </a:r>
          </a:p>
          <a:p>
            <a:pPr algn="l"/>
            <a:endParaRPr lang="pt-BR" sz="1600" b="1" dirty="0">
              <a:solidFill>
                <a:schemeClr val="bg1"/>
              </a:solidFill>
              <a:latin typeface="+mn-lt"/>
              <a:ea typeface="Arial Unicode MS" panose="020B0604020202020204" pitchFamily="34" charset="-128"/>
              <a:cs typeface="Arial Unicode MS" panose="020B0604020202020204" pitchFamily="34" charset="-128"/>
            </a:endParaRPr>
          </a:p>
        </p:txBody>
      </p:sp>
      <p:sp>
        <p:nvSpPr>
          <p:cNvPr id="15" name="Title 1">
            <a:extLst>
              <a:ext uri="{FF2B5EF4-FFF2-40B4-BE49-F238E27FC236}">
                <a16:creationId xmlns:a16="http://schemas.microsoft.com/office/drawing/2014/main" id="{8946028B-C852-4F07-91D4-1119BFFD6516}"/>
              </a:ext>
            </a:extLst>
          </p:cNvPr>
          <p:cNvSpPr txBox="1">
            <a:spLocks/>
          </p:cNvSpPr>
          <p:nvPr/>
        </p:nvSpPr>
        <p:spPr>
          <a:xfrm>
            <a:off x="911424" y="332656"/>
            <a:ext cx="5206396"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pt-BR" sz="3600" b="1" spc="300" dirty="0">
              <a:solidFill>
                <a:srgbClr val="0EB9F1"/>
              </a:solidFill>
              <a:latin typeface="Bebas Neue Regular" panose="00000500000000000000" pitchFamily="50" charset="0"/>
              <a:ea typeface="Arial Unicode MS" panose="020B0604020202020204" pitchFamily="34" charset="-128"/>
              <a:cs typeface="Arial Unicode MS" panose="020B0604020202020204" pitchFamily="34" charset="-128"/>
            </a:endParaRPr>
          </a:p>
        </p:txBody>
      </p:sp>
      <p:sp>
        <p:nvSpPr>
          <p:cNvPr id="14" name="Retângulo 13">
            <a:extLst>
              <a:ext uri="{FF2B5EF4-FFF2-40B4-BE49-F238E27FC236}">
                <a16:creationId xmlns:a16="http://schemas.microsoft.com/office/drawing/2014/main" id="{A88DA48E-76DA-44A5-9E3F-9452B431ACB5}"/>
              </a:ext>
            </a:extLst>
          </p:cNvPr>
          <p:cNvSpPr/>
          <p:nvPr/>
        </p:nvSpPr>
        <p:spPr>
          <a:xfrm>
            <a:off x="892043" y="3527137"/>
            <a:ext cx="8299342" cy="461665"/>
          </a:xfrm>
          <a:prstGeom prst="rect">
            <a:avLst/>
          </a:prstGeom>
        </p:spPr>
        <p:txBody>
          <a:bodyPr wrap="square">
            <a:spAutoFit/>
          </a:bodyPr>
          <a:lstStyle/>
          <a:p>
            <a:r>
              <a:rPr lang="pt-BR" sz="2400" b="1" dirty="0">
                <a:solidFill>
                  <a:srgbClr val="0D2252"/>
                </a:solidFill>
                <a:ea typeface="Open Sans" panose="020B0606030504020204" pitchFamily="34" charset="0"/>
                <a:cs typeface="Open Sans" panose="020B0606030504020204" pitchFamily="34" charset="0"/>
              </a:rPr>
              <a:t> </a:t>
            </a:r>
          </a:p>
        </p:txBody>
      </p:sp>
      <p:pic>
        <p:nvPicPr>
          <p:cNvPr id="5" name="Imagem 4">
            <a:extLst>
              <a:ext uri="{FF2B5EF4-FFF2-40B4-BE49-F238E27FC236}">
                <a16:creationId xmlns:a16="http://schemas.microsoft.com/office/drawing/2014/main" id="{7FB345B7-BBB1-44C4-92B6-8FB70F2A8D0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14645" y="6165304"/>
            <a:ext cx="2667408" cy="689916"/>
          </a:xfrm>
          <a:prstGeom prst="rect">
            <a:avLst/>
          </a:prstGeom>
        </p:spPr>
      </p:pic>
      <p:sp>
        <p:nvSpPr>
          <p:cNvPr id="2" name="TextBox 1">
            <a:extLst>
              <a:ext uri="{FF2B5EF4-FFF2-40B4-BE49-F238E27FC236}">
                <a16:creationId xmlns:a16="http://schemas.microsoft.com/office/drawing/2014/main" id="{95DE17C0-B724-C149-A19D-CC0B8F17DD1A}"/>
              </a:ext>
            </a:extLst>
          </p:cNvPr>
          <p:cNvSpPr txBox="1"/>
          <p:nvPr/>
        </p:nvSpPr>
        <p:spPr>
          <a:xfrm>
            <a:off x="0" y="1340768"/>
            <a:ext cx="12192000" cy="5482976"/>
          </a:xfrm>
          <a:prstGeom prst="rect">
            <a:avLst/>
          </a:prstGeom>
          <a:noFill/>
        </p:spPr>
        <p:txBody>
          <a:bodyPr wrap="square" rtlCol="0">
            <a:spAutoFit/>
          </a:bodyPr>
          <a:lstStyle/>
          <a:p>
            <a:pPr algn="just">
              <a:lnSpc>
                <a:spcPct val="150000"/>
              </a:lnSpc>
              <a:defRPr/>
            </a:pPr>
            <a:r>
              <a:rPr lang="pt-BR" sz="2400" b="1" dirty="0">
                <a:solidFill>
                  <a:srgbClr val="000000"/>
                </a:solidFill>
                <a:ea typeface="Times New Roman" panose="02020603050405020304" pitchFamily="18" charset="0"/>
                <a:cs typeface="Times New Roman" panose="02020603050405020304" pitchFamily="18" charset="0"/>
              </a:rPr>
              <a:t>a.3) Resolução por onerosidade excessiva </a:t>
            </a:r>
            <a:r>
              <a:rPr lang="pt-BR" sz="2400" dirty="0">
                <a:solidFill>
                  <a:srgbClr val="000000"/>
                </a:solidFill>
                <a:ea typeface="Times New Roman" panose="02020603050405020304" pitchFamily="18" charset="0"/>
                <a:cs typeface="Times New Roman" panose="02020603050405020304" pitchFamily="18" charset="0"/>
              </a:rPr>
              <a:t>(CC, art. 478).</a:t>
            </a:r>
            <a:endParaRPr lang="pt-BR" sz="2400" dirty="0">
              <a:latin typeface="Times New Roman" panose="02020603050405020304" pitchFamily="18" charset="0"/>
              <a:ea typeface="Times New Roman" panose="02020603050405020304" pitchFamily="18" charset="0"/>
            </a:endParaRPr>
          </a:p>
          <a:p>
            <a:pPr algn="just">
              <a:lnSpc>
                <a:spcPct val="150000"/>
              </a:lnSpc>
              <a:defRPr/>
            </a:pPr>
            <a:r>
              <a:rPr lang="pt-BR" sz="2400" dirty="0">
                <a:solidFill>
                  <a:srgbClr val="000000"/>
                </a:solidFill>
                <a:ea typeface="Times New Roman" panose="02020603050405020304" pitchFamily="18" charset="0"/>
                <a:cs typeface="Times New Roman" panose="02020603050405020304" pitchFamily="18" charset="0"/>
              </a:rPr>
              <a:t>Trata-se da teoria da imprevisão para extinguir o contrato.</a:t>
            </a:r>
            <a:endParaRPr lang="pt-BR" sz="2400" dirty="0">
              <a:latin typeface="Times New Roman" panose="02020603050405020304" pitchFamily="18" charset="0"/>
              <a:ea typeface="Times New Roman" panose="02020603050405020304" pitchFamily="18" charset="0"/>
            </a:endParaRPr>
          </a:p>
          <a:p>
            <a:pPr algn="just">
              <a:lnSpc>
                <a:spcPct val="150000"/>
              </a:lnSpc>
              <a:defRPr/>
            </a:pPr>
            <a:r>
              <a:rPr lang="pt-BR" sz="2400" dirty="0">
                <a:solidFill>
                  <a:srgbClr val="000000"/>
                </a:solidFill>
                <a:ea typeface="Times New Roman" panose="02020603050405020304" pitchFamily="18" charset="0"/>
                <a:cs typeface="Times New Roman" panose="02020603050405020304" pitchFamily="18" charset="0"/>
              </a:rPr>
              <a:t> </a:t>
            </a:r>
            <a:endParaRPr lang="pt-BR" sz="2400" dirty="0">
              <a:latin typeface="Times New Roman" panose="02020603050405020304" pitchFamily="18" charset="0"/>
              <a:ea typeface="Times New Roman" panose="02020603050405020304" pitchFamily="18" charset="0"/>
            </a:endParaRPr>
          </a:p>
          <a:p>
            <a:pPr algn="just">
              <a:lnSpc>
                <a:spcPct val="150000"/>
              </a:lnSpc>
              <a:defRPr/>
            </a:pPr>
            <a:r>
              <a:rPr lang="pt-BR" sz="2400" dirty="0">
                <a:solidFill>
                  <a:srgbClr val="000000"/>
                </a:solidFill>
                <a:ea typeface="Times New Roman" panose="02020603050405020304" pitchFamily="18" charset="0"/>
                <a:cs typeface="Times New Roman" panose="02020603050405020304" pitchFamily="18" charset="0"/>
              </a:rPr>
              <a:t>Os efeitos da sentença resolutiva são “ex tunc” à data da citação.</a:t>
            </a:r>
            <a:endParaRPr lang="pt-BR" sz="2400" dirty="0">
              <a:latin typeface="Times New Roman" panose="02020603050405020304" pitchFamily="18" charset="0"/>
              <a:ea typeface="Times New Roman" panose="02020603050405020304" pitchFamily="18" charset="0"/>
            </a:endParaRPr>
          </a:p>
          <a:p>
            <a:pPr algn="just">
              <a:lnSpc>
                <a:spcPct val="150000"/>
              </a:lnSpc>
              <a:defRPr/>
            </a:pPr>
            <a:endParaRPr lang="pt-BR" sz="2400" dirty="0">
              <a:ea typeface="Times New Roman" panose="02020603050405020304" pitchFamily="18" charset="0"/>
              <a:cs typeface="Times New Roman" panose="02020603050405020304" pitchFamily="18" charset="0"/>
            </a:endParaRPr>
          </a:p>
          <a:p>
            <a:pPr algn="just">
              <a:lnSpc>
                <a:spcPct val="150000"/>
              </a:lnSpc>
              <a:defRPr/>
            </a:pPr>
            <a:r>
              <a:rPr lang="pt-BR" sz="2400" dirty="0">
                <a:ea typeface="Times New Roman" panose="02020603050405020304" pitchFamily="18" charset="0"/>
                <a:cs typeface="Times New Roman" panose="02020603050405020304" pitchFamily="18" charset="0"/>
              </a:rPr>
              <a:t>CC, art. 478: “Nos contratos de execução continuada ou diferida, se a prestação de uma das partes se tornar excessivamente onerosa, com extrema vantagem para a outra, em virtude de acontecimentos extraordinários e imprevisíveis, poderá o devedor pedir a resolução do contrato. Os efeitos da sentença que a decretar retroagirão à data da citação”.</a:t>
            </a:r>
            <a:endParaRPr lang="pt-BR" sz="2400" dirty="0">
              <a:latin typeface="Times New Roman" panose="02020603050405020304" pitchFamily="18" charset="0"/>
              <a:ea typeface="Times New Roman" panose="02020603050405020304" pitchFamily="18" charset="0"/>
            </a:endParaRPr>
          </a:p>
          <a:p>
            <a:pPr algn="ctr">
              <a:lnSpc>
                <a:spcPct val="150000"/>
              </a:lnSpc>
            </a:pPr>
            <a:endParaRPr lang="pt-BR" altLang="pt-BR" sz="2000" dirty="0">
              <a:solidFill>
                <a:schemeClr val="bg2">
                  <a:lumMod val="25000"/>
                </a:schemeClr>
              </a:solidFill>
              <a:latin typeface="Arial" pitchFamily="34" charset="0"/>
              <a:cs typeface="Arial" pitchFamily="34" charset="0"/>
            </a:endParaRPr>
          </a:p>
        </p:txBody>
      </p:sp>
    </p:spTree>
    <p:extLst>
      <p:ext uri="{BB962C8B-B14F-4D97-AF65-F5344CB8AC3E}">
        <p14:creationId xmlns:p14="http://schemas.microsoft.com/office/powerpoint/2010/main" val="25634100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 name="Retângulo 7"/>
          <p:cNvSpPr/>
          <p:nvPr/>
        </p:nvSpPr>
        <p:spPr>
          <a:xfrm>
            <a:off x="47328" y="1628800"/>
            <a:ext cx="12144672" cy="1692771"/>
          </a:xfrm>
          <a:prstGeom prst="rect">
            <a:avLst/>
          </a:prstGeom>
        </p:spPr>
        <p:txBody>
          <a:bodyPr wrap="square">
            <a:spAutoFit/>
          </a:bodyPr>
          <a:lstStyle/>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p:txBody>
      </p:sp>
      <p:pic>
        <p:nvPicPr>
          <p:cNvPr id="11" name="Imagem 10">
            <a:extLst>
              <a:ext uri="{FF2B5EF4-FFF2-40B4-BE49-F238E27FC236}">
                <a16:creationId xmlns:a16="http://schemas.microsoft.com/office/drawing/2014/main" id="{F93A83ED-17C0-4CA3-B4FB-25965E823E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424" y="6190005"/>
            <a:ext cx="1065157" cy="524192"/>
          </a:xfrm>
          <a:prstGeom prst="rect">
            <a:avLst/>
          </a:prstGeom>
        </p:spPr>
      </p:pic>
      <p:sp>
        <p:nvSpPr>
          <p:cNvPr id="13" name="Title 1">
            <a:extLst>
              <a:ext uri="{FF2B5EF4-FFF2-40B4-BE49-F238E27FC236}">
                <a16:creationId xmlns:a16="http://schemas.microsoft.com/office/drawing/2014/main" id="{8B11497E-3FBA-4568-9BC1-BFFE92CBD9C6}"/>
              </a:ext>
            </a:extLst>
          </p:cNvPr>
          <p:cNvSpPr txBox="1">
            <a:spLocks/>
          </p:cNvSpPr>
          <p:nvPr/>
        </p:nvSpPr>
        <p:spPr>
          <a:xfrm>
            <a:off x="929006" y="764704"/>
            <a:ext cx="5206396"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pt-BR" sz="1600" b="1" dirty="0">
                <a:solidFill>
                  <a:schemeClr val="bg1"/>
                </a:solidFill>
                <a:latin typeface="+mn-lt"/>
                <a:ea typeface="Arial Unicode MS" panose="020B0604020202020204" pitchFamily="34" charset="-128"/>
                <a:cs typeface="Arial Unicode MS" panose="020B0604020202020204" pitchFamily="34" charset="-128"/>
              </a:rPr>
              <a:t>Teoria Geral dos Contratos</a:t>
            </a:r>
          </a:p>
          <a:p>
            <a:pPr algn="l"/>
            <a:endParaRPr lang="pt-BR" sz="1600" b="1" dirty="0">
              <a:solidFill>
                <a:schemeClr val="bg1"/>
              </a:solidFill>
              <a:latin typeface="+mn-lt"/>
              <a:ea typeface="Arial Unicode MS" panose="020B0604020202020204" pitchFamily="34" charset="-128"/>
              <a:cs typeface="Arial Unicode MS" panose="020B0604020202020204" pitchFamily="34" charset="-128"/>
            </a:endParaRPr>
          </a:p>
        </p:txBody>
      </p:sp>
      <p:sp>
        <p:nvSpPr>
          <p:cNvPr id="15" name="Title 1">
            <a:extLst>
              <a:ext uri="{FF2B5EF4-FFF2-40B4-BE49-F238E27FC236}">
                <a16:creationId xmlns:a16="http://schemas.microsoft.com/office/drawing/2014/main" id="{8946028B-C852-4F07-91D4-1119BFFD6516}"/>
              </a:ext>
            </a:extLst>
          </p:cNvPr>
          <p:cNvSpPr txBox="1">
            <a:spLocks/>
          </p:cNvSpPr>
          <p:nvPr/>
        </p:nvSpPr>
        <p:spPr>
          <a:xfrm>
            <a:off x="911424" y="332656"/>
            <a:ext cx="5206396"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pt-BR" sz="3600" b="1" spc="300" dirty="0">
              <a:solidFill>
                <a:srgbClr val="0EB9F1"/>
              </a:solidFill>
              <a:latin typeface="Bebas Neue Regular" panose="00000500000000000000" pitchFamily="50" charset="0"/>
              <a:ea typeface="Arial Unicode MS" panose="020B0604020202020204" pitchFamily="34" charset="-128"/>
              <a:cs typeface="Arial Unicode MS" panose="020B0604020202020204" pitchFamily="34" charset="-128"/>
            </a:endParaRPr>
          </a:p>
        </p:txBody>
      </p:sp>
      <p:sp>
        <p:nvSpPr>
          <p:cNvPr id="14" name="Retângulo 13">
            <a:extLst>
              <a:ext uri="{FF2B5EF4-FFF2-40B4-BE49-F238E27FC236}">
                <a16:creationId xmlns:a16="http://schemas.microsoft.com/office/drawing/2014/main" id="{A88DA48E-76DA-44A5-9E3F-9452B431ACB5}"/>
              </a:ext>
            </a:extLst>
          </p:cNvPr>
          <p:cNvSpPr/>
          <p:nvPr/>
        </p:nvSpPr>
        <p:spPr>
          <a:xfrm>
            <a:off x="892043" y="3527137"/>
            <a:ext cx="8299342" cy="461665"/>
          </a:xfrm>
          <a:prstGeom prst="rect">
            <a:avLst/>
          </a:prstGeom>
        </p:spPr>
        <p:txBody>
          <a:bodyPr wrap="square">
            <a:spAutoFit/>
          </a:bodyPr>
          <a:lstStyle/>
          <a:p>
            <a:r>
              <a:rPr lang="pt-BR" sz="2400" b="1" dirty="0">
                <a:solidFill>
                  <a:srgbClr val="0D2252"/>
                </a:solidFill>
                <a:ea typeface="Open Sans" panose="020B0606030504020204" pitchFamily="34" charset="0"/>
                <a:cs typeface="Open Sans" panose="020B0606030504020204" pitchFamily="34" charset="0"/>
              </a:rPr>
              <a:t> </a:t>
            </a:r>
          </a:p>
        </p:txBody>
      </p:sp>
      <p:pic>
        <p:nvPicPr>
          <p:cNvPr id="5" name="Imagem 4">
            <a:extLst>
              <a:ext uri="{FF2B5EF4-FFF2-40B4-BE49-F238E27FC236}">
                <a16:creationId xmlns:a16="http://schemas.microsoft.com/office/drawing/2014/main" id="{7FB345B7-BBB1-44C4-92B6-8FB70F2A8D0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14645" y="6165304"/>
            <a:ext cx="2667408" cy="689916"/>
          </a:xfrm>
          <a:prstGeom prst="rect">
            <a:avLst/>
          </a:prstGeom>
        </p:spPr>
      </p:pic>
      <p:sp>
        <p:nvSpPr>
          <p:cNvPr id="2" name="TextBox 1">
            <a:extLst>
              <a:ext uri="{FF2B5EF4-FFF2-40B4-BE49-F238E27FC236}">
                <a16:creationId xmlns:a16="http://schemas.microsoft.com/office/drawing/2014/main" id="{95DE17C0-B724-C149-A19D-CC0B8F17DD1A}"/>
              </a:ext>
            </a:extLst>
          </p:cNvPr>
          <p:cNvSpPr txBox="1"/>
          <p:nvPr/>
        </p:nvSpPr>
        <p:spPr>
          <a:xfrm>
            <a:off x="0" y="1340768"/>
            <a:ext cx="12192000" cy="5275227"/>
          </a:xfrm>
          <a:prstGeom prst="rect">
            <a:avLst/>
          </a:prstGeom>
          <a:noFill/>
        </p:spPr>
        <p:txBody>
          <a:bodyPr wrap="square" rtlCol="0">
            <a:spAutoFit/>
          </a:bodyPr>
          <a:lstStyle/>
          <a:p>
            <a:pPr algn="just">
              <a:lnSpc>
                <a:spcPct val="150000"/>
              </a:lnSpc>
              <a:defRPr/>
            </a:pPr>
            <a:r>
              <a:rPr lang="pt-BR" sz="2300" dirty="0">
                <a:solidFill>
                  <a:srgbClr val="000000"/>
                </a:solidFill>
                <a:ea typeface="Times New Roman" panose="02020603050405020304" pitchFamily="18" charset="0"/>
                <a:cs typeface="Times New Roman" panose="02020603050405020304" pitchFamily="18" charset="0"/>
              </a:rPr>
              <a:t>Dentro da ação de resolução, é possível a revisão do contrato, aplicando-se os seguintes dispositivos:</a:t>
            </a:r>
            <a:endParaRPr lang="pt-BR" sz="2300" dirty="0">
              <a:latin typeface="Times New Roman" panose="02020603050405020304" pitchFamily="18" charset="0"/>
              <a:ea typeface="Times New Roman" panose="02020603050405020304" pitchFamily="18" charset="0"/>
            </a:endParaRPr>
          </a:p>
          <a:p>
            <a:pPr algn="just">
              <a:lnSpc>
                <a:spcPct val="150000"/>
              </a:lnSpc>
              <a:defRPr/>
            </a:pPr>
            <a:r>
              <a:rPr lang="pt-BR" sz="2300" dirty="0">
                <a:solidFill>
                  <a:srgbClr val="000000"/>
                </a:solidFill>
                <a:ea typeface="Times New Roman" panose="02020603050405020304" pitchFamily="18" charset="0"/>
                <a:cs typeface="Times New Roman" panose="02020603050405020304" pitchFamily="18" charset="0"/>
              </a:rPr>
              <a:t>CC, art. 479: revisão por oferecimento do réu – Modificação equitativa. </a:t>
            </a:r>
          </a:p>
          <a:p>
            <a:pPr algn="just">
              <a:lnSpc>
                <a:spcPct val="150000"/>
              </a:lnSpc>
              <a:defRPr/>
            </a:pPr>
            <a:r>
              <a:rPr lang="pt-BR" sz="2300" dirty="0">
                <a:solidFill>
                  <a:srgbClr val="000000"/>
                </a:solidFill>
                <a:ea typeface="Times New Roman" panose="02020603050405020304" pitchFamily="18" charset="0"/>
                <a:cs typeface="Times New Roman" panose="02020603050405020304" pitchFamily="18" charset="0"/>
              </a:rPr>
              <a:t>Segundo o Enunciado n. 367 da IV Jornada de Direito Civil, o autor da ação de resolução deve concordar com a revisão. </a:t>
            </a:r>
          </a:p>
          <a:p>
            <a:pPr algn="just">
              <a:lnSpc>
                <a:spcPct val="150000"/>
              </a:lnSpc>
              <a:defRPr/>
            </a:pPr>
            <a:r>
              <a:rPr lang="pt-BR" sz="2300" dirty="0">
                <a:ea typeface="Times New Roman" panose="02020603050405020304" pitchFamily="18" charset="0"/>
                <a:cs typeface="Times New Roman" panose="02020603050405020304" pitchFamily="18" charset="0"/>
              </a:rPr>
              <a:t>CC, art. 479: “A resolução poderá ser evitada, oferecendo-se o réu a modificar equitativamente as condições do contrato”. </a:t>
            </a:r>
          </a:p>
          <a:p>
            <a:pPr algn="just">
              <a:lnSpc>
                <a:spcPct val="150000"/>
              </a:lnSpc>
              <a:defRPr/>
            </a:pPr>
            <a:r>
              <a:rPr lang="pt-BR" sz="2300" dirty="0">
                <a:ea typeface="Times New Roman" panose="02020603050405020304" pitchFamily="18" charset="0"/>
                <a:cs typeface="Times New Roman" panose="02020603050405020304" pitchFamily="18" charset="0"/>
              </a:rPr>
              <a:t>Enunciado n. 367: “Em observância ao princípio da conservação do contrato, nas ações que tenham por objeto a resolução do pacto por excessiva onerosidade, pode o juiz modificá-lo equitativamente, desde que ouvida a parte autora, respeitada sua vontade e observado o contraditório”.</a:t>
            </a:r>
            <a:endParaRPr lang="pt-BR" sz="2300" dirty="0">
              <a:latin typeface="Times New Roman" panose="02020603050405020304" pitchFamily="18" charset="0"/>
              <a:ea typeface="Times New Roman" panose="02020603050405020304" pitchFamily="18" charset="0"/>
            </a:endParaRPr>
          </a:p>
          <a:p>
            <a:pPr algn="ctr">
              <a:lnSpc>
                <a:spcPct val="150000"/>
              </a:lnSpc>
            </a:pPr>
            <a:endParaRPr lang="pt-BR" altLang="pt-BR" sz="2000" dirty="0">
              <a:solidFill>
                <a:schemeClr val="bg2">
                  <a:lumMod val="25000"/>
                </a:schemeClr>
              </a:solidFill>
              <a:latin typeface="Arial" pitchFamily="34" charset="0"/>
              <a:cs typeface="Arial" pitchFamily="34" charset="0"/>
            </a:endParaRPr>
          </a:p>
        </p:txBody>
      </p:sp>
    </p:spTree>
    <p:extLst>
      <p:ext uri="{BB962C8B-B14F-4D97-AF65-F5344CB8AC3E}">
        <p14:creationId xmlns:p14="http://schemas.microsoft.com/office/powerpoint/2010/main" val="25634100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 name="Retângulo 7"/>
          <p:cNvSpPr/>
          <p:nvPr/>
        </p:nvSpPr>
        <p:spPr>
          <a:xfrm>
            <a:off x="47328" y="1628800"/>
            <a:ext cx="12144672" cy="1692771"/>
          </a:xfrm>
          <a:prstGeom prst="rect">
            <a:avLst/>
          </a:prstGeom>
        </p:spPr>
        <p:txBody>
          <a:bodyPr wrap="square">
            <a:spAutoFit/>
          </a:bodyPr>
          <a:lstStyle/>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p:txBody>
      </p:sp>
      <p:pic>
        <p:nvPicPr>
          <p:cNvPr id="11" name="Imagem 10">
            <a:extLst>
              <a:ext uri="{FF2B5EF4-FFF2-40B4-BE49-F238E27FC236}">
                <a16:creationId xmlns:a16="http://schemas.microsoft.com/office/drawing/2014/main" id="{F93A83ED-17C0-4CA3-B4FB-25965E823E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424" y="6190005"/>
            <a:ext cx="1065157" cy="524192"/>
          </a:xfrm>
          <a:prstGeom prst="rect">
            <a:avLst/>
          </a:prstGeom>
        </p:spPr>
      </p:pic>
      <p:sp>
        <p:nvSpPr>
          <p:cNvPr id="13" name="Title 1">
            <a:extLst>
              <a:ext uri="{FF2B5EF4-FFF2-40B4-BE49-F238E27FC236}">
                <a16:creationId xmlns:a16="http://schemas.microsoft.com/office/drawing/2014/main" id="{8B11497E-3FBA-4568-9BC1-BFFE92CBD9C6}"/>
              </a:ext>
            </a:extLst>
          </p:cNvPr>
          <p:cNvSpPr txBox="1">
            <a:spLocks/>
          </p:cNvSpPr>
          <p:nvPr/>
        </p:nvSpPr>
        <p:spPr>
          <a:xfrm>
            <a:off x="929006" y="764704"/>
            <a:ext cx="5206396"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pt-BR" sz="1600" b="1" dirty="0">
                <a:solidFill>
                  <a:schemeClr val="bg1"/>
                </a:solidFill>
                <a:latin typeface="+mn-lt"/>
                <a:ea typeface="Arial Unicode MS" panose="020B0604020202020204" pitchFamily="34" charset="-128"/>
                <a:cs typeface="Arial Unicode MS" panose="020B0604020202020204" pitchFamily="34" charset="-128"/>
              </a:rPr>
              <a:t>Teoria Geral dos Contratos</a:t>
            </a:r>
          </a:p>
          <a:p>
            <a:pPr algn="l"/>
            <a:endParaRPr lang="pt-BR" sz="1600" b="1" dirty="0">
              <a:solidFill>
                <a:schemeClr val="bg1"/>
              </a:solidFill>
              <a:latin typeface="+mn-lt"/>
              <a:ea typeface="Arial Unicode MS" panose="020B0604020202020204" pitchFamily="34" charset="-128"/>
              <a:cs typeface="Arial Unicode MS" panose="020B0604020202020204" pitchFamily="34" charset="-128"/>
            </a:endParaRPr>
          </a:p>
        </p:txBody>
      </p:sp>
      <p:sp>
        <p:nvSpPr>
          <p:cNvPr id="15" name="Title 1">
            <a:extLst>
              <a:ext uri="{FF2B5EF4-FFF2-40B4-BE49-F238E27FC236}">
                <a16:creationId xmlns:a16="http://schemas.microsoft.com/office/drawing/2014/main" id="{8946028B-C852-4F07-91D4-1119BFFD6516}"/>
              </a:ext>
            </a:extLst>
          </p:cNvPr>
          <p:cNvSpPr txBox="1">
            <a:spLocks/>
          </p:cNvSpPr>
          <p:nvPr/>
        </p:nvSpPr>
        <p:spPr>
          <a:xfrm>
            <a:off x="911424" y="332656"/>
            <a:ext cx="5206396"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pt-BR" sz="3600" b="1" spc="300" dirty="0">
              <a:solidFill>
                <a:srgbClr val="0EB9F1"/>
              </a:solidFill>
              <a:latin typeface="Bebas Neue Regular" panose="00000500000000000000" pitchFamily="50" charset="0"/>
              <a:ea typeface="Arial Unicode MS" panose="020B0604020202020204" pitchFamily="34" charset="-128"/>
              <a:cs typeface="Arial Unicode MS" panose="020B0604020202020204" pitchFamily="34" charset="-128"/>
            </a:endParaRPr>
          </a:p>
        </p:txBody>
      </p:sp>
      <p:sp>
        <p:nvSpPr>
          <p:cNvPr id="14" name="Retângulo 13">
            <a:extLst>
              <a:ext uri="{FF2B5EF4-FFF2-40B4-BE49-F238E27FC236}">
                <a16:creationId xmlns:a16="http://schemas.microsoft.com/office/drawing/2014/main" id="{A88DA48E-76DA-44A5-9E3F-9452B431ACB5}"/>
              </a:ext>
            </a:extLst>
          </p:cNvPr>
          <p:cNvSpPr/>
          <p:nvPr/>
        </p:nvSpPr>
        <p:spPr>
          <a:xfrm>
            <a:off x="892043" y="3527137"/>
            <a:ext cx="8299342" cy="461665"/>
          </a:xfrm>
          <a:prstGeom prst="rect">
            <a:avLst/>
          </a:prstGeom>
        </p:spPr>
        <p:txBody>
          <a:bodyPr wrap="square">
            <a:spAutoFit/>
          </a:bodyPr>
          <a:lstStyle/>
          <a:p>
            <a:r>
              <a:rPr lang="pt-BR" sz="2400" b="1" dirty="0">
                <a:solidFill>
                  <a:srgbClr val="0D2252"/>
                </a:solidFill>
                <a:ea typeface="Open Sans" panose="020B0606030504020204" pitchFamily="34" charset="0"/>
                <a:cs typeface="Open Sans" panose="020B0606030504020204" pitchFamily="34" charset="0"/>
              </a:rPr>
              <a:t> </a:t>
            </a:r>
          </a:p>
        </p:txBody>
      </p:sp>
      <p:pic>
        <p:nvPicPr>
          <p:cNvPr id="5" name="Imagem 4">
            <a:extLst>
              <a:ext uri="{FF2B5EF4-FFF2-40B4-BE49-F238E27FC236}">
                <a16:creationId xmlns:a16="http://schemas.microsoft.com/office/drawing/2014/main" id="{7FB345B7-BBB1-44C4-92B6-8FB70F2A8D0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14645" y="6165304"/>
            <a:ext cx="2667408" cy="689916"/>
          </a:xfrm>
          <a:prstGeom prst="rect">
            <a:avLst/>
          </a:prstGeom>
        </p:spPr>
      </p:pic>
      <p:sp>
        <p:nvSpPr>
          <p:cNvPr id="2" name="TextBox 1">
            <a:extLst>
              <a:ext uri="{FF2B5EF4-FFF2-40B4-BE49-F238E27FC236}">
                <a16:creationId xmlns:a16="http://schemas.microsoft.com/office/drawing/2014/main" id="{95DE17C0-B724-C149-A19D-CC0B8F17DD1A}"/>
              </a:ext>
            </a:extLst>
          </p:cNvPr>
          <p:cNvSpPr txBox="1"/>
          <p:nvPr/>
        </p:nvSpPr>
        <p:spPr>
          <a:xfrm>
            <a:off x="0" y="1340768"/>
            <a:ext cx="12192000" cy="5275227"/>
          </a:xfrm>
          <a:prstGeom prst="rect">
            <a:avLst/>
          </a:prstGeom>
          <a:noFill/>
        </p:spPr>
        <p:txBody>
          <a:bodyPr wrap="square" rtlCol="0">
            <a:spAutoFit/>
          </a:bodyPr>
          <a:lstStyle/>
          <a:p>
            <a:pPr algn="just">
              <a:lnSpc>
                <a:spcPct val="150000"/>
              </a:lnSpc>
              <a:defRPr/>
            </a:pPr>
            <a:r>
              <a:rPr lang="pt-BR" sz="2300" dirty="0">
                <a:solidFill>
                  <a:srgbClr val="000000"/>
                </a:solidFill>
                <a:ea typeface="Times New Roman" panose="02020603050405020304" pitchFamily="18" charset="0"/>
                <a:cs typeface="Times New Roman" panose="02020603050405020304" pitchFamily="18" charset="0"/>
              </a:rPr>
              <a:t>Dentro da ação de resolução, é possível a revisão do contrato, aplicando-se os seguintes dispositivos:</a:t>
            </a:r>
            <a:endParaRPr lang="pt-BR" sz="2300" dirty="0">
              <a:latin typeface="Times New Roman" panose="02020603050405020304" pitchFamily="18" charset="0"/>
              <a:ea typeface="Times New Roman" panose="02020603050405020304" pitchFamily="18" charset="0"/>
            </a:endParaRPr>
          </a:p>
          <a:p>
            <a:pPr algn="just">
              <a:lnSpc>
                <a:spcPct val="150000"/>
              </a:lnSpc>
              <a:defRPr/>
            </a:pPr>
            <a:r>
              <a:rPr lang="pt-BR" sz="2300" dirty="0">
                <a:solidFill>
                  <a:srgbClr val="000000"/>
                </a:solidFill>
                <a:ea typeface="Times New Roman" panose="02020603050405020304" pitchFamily="18" charset="0"/>
                <a:cs typeface="Times New Roman" panose="02020603050405020304" pitchFamily="18" charset="0"/>
              </a:rPr>
              <a:t>CC, art. 479: revisão por oferecimento do réu – Modificação equitativa. </a:t>
            </a:r>
          </a:p>
          <a:p>
            <a:pPr algn="just">
              <a:lnSpc>
                <a:spcPct val="150000"/>
              </a:lnSpc>
              <a:defRPr/>
            </a:pPr>
            <a:r>
              <a:rPr lang="pt-BR" sz="2300" dirty="0">
                <a:solidFill>
                  <a:srgbClr val="000000"/>
                </a:solidFill>
                <a:ea typeface="Times New Roman" panose="02020603050405020304" pitchFamily="18" charset="0"/>
                <a:cs typeface="Times New Roman" panose="02020603050405020304" pitchFamily="18" charset="0"/>
              </a:rPr>
              <a:t>Segundo o Enunciado n. 367 da IV Jornada de Direito Civil, o autor da ação de resolução deve concordar com a revisão. </a:t>
            </a:r>
          </a:p>
          <a:p>
            <a:pPr algn="just">
              <a:lnSpc>
                <a:spcPct val="150000"/>
              </a:lnSpc>
              <a:defRPr/>
            </a:pPr>
            <a:r>
              <a:rPr lang="pt-BR" sz="2300" dirty="0">
                <a:ea typeface="Times New Roman" panose="02020603050405020304" pitchFamily="18" charset="0"/>
                <a:cs typeface="Times New Roman" panose="02020603050405020304" pitchFamily="18" charset="0"/>
              </a:rPr>
              <a:t>CC, art. 479: “A resolução poderá ser evitada, oferecendo-se o réu a modificar equitativamente as condições do contrato”. </a:t>
            </a:r>
          </a:p>
          <a:p>
            <a:pPr algn="just">
              <a:lnSpc>
                <a:spcPct val="150000"/>
              </a:lnSpc>
              <a:defRPr/>
            </a:pPr>
            <a:r>
              <a:rPr lang="pt-BR" sz="2300" dirty="0">
                <a:ea typeface="Times New Roman" panose="02020603050405020304" pitchFamily="18" charset="0"/>
                <a:cs typeface="Times New Roman" panose="02020603050405020304" pitchFamily="18" charset="0"/>
              </a:rPr>
              <a:t>Enunciado n. 367: “Em observância ao princípio da conservação do contrato, nas ações que tenham por objeto a resolução do pacto por excessiva onerosidade, pode o juiz modificá-lo equitativamente, desde que ouvida a parte autora, respeitada sua vontade e observado o contraditório”.</a:t>
            </a:r>
            <a:endParaRPr lang="pt-BR" sz="2300" dirty="0">
              <a:latin typeface="Times New Roman" panose="02020603050405020304" pitchFamily="18" charset="0"/>
              <a:ea typeface="Times New Roman" panose="02020603050405020304" pitchFamily="18" charset="0"/>
            </a:endParaRPr>
          </a:p>
          <a:p>
            <a:pPr algn="ctr">
              <a:lnSpc>
                <a:spcPct val="150000"/>
              </a:lnSpc>
            </a:pPr>
            <a:endParaRPr lang="pt-BR" altLang="pt-BR" sz="2000" dirty="0">
              <a:solidFill>
                <a:schemeClr val="bg2">
                  <a:lumMod val="25000"/>
                </a:schemeClr>
              </a:solidFill>
              <a:latin typeface="Arial" pitchFamily="34" charset="0"/>
              <a:cs typeface="Arial" pitchFamily="34" charset="0"/>
            </a:endParaRPr>
          </a:p>
        </p:txBody>
      </p:sp>
    </p:spTree>
    <p:extLst>
      <p:ext uri="{BB962C8B-B14F-4D97-AF65-F5344CB8AC3E}">
        <p14:creationId xmlns:p14="http://schemas.microsoft.com/office/powerpoint/2010/main" val="25634100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 name="Retângulo 7"/>
          <p:cNvSpPr/>
          <p:nvPr/>
        </p:nvSpPr>
        <p:spPr>
          <a:xfrm>
            <a:off x="47328" y="1628800"/>
            <a:ext cx="12144672" cy="1692771"/>
          </a:xfrm>
          <a:prstGeom prst="rect">
            <a:avLst/>
          </a:prstGeom>
        </p:spPr>
        <p:txBody>
          <a:bodyPr wrap="square">
            <a:spAutoFit/>
          </a:bodyPr>
          <a:lstStyle/>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p:txBody>
      </p:sp>
      <p:pic>
        <p:nvPicPr>
          <p:cNvPr id="11" name="Imagem 10">
            <a:extLst>
              <a:ext uri="{FF2B5EF4-FFF2-40B4-BE49-F238E27FC236}">
                <a16:creationId xmlns:a16="http://schemas.microsoft.com/office/drawing/2014/main" id="{F93A83ED-17C0-4CA3-B4FB-25965E823E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424" y="6190005"/>
            <a:ext cx="1065157" cy="524192"/>
          </a:xfrm>
          <a:prstGeom prst="rect">
            <a:avLst/>
          </a:prstGeom>
        </p:spPr>
      </p:pic>
      <p:sp>
        <p:nvSpPr>
          <p:cNvPr id="13" name="Title 1">
            <a:extLst>
              <a:ext uri="{FF2B5EF4-FFF2-40B4-BE49-F238E27FC236}">
                <a16:creationId xmlns:a16="http://schemas.microsoft.com/office/drawing/2014/main" id="{8B11497E-3FBA-4568-9BC1-BFFE92CBD9C6}"/>
              </a:ext>
            </a:extLst>
          </p:cNvPr>
          <p:cNvSpPr txBox="1">
            <a:spLocks/>
          </p:cNvSpPr>
          <p:nvPr/>
        </p:nvSpPr>
        <p:spPr>
          <a:xfrm>
            <a:off x="929006" y="764704"/>
            <a:ext cx="5206396"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pt-BR" sz="1600" b="1" dirty="0">
                <a:solidFill>
                  <a:schemeClr val="bg1"/>
                </a:solidFill>
                <a:latin typeface="+mn-lt"/>
                <a:ea typeface="Arial Unicode MS" panose="020B0604020202020204" pitchFamily="34" charset="-128"/>
                <a:cs typeface="Arial Unicode MS" panose="020B0604020202020204" pitchFamily="34" charset="-128"/>
              </a:rPr>
              <a:t>Teoria Geral dos Contratos</a:t>
            </a:r>
          </a:p>
          <a:p>
            <a:pPr algn="l"/>
            <a:endParaRPr lang="pt-BR" sz="1600" b="1" dirty="0">
              <a:solidFill>
                <a:schemeClr val="bg1"/>
              </a:solidFill>
              <a:latin typeface="+mn-lt"/>
              <a:ea typeface="Arial Unicode MS" panose="020B0604020202020204" pitchFamily="34" charset="-128"/>
              <a:cs typeface="Arial Unicode MS" panose="020B0604020202020204" pitchFamily="34" charset="-128"/>
            </a:endParaRPr>
          </a:p>
        </p:txBody>
      </p:sp>
      <p:sp>
        <p:nvSpPr>
          <p:cNvPr id="15" name="Title 1">
            <a:extLst>
              <a:ext uri="{FF2B5EF4-FFF2-40B4-BE49-F238E27FC236}">
                <a16:creationId xmlns:a16="http://schemas.microsoft.com/office/drawing/2014/main" id="{8946028B-C852-4F07-91D4-1119BFFD6516}"/>
              </a:ext>
            </a:extLst>
          </p:cNvPr>
          <p:cNvSpPr txBox="1">
            <a:spLocks/>
          </p:cNvSpPr>
          <p:nvPr/>
        </p:nvSpPr>
        <p:spPr>
          <a:xfrm>
            <a:off x="911424" y="332656"/>
            <a:ext cx="5206396"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pt-BR" sz="3600" b="1" spc="300" dirty="0">
              <a:solidFill>
                <a:srgbClr val="0EB9F1"/>
              </a:solidFill>
              <a:latin typeface="Bebas Neue Regular" panose="00000500000000000000" pitchFamily="50" charset="0"/>
              <a:ea typeface="Arial Unicode MS" panose="020B0604020202020204" pitchFamily="34" charset="-128"/>
              <a:cs typeface="Arial Unicode MS" panose="020B0604020202020204" pitchFamily="34" charset="-128"/>
            </a:endParaRPr>
          </a:p>
        </p:txBody>
      </p:sp>
      <p:sp>
        <p:nvSpPr>
          <p:cNvPr id="14" name="Retângulo 13">
            <a:extLst>
              <a:ext uri="{FF2B5EF4-FFF2-40B4-BE49-F238E27FC236}">
                <a16:creationId xmlns:a16="http://schemas.microsoft.com/office/drawing/2014/main" id="{A88DA48E-76DA-44A5-9E3F-9452B431ACB5}"/>
              </a:ext>
            </a:extLst>
          </p:cNvPr>
          <p:cNvSpPr/>
          <p:nvPr/>
        </p:nvSpPr>
        <p:spPr>
          <a:xfrm>
            <a:off x="892043" y="3527137"/>
            <a:ext cx="8299342" cy="461665"/>
          </a:xfrm>
          <a:prstGeom prst="rect">
            <a:avLst/>
          </a:prstGeom>
        </p:spPr>
        <p:txBody>
          <a:bodyPr wrap="square">
            <a:spAutoFit/>
          </a:bodyPr>
          <a:lstStyle/>
          <a:p>
            <a:r>
              <a:rPr lang="pt-BR" sz="2400" b="1" dirty="0">
                <a:solidFill>
                  <a:srgbClr val="0D2252"/>
                </a:solidFill>
                <a:ea typeface="Open Sans" panose="020B0606030504020204" pitchFamily="34" charset="0"/>
                <a:cs typeface="Open Sans" panose="020B0606030504020204" pitchFamily="34" charset="0"/>
              </a:rPr>
              <a:t> </a:t>
            </a:r>
          </a:p>
        </p:txBody>
      </p:sp>
      <p:pic>
        <p:nvPicPr>
          <p:cNvPr id="5" name="Imagem 4">
            <a:extLst>
              <a:ext uri="{FF2B5EF4-FFF2-40B4-BE49-F238E27FC236}">
                <a16:creationId xmlns:a16="http://schemas.microsoft.com/office/drawing/2014/main" id="{7FB345B7-BBB1-44C4-92B6-8FB70F2A8D0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14645" y="6165304"/>
            <a:ext cx="2667408" cy="689916"/>
          </a:xfrm>
          <a:prstGeom prst="rect">
            <a:avLst/>
          </a:prstGeom>
        </p:spPr>
      </p:pic>
      <p:sp>
        <p:nvSpPr>
          <p:cNvPr id="2" name="TextBox 1">
            <a:extLst>
              <a:ext uri="{FF2B5EF4-FFF2-40B4-BE49-F238E27FC236}">
                <a16:creationId xmlns:a16="http://schemas.microsoft.com/office/drawing/2014/main" id="{95DE17C0-B724-C149-A19D-CC0B8F17DD1A}"/>
              </a:ext>
            </a:extLst>
          </p:cNvPr>
          <p:cNvSpPr txBox="1"/>
          <p:nvPr/>
        </p:nvSpPr>
        <p:spPr>
          <a:xfrm>
            <a:off x="0" y="1340768"/>
            <a:ext cx="12192000" cy="5021311"/>
          </a:xfrm>
          <a:prstGeom prst="rect">
            <a:avLst/>
          </a:prstGeom>
          <a:noFill/>
        </p:spPr>
        <p:txBody>
          <a:bodyPr wrap="square" rtlCol="0">
            <a:spAutoFit/>
          </a:bodyPr>
          <a:lstStyle/>
          <a:p>
            <a:pPr algn="just">
              <a:lnSpc>
                <a:spcPct val="150000"/>
              </a:lnSpc>
              <a:defRPr/>
            </a:pPr>
            <a:r>
              <a:rPr lang="pt-BR" sz="2800" dirty="0">
                <a:solidFill>
                  <a:srgbClr val="000000"/>
                </a:solidFill>
                <a:ea typeface="Times New Roman" panose="02020603050405020304" pitchFamily="18" charset="0"/>
                <a:cs typeface="Times New Roman" panose="02020603050405020304" pitchFamily="18" charset="0"/>
              </a:rPr>
              <a:t>CC, art. 480: revisão de contratos unilaterais e onerosos por pedido sucessivo do autor. </a:t>
            </a:r>
          </a:p>
          <a:p>
            <a:pPr algn="just">
              <a:lnSpc>
                <a:spcPct val="150000"/>
              </a:lnSpc>
              <a:defRPr/>
            </a:pPr>
            <a:r>
              <a:rPr lang="pt-BR" sz="2800" dirty="0">
                <a:solidFill>
                  <a:srgbClr val="000000"/>
                </a:solidFill>
                <a:ea typeface="Times New Roman" panose="02020603050405020304" pitchFamily="18" charset="0"/>
                <a:cs typeface="Times New Roman" panose="02020603050405020304" pitchFamily="18" charset="0"/>
              </a:rPr>
              <a:t>Exemplo: mútuo feneratício ou oneroso (empréstimo de dinheiro com juros). </a:t>
            </a:r>
          </a:p>
          <a:p>
            <a:pPr algn="just">
              <a:lnSpc>
                <a:spcPct val="150000"/>
              </a:lnSpc>
              <a:defRPr/>
            </a:pPr>
            <a:endParaRPr lang="pt-BR" sz="2800" dirty="0">
              <a:ea typeface="Times New Roman" panose="02020603050405020304" pitchFamily="18" charset="0"/>
              <a:cs typeface="Times New Roman" panose="02020603050405020304" pitchFamily="18" charset="0"/>
            </a:endParaRPr>
          </a:p>
          <a:p>
            <a:pPr algn="just">
              <a:lnSpc>
                <a:spcPct val="150000"/>
              </a:lnSpc>
              <a:defRPr/>
            </a:pPr>
            <a:r>
              <a:rPr lang="pt-BR" sz="2800" dirty="0">
                <a:ea typeface="Times New Roman" panose="02020603050405020304" pitchFamily="18" charset="0"/>
                <a:cs typeface="Times New Roman" panose="02020603050405020304" pitchFamily="18" charset="0"/>
              </a:rPr>
              <a:t>CC, art. 480: “Se no contrato as obrigações couberem a apenas uma das partes, poderá ela pleitear que a sua prestação seja reduzida, ou alterado o modo de executá-la, a fim de evitar a onerosidade excessiva”.</a:t>
            </a:r>
            <a:endParaRPr lang="pt-BR" sz="2800" dirty="0">
              <a:latin typeface="Times New Roman" panose="02020603050405020304" pitchFamily="18" charset="0"/>
              <a:ea typeface="Times New Roman" panose="02020603050405020304" pitchFamily="18" charset="0"/>
            </a:endParaRPr>
          </a:p>
          <a:p>
            <a:pPr algn="ctr">
              <a:lnSpc>
                <a:spcPct val="150000"/>
              </a:lnSpc>
            </a:pPr>
            <a:endParaRPr lang="pt-BR" altLang="pt-BR" sz="2000" dirty="0">
              <a:solidFill>
                <a:schemeClr val="bg2">
                  <a:lumMod val="25000"/>
                </a:schemeClr>
              </a:solidFill>
              <a:latin typeface="Arial" pitchFamily="34" charset="0"/>
              <a:cs typeface="Arial" pitchFamily="34" charset="0"/>
            </a:endParaRPr>
          </a:p>
        </p:txBody>
      </p:sp>
    </p:spTree>
    <p:extLst>
      <p:ext uri="{BB962C8B-B14F-4D97-AF65-F5344CB8AC3E}">
        <p14:creationId xmlns:p14="http://schemas.microsoft.com/office/powerpoint/2010/main" val="25634100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 name="Retângulo 7"/>
          <p:cNvSpPr/>
          <p:nvPr/>
        </p:nvSpPr>
        <p:spPr>
          <a:xfrm>
            <a:off x="47328" y="1628800"/>
            <a:ext cx="12144672" cy="1692771"/>
          </a:xfrm>
          <a:prstGeom prst="rect">
            <a:avLst/>
          </a:prstGeom>
        </p:spPr>
        <p:txBody>
          <a:bodyPr wrap="square">
            <a:spAutoFit/>
          </a:bodyPr>
          <a:lstStyle/>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p:txBody>
      </p:sp>
      <p:pic>
        <p:nvPicPr>
          <p:cNvPr id="11" name="Imagem 10">
            <a:extLst>
              <a:ext uri="{FF2B5EF4-FFF2-40B4-BE49-F238E27FC236}">
                <a16:creationId xmlns:a16="http://schemas.microsoft.com/office/drawing/2014/main" id="{F93A83ED-17C0-4CA3-B4FB-25965E823E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424" y="6190005"/>
            <a:ext cx="1065157" cy="524192"/>
          </a:xfrm>
          <a:prstGeom prst="rect">
            <a:avLst/>
          </a:prstGeom>
        </p:spPr>
      </p:pic>
      <p:sp>
        <p:nvSpPr>
          <p:cNvPr id="13" name="Title 1">
            <a:extLst>
              <a:ext uri="{FF2B5EF4-FFF2-40B4-BE49-F238E27FC236}">
                <a16:creationId xmlns:a16="http://schemas.microsoft.com/office/drawing/2014/main" id="{8B11497E-3FBA-4568-9BC1-BFFE92CBD9C6}"/>
              </a:ext>
            </a:extLst>
          </p:cNvPr>
          <p:cNvSpPr txBox="1">
            <a:spLocks/>
          </p:cNvSpPr>
          <p:nvPr/>
        </p:nvSpPr>
        <p:spPr>
          <a:xfrm>
            <a:off x="929006" y="764704"/>
            <a:ext cx="5206396"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pt-BR" sz="1600" b="1" dirty="0">
                <a:solidFill>
                  <a:schemeClr val="bg1"/>
                </a:solidFill>
                <a:latin typeface="+mn-lt"/>
                <a:ea typeface="Arial Unicode MS" panose="020B0604020202020204" pitchFamily="34" charset="-128"/>
                <a:cs typeface="Arial Unicode MS" panose="020B0604020202020204" pitchFamily="34" charset="-128"/>
              </a:rPr>
              <a:t>Teoria Geral dos Contratos</a:t>
            </a:r>
          </a:p>
          <a:p>
            <a:pPr algn="l"/>
            <a:endParaRPr lang="pt-BR" sz="1600" b="1" dirty="0">
              <a:solidFill>
                <a:schemeClr val="bg1"/>
              </a:solidFill>
              <a:latin typeface="+mn-lt"/>
              <a:ea typeface="Arial Unicode MS" panose="020B0604020202020204" pitchFamily="34" charset="-128"/>
              <a:cs typeface="Arial Unicode MS" panose="020B0604020202020204" pitchFamily="34" charset="-128"/>
            </a:endParaRPr>
          </a:p>
        </p:txBody>
      </p:sp>
      <p:sp>
        <p:nvSpPr>
          <p:cNvPr id="15" name="Title 1">
            <a:extLst>
              <a:ext uri="{FF2B5EF4-FFF2-40B4-BE49-F238E27FC236}">
                <a16:creationId xmlns:a16="http://schemas.microsoft.com/office/drawing/2014/main" id="{8946028B-C852-4F07-91D4-1119BFFD6516}"/>
              </a:ext>
            </a:extLst>
          </p:cNvPr>
          <p:cNvSpPr txBox="1">
            <a:spLocks/>
          </p:cNvSpPr>
          <p:nvPr/>
        </p:nvSpPr>
        <p:spPr>
          <a:xfrm>
            <a:off x="911424" y="332656"/>
            <a:ext cx="5206396"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pt-BR" sz="3600" b="1" spc="300" dirty="0">
              <a:solidFill>
                <a:srgbClr val="0EB9F1"/>
              </a:solidFill>
              <a:latin typeface="Bebas Neue Regular" panose="00000500000000000000" pitchFamily="50" charset="0"/>
              <a:ea typeface="Arial Unicode MS" panose="020B0604020202020204" pitchFamily="34" charset="-128"/>
              <a:cs typeface="Arial Unicode MS" panose="020B0604020202020204" pitchFamily="34" charset="-128"/>
            </a:endParaRPr>
          </a:p>
        </p:txBody>
      </p:sp>
      <p:sp>
        <p:nvSpPr>
          <p:cNvPr id="14" name="Retângulo 13">
            <a:extLst>
              <a:ext uri="{FF2B5EF4-FFF2-40B4-BE49-F238E27FC236}">
                <a16:creationId xmlns:a16="http://schemas.microsoft.com/office/drawing/2014/main" id="{A88DA48E-76DA-44A5-9E3F-9452B431ACB5}"/>
              </a:ext>
            </a:extLst>
          </p:cNvPr>
          <p:cNvSpPr/>
          <p:nvPr/>
        </p:nvSpPr>
        <p:spPr>
          <a:xfrm>
            <a:off x="892043" y="3527137"/>
            <a:ext cx="8299342" cy="461665"/>
          </a:xfrm>
          <a:prstGeom prst="rect">
            <a:avLst/>
          </a:prstGeom>
        </p:spPr>
        <p:txBody>
          <a:bodyPr wrap="square">
            <a:spAutoFit/>
          </a:bodyPr>
          <a:lstStyle/>
          <a:p>
            <a:r>
              <a:rPr lang="pt-BR" sz="2400" b="1" dirty="0">
                <a:solidFill>
                  <a:srgbClr val="0D2252"/>
                </a:solidFill>
                <a:ea typeface="Open Sans" panose="020B0606030504020204" pitchFamily="34" charset="0"/>
                <a:cs typeface="Open Sans" panose="020B0606030504020204" pitchFamily="34" charset="0"/>
              </a:rPr>
              <a:t> </a:t>
            </a:r>
          </a:p>
        </p:txBody>
      </p:sp>
      <p:pic>
        <p:nvPicPr>
          <p:cNvPr id="5" name="Imagem 4">
            <a:extLst>
              <a:ext uri="{FF2B5EF4-FFF2-40B4-BE49-F238E27FC236}">
                <a16:creationId xmlns:a16="http://schemas.microsoft.com/office/drawing/2014/main" id="{7FB345B7-BBB1-44C4-92B6-8FB70F2A8D0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14645" y="6165304"/>
            <a:ext cx="2667408" cy="689916"/>
          </a:xfrm>
          <a:prstGeom prst="rect">
            <a:avLst/>
          </a:prstGeom>
        </p:spPr>
      </p:pic>
      <p:sp>
        <p:nvSpPr>
          <p:cNvPr id="2" name="TextBox 1">
            <a:extLst>
              <a:ext uri="{FF2B5EF4-FFF2-40B4-BE49-F238E27FC236}">
                <a16:creationId xmlns:a16="http://schemas.microsoft.com/office/drawing/2014/main" id="{95DE17C0-B724-C149-A19D-CC0B8F17DD1A}"/>
              </a:ext>
            </a:extLst>
          </p:cNvPr>
          <p:cNvSpPr txBox="1"/>
          <p:nvPr/>
        </p:nvSpPr>
        <p:spPr>
          <a:xfrm>
            <a:off x="0" y="1340768"/>
            <a:ext cx="12192000" cy="5401479"/>
          </a:xfrm>
          <a:prstGeom prst="rect">
            <a:avLst/>
          </a:prstGeom>
          <a:noFill/>
        </p:spPr>
        <p:txBody>
          <a:bodyPr wrap="square" rtlCol="0">
            <a:spAutoFit/>
          </a:bodyPr>
          <a:lstStyle/>
          <a:p>
            <a:pPr algn="just">
              <a:lnSpc>
                <a:spcPct val="150000"/>
              </a:lnSpc>
              <a:defRPr/>
            </a:pPr>
            <a:r>
              <a:rPr lang="pt-BR" sz="2300" b="1" dirty="0">
                <a:solidFill>
                  <a:srgbClr val="000000"/>
                </a:solidFill>
                <a:ea typeface="Times New Roman" panose="02020603050405020304" pitchFamily="18" charset="0"/>
                <a:cs typeface="Times New Roman" panose="02020603050405020304" pitchFamily="18" charset="0"/>
              </a:rPr>
              <a:t>a.4) Cláusula resolutiva tácita.</a:t>
            </a:r>
          </a:p>
          <a:p>
            <a:pPr algn="just">
              <a:lnSpc>
                <a:spcPct val="150000"/>
              </a:lnSpc>
              <a:defRPr/>
            </a:pPr>
            <a:r>
              <a:rPr lang="pt-BR" sz="2300" dirty="0">
                <a:solidFill>
                  <a:srgbClr val="000000"/>
                </a:solidFill>
                <a:ea typeface="Times New Roman" panose="02020603050405020304" pitchFamily="18" charset="0"/>
                <a:cs typeface="Times New Roman" panose="02020603050405020304" pitchFamily="18" charset="0"/>
              </a:rPr>
              <a:t>CC, art. 474 - Depende de interpelação judicial (depende de alegação em processo).</a:t>
            </a:r>
          </a:p>
          <a:p>
            <a:pPr algn="just">
              <a:lnSpc>
                <a:spcPct val="150000"/>
              </a:lnSpc>
              <a:defRPr/>
            </a:pPr>
            <a:r>
              <a:rPr lang="pt-BR" sz="2300" dirty="0">
                <a:solidFill>
                  <a:srgbClr val="000000"/>
                </a:solidFill>
                <a:ea typeface="Times New Roman" panose="02020603050405020304" pitchFamily="18" charset="0"/>
                <a:cs typeface="Times New Roman" panose="02020603050405020304" pitchFamily="18" charset="0"/>
              </a:rPr>
              <a:t>Trata-se de previsão legal que associa a extinção do contrato a uma condição somada ao inadimplemento. </a:t>
            </a:r>
          </a:p>
          <a:p>
            <a:pPr algn="just">
              <a:lnSpc>
                <a:spcPct val="150000"/>
              </a:lnSpc>
              <a:defRPr/>
            </a:pPr>
            <a:r>
              <a:rPr lang="pt-BR" sz="2300" dirty="0">
                <a:solidFill>
                  <a:srgbClr val="000000"/>
                </a:solidFill>
                <a:ea typeface="Times New Roman" panose="02020603050405020304" pitchFamily="18" charset="0"/>
                <a:cs typeface="Times New Roman" panose="02020603050405020304" pitchFamily="18" charset="0"/>
              </a:rPr>
              <a:t>Exemplo: CC, art. 476  - Exceção de contrato não cumprido (“exceptio non adimpleti contractus”). Em um contrato bilateral, uma parte não pode exigir que a outra cumpra a sua obrigação se não cumprir com a própria.</a:t>
            </a:r>
          </a:p>
          <a:p>
            <a:pPr algn="just">
              <a:lnSpc>
                <a:spcPct val="150000"/>
              </a:lnSpc>
              <a:defRPr/>
            </a:pPr>
            <a:r>
              <a:rPr lang="pt-BR" sz="2300" dirty="0">
                <a:solidFill>
                  <a:srgbClr val="000000"/>
                </a:solidFill>
                <a:ea typeface="Times New Roman" panose="02020603050405020304" pitchFamily="18" charset="0"/>
                <a:cs typeface="Times New Roman" panose="02020603050405020304" pitchFamily="18" charset="0"/>
              </a:rPr>
              <a:t>Efeito resolutivo – inadimplemento bilateral:  se, em um contrato bilateral, ambas as partes não cumprirem com as suas obrigações, o contrato estará extinto e resolvido, desde que isso seja alegado em processo (inicial ou defesa).</a:t>
            </a:r>
            <a:endParaRPr lang="pt-BR" altLang="pt-BR" sz="2300" dirty="0">
              <a:solidFill>
                <a:schemeClr val="bg2">
                  <a:lumMod val="25000"/>
                </a:schemeClr>
              </a:solidFill>
              <a:latin typeface="Arial" pitchFamily="34" charset="0"/>
              <a:cs typeface="Arial" pitchFamily="34" charset="0"/>
            </a:endParaRPr>
          </a:p>
        </p:txBody>
      </p:sp>
    </p:spTree>
    <p:extLst>
      <p:ext uri="{BB962C8B-B14F-4D97-AF65-F5344CB8AC3E}">
        <p14:creationId xmlns:p14="http://schemas.microsoft.com/office/powerpoint/2010/main" val="25634100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 name="Retângulo 7"/>
          <p:cNvSpPr/>
          <p:nvPr/>
        </p:nvSpPr>
        <p:spPr>
          <a:xfrm>
            <a:off x="47328" y="1628800"/>
            <a:ext cx="12144672" cy="1692771"/>
          </a:xfrm>
          <a:prstGeom prst="rect">
            <a:avLst/>
          </a:prstGeom>
        </p:spPr>
        <p:txBody>
          <a:bodyPr wrap="square">
            <a:spAutoFit/>
          </a:bodyPr>
          <a:lstStyle/>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p:txBody>
      </p:sp>
      <p:pic>
        <p:nvPicPr>
          <p:cNvPr id="11" name="Imagem 10">
            <a:extLst>
              <a:ext uri="{FF2B5EF4-FFF2-40B4-BE49-F238E27FC236}">
                <a16:creationId xmlns:a16="http://schemas.microsoft.com/office/drawing/2014/main" id="{F93A83ED-17C0-4CA3-B4FB-25965E823E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424" y="6190005"/>
            <a:ext cx="1065157" cy="524192"/>
          </a:xfrm>
          <a:prstGeom prst="rect">
            <a:avLst/>
          </a:prstGeom>
        </p:spPr>
      </p:pic>
      <p:sp>
        <p:nvSpPr>
          <p:cNvPr id="13" name="Title 1">
            <a:extLst>
              <a:ext uri="{FF2B5EF4-FFF2-40B4-BE49-F238E27FC236}">
                <a16:creationId xmlns:a16="http://schemas.microsoft.com/office/drawing/2014/main" id="{8B11497E-3FBA-4568-9BC1-BFFE92CBD9C6}"/>
              </a:ext>
            </a:extLst>
          </p:cNvPr>
          <p:cNvSpPr txBox="1">
            <a:spLocks/>
          </p:cNvSpPr>
          <p:nvPr/>
        </p:nvSpPr>
        <p:spPr>
          <a:xfrm>
            <a:off x="929006" y="764704"/>
            <a:ext cx="5206396"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pt-BR" sz="1600" b="1" dirty="0">
                <a:solidFill>
                  <a:schemeClr val="bg1"/>
                </a:solidFill>
                <a:latin typeface="+mn-lt"/>
                <a:ea typeface="Arial Unicode MS" panose="020B0604020202020204" pitchFamily="34" charset="-128"/>
                <a:cs typeface="Arial Unicode MS" panose="020B0604020202020204" pitchFamily="34" charset="-128"/>
              </a:rPr>
              <a:t>Teoria Geral dos Contratos</a:t>
            </a:r>
          </a:p>
          <a:p>
            <a:pPr algn="l"/>
            <a:endParaRPr lang="pt-BR" sz="1600" b="1" dirty="0">
              <a:solidFill>
                <a:schemeClr val="bg1"/>
              </a:solidFill>
              <a:latin typeface="+mn-lt"/>
              <a:ea typeface="Arial Unicode MS" panose="020B0604020202020204" pitchFamily="34" charset="-128"/>
              <a:cs typeface="Arial Unicode MS" panose="020B0604020202020204" pitchFamily="34" charset="-128"/>
            </a:endParaRPr>
          </a:p>
        </p:txBody>
      </p:sp>
      <p:sp>
        <p:nvSpPr>
          <p:cNvPr id="15" name="Title 1">
            <a:extLst>
              <a:ext uri="{FF2B5EF4-FFF2-40B4-BE49-F238E27FC236}">
                <a16:creationId xmlns:a16="http://schemas.microsoft.com/office/drawing/2014/main" id="{8946028B-C852-4F07-91D4-1119BFFD6516}"/>
              </a:ext>
            </a:extLst>
          </p:cNvPr>
          <p:cNvSpPr txBox="1">
            <a:spLocks/>
          </p:cNvSpPr>
          <p:nvPr/>
        </p:nvSpPr>
        <p:spPr>
          <a:xfrm>
            <a:off x="911424" y="332656"/>
            <a:ext cx="5206396"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pt-BR" sz="3600" b="1" spc="300" dirty="0">
              <a:solidFill>
                <a:srgbClr val="0EB9F1"/>
              </a:solidFill>
              <a:latin typeface="Bebas Neue Regular" panose="00000500000000000000" pitchFamily="50" charset="0"/>
              <a:ea typeface="Arial Unicode MS" panose="020B0604020202020204" pitchFamily="34" charset="-128"/>
              <a:cs typeface="Arial Unicode MS" panose="020B0604020202020204" pitchFamily="34" charset="-128"/>
            </a:endParaRPr>
          </a:p>
        </p:txBody>
      </p:sp>
      <p:sp>
        <p:nvSpPr>
          <p:cNvPr id="14" name="Retângulo 13">
            <a:extLst>
              <a:ext uri="{FF2B5EF4-FFF2-40B4-BE49-F238E27FC236}">
                <a16:creationId xmlns:a16="http://schemas.microsoft.com/office/drawing/2014/main" id="{A88DA48E-76DA-44A5-9E3F-9452B431ACB5}"/>
              </a:ext>
            </a:extLst>
          </p:cNvPr>
          <p:cNvSpPr/>
          <p:nvPr/>
        </p:nvSpPr>
        <p:spPr>
          <a:xfrm>
            <a:off x="892043" y="3527137"/>
            <a:ext cx="8299342" cy="461665"/>
          </a:xfrm>
          <a:prstGeom prst="rect">
            <a:avLst/>
          </a:prstGeom>
        </p:spPr>
        <p:txBody>
          <a:bodyPr wrap="square">
            <a:spAutoFit/>
          </a:bodyPr>
          <a:lstStyle/>
          <a:p>
            <a:r>
              <a:rPr lang="pt-BR" sz="2400" b="1" dirty="0">
                <a:solidFill>
                  <a:srgbClr val="0D2252"/>
                </a:solidFill>
                <a:ea typeface="Open Sans" panose="020B0606030504020204" pitchFamily="34" charset="0"/>
                <a:cs typeface="Open Sans" panose="020B0606030504020204" pitchFamily="34" charset="0"/>
              </a:rPr>
              <a:t> </a:t>
            </a:r>
          </a:p>
        </p:txBody>
      </p:sp>
      <p:pic>
        <p:nvPicPr>
          <p:cNvPr id="5" name="Imagem 4">
            <a:extLst>
              <a:ext uri="{FF2B5EF4-FFF2-40B4-BE49-F238E27FC236}">
                <a16:creationId xmlns:a16="http://schemas.microsoft.com/office/drawing/2014/main" id="{7FB345B7-BBB1-44C4-92B6-8FB70F2A8D0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14645" y="6165304"/>
            <a:ext cx="2667408" cy="689916"/>
          </a:xfrm>
          <a:prstGeom prst="rect">
            <a:avLst/>
          </a:prstGeom>
        </p:spPr>
      </p:pic>
      <p:sp>
        <p:nvSpPr>
          <p:cNvPr id="2" name="TextBox 1">
            <a:extLst>
              <a:ext uri="{FF2B5EF4-FFF2-40B4-BE49-F238E27FC236}">
                <a16:creationId xmlns:a16="http://schemas.microsoft.com/office/drawing/2014/main" id="{95DE17C0-B724-C149-A19D-CC0B8F17DD1A}"/>
              </a:ext>
            </a:extLst>
          </p:cNvPr>
          <p:cNvSpPr txBox="1"/>
          <p:nvPr/>
        </p:nvSpPr>
        <p:spPr>
          <a:xfrm>
            <a:off x="0" y="1340768"/>
            <a:ext cx="12192000" cy="5078313"/>
          </a:xfrm>
          <a:prstGeom prst="rect">
            <a:avLst/>
          </a:prstGeom>
          <a:noFill/>
        </p:spPr>
        <p:txBody>
          <a:bodyPr wrap="square" rtlCol="0">
            <a:spAutoFit/>
          </a:bodyPr>
          <a:lstStyle/>
          <a:p>
            <a:pPr algn="just">
              <a:lnSpc>
                <a:spcPct val="150000"/>
              </a:lnSpc>
            </a:pPr>
            <a:r>
              <a:rPr lang="pt-BR" altLang="pt-BR" sz="2400" dirty="0">
                <a:solidFill>
                  <a:srgbClr val="000000"/>
                </a:solidFill>
                <a:cs typeface="Times New Roman" pitchFamily="18" charset="0"/>
              </a:rPr>
              <a:t>O artigo 477 do Código Civil trata de inadimplemento unilateral (de uma das partes) ou sua iminência. </a:t>
            </a:r>
          </a:p>
          <a:p>
            <a:pPr algn="just">
              <a:lnSpc>
                <a:spcPct val="150000"/>
              </a:lnSpc>
            </a:pPr>
            <a:r>
              <a:rPr lang="pt-BR" altLang="pt-BR" sz="2400" dirty="0">
                <a:solidFill>
                  <a:srgbClr val="000000"/>
                </a:solidFill>
                <a:cs typeface="Times New Roman" pitchFamily="18" charset="0"/>
              </a:rPr>
              <a:t>“Exceptio </a:t>
            </a:r>
            <a:r>
              <a:rPr lang="pt-BR" altLang="pt-BR" sz="2400" u="sng" dirty="0">
                <a:solidFill>
                  <a:srgbClr val="000000"/>
                </a:solidFill>
                <a:cs typeface="Times New Roman" pitchFamily="18" charset="0"/>
              </a:rPr>
              <a:t>non rite </a:t>
            </a:r>
            <a:r>
              <a:rPr lang="pt-BR" altLang="pt-BR" sz="2400" dirty="0">
                <a:solidFill>
                  <a:srgbClr val="000000"/>
                </a:solidFill>
                <a:cs typeface="Times New Roman" pitchFamily="18" charset="0"/>
              </a:rPr>
              <a:t>adimpleti contractus”: se uma parte perceber que há risco de que a outra parte não cumpra com a sua obrigação, poderá exigir cumprimento antecipado ou garantias de cumprimento, sob pena de resolução. </a:t>
            </a:r>
          </a:p>
          <a:p>
            <a:pPr algn="just">
              <a:lnSpc>
                <a:spcPct val="150000"/>
              </a:lnSpc>
            </a:pPr>
            <a:r>
              <a:rPr lang="pt-BR" altLang="pt-BR" sz="2400" dirty="0">
                <a:cs typeface="Times New Roman" pitchFamily="18" charset="0"/>
              </a:rPr>
              <a:t>CC, art. 477: “Se, depois de concluído o contrato, sobrevier a uma das partes contratantes diminuição em seu patrimônio capaz de comprometer ou tornar duvidosa a prestação pela qual se obrigou, pode a outra recusar-se à prestação que lhe incumbe, até que aquela satisfaça a que lhe compete ou dê garantia bastante de satisfazê-la”.</a:t>
            </a:r>
            <a:endParaRPr lang="pt-BR" altLang="pt-BR" sz="2400" dirty="0">
              <a:latin typeface="Times New Roman" pitchFamily="18" charset="0"/>
              <a:cs typeface="Times New Roman" pitchFamily="18" charset="0"/>
            </a:endParaRPr>
          </a:p>
        </p:txBody>
      </p:sp>
    </p:spTree>
    <p:extLst>
      <p:ext uri="{BB962C8B-B14F-4D97-AF65-F5344CB8AC3E}">
        <p14:creationId xmlns:p14="http://schemas.microsoft.com/office/powerpoint/2010/main" val="25634100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 name="Retângulo 7"/>
          <p:cNvSpPr/>
          <p:nvPr/>
        </p:nvSpPr>
        <p:spPr>
          <a:xfrm>
            <a:off x="47328" y="1628800"/>
            <a:ext cx="12144672" cy="1692771"/>
          </a:xfrm>
          <a:prstGeom prst="rect">
            <a:avLst/>
          </a:prstGeom>
        </p:spPr>
        <p:txBody>
          <a:bodyPr wrap="square">
            <a:spAutoFit/>
          </a:bodyPr>
          <a:lstStyle/>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p:txBody>
      </p:sp>
      <p:pic>
        <p:nvPicPr>
          <p:cNvPr id="11" name="Imagem 10">
            <a:extLst>
              <a:ext uri="{FF2B5EF4-FFF2-40B4-BE49-F238E27FC236}">
                <a16:creationId xmlns:a16="http://schemas.microsoft.com/office/drawing/2014/main" id="{F93A83ED-17C0-4CA3-B4FB-25965E823E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424" y="6190005"/>
            <a:ext cx="1065157" cy="524192"/>
          </a:xfrm>
          <a:prstGeom prst="rect">
            <a:avLst/>
          </a:prstGeom>
        </p:spPr>
      </p:pic>
      <p:sp>
        <p:nvSpPr>
          <p:cNvPr id="13" name="Title 1">
            <a:extLst>
              <a:ext uri="{FF2B5EF4-FFF2-40B4-BE49-F238E27FC236}">
                <a16:creationId xmlns:a16="http://schemas.microsoft.com/office/drawing/2014/main" id="{8B11497E-3FBA-4568-9BC1-BFFE92CBD9C6}"/>
              </a:ext>
            </a:extLst>
          </p:cNvPr>
          <p:cNvSpPr txBox="1">
            <a:spLocks/>
          </p:cNvSpPr>
          <p:nvPr/>
        </p:nvSpPr>
        <p:spPr>
          <a:xfrm>
            <a:off x="929006" y="764704"/>
            <a:ext cx="5206396"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pt-BR" sz="1600" b="1" dirty="0">
                <a:solidFill>
                  <a:schemeClr val="bg1"/>
                </a:solidFill>
                <a:latin typeface="+mn-lt"/>
                <a:ea typeface="Arial Unicode MS" panose="020B0604020202020204" pitchFamily="34" charset="-128"/>
                <a:cs typeface="Arial Unicode MS" panose="020B0604020202020204" pitchFamily="34" charset="-128"/>
              </a:rPr>
              <a:t>Teoria Geral dos Contratos</a:t>
            </a:r>
          </a:p>
          <a:p>
            <a:pPr algn="l"/>
            <a:endParaRPr lang="pt-BR" sz="1600" b="1" dirty="0">
              <a:solidFill>
                <a:schemeClr val="bg1"/>
              </a:solidFill>
              <a:latin typeface="+mn-lt"/>
              <a:ea typeface="Arial Unicode MS" panose="020B0604020202020204" pitchFamily="34" charset="-128"/>
              <a:cs typeface="Arial Unicode MS" panose="020B0604020202020204" pitchFamily="34" charset="-128"/>
            </a:endParaRPr>
          </a:p>
        </p:txBody>
      </p:sp>
      <p:sp>
        <p:nvSpPr>
          <p:cNvPr id="15" name="Title 1">
            <a:extLst>
              <a:ext uri="{FF2B5EF4-FFF2-40B4-BE49-F238E27FC236}">
                <a16:creationId xmlns:a16="http://schemas.microsoft.com/office/drawing/2014/main" id="{8946028B-C852-4F07-91D4-1119BFFD6516}"/>
              </a:ext>
            </a:extLst>
          </p:cNvPr>
          <p:cNvSpPr txBox="1">
            <a:spLocks/>
          </p:cNvSpPr>
          <p:nvPr/>
        </p:nvSpPr>
        <p:spPr>
          <a:xfrm>
            <a:off x="911424" y="332656"/>
            <a:ext cx="5206396"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pt-BR" sz="3600" b="1" spc="300" dirty="0">
              <a:solidFill>
                <a:srgbClr val="0EB9F1"/>
              </a:solidFill>
              <a:latin typeface="Bebas Neue Regular" panose="00000500000000000000" pitchFamily="50" charset="0"/>
              <a:ea typeface="Arial Unicode MS" panose="020B0604020202020204" pitchFamily="34" charset="-128"/>
              <a:cs typeface="Arial Unicode MS" panose="020B0604020202020204" pitchFamily="34" charset="-128"/>
            </a:endParaRPr>
          </a:p>
        </p:txBody>
      </p:sp>
      <p:sp>
        <p:nvSpPr>
          <p:cNvPr id="14" name="Retângulo 13">
            <a:extLst>
              <a:ext uri="{FF2B5EF4-FFF2-40B4-BE49-F238E27FC236}">
                <a16:creationId xmlns:a16="http://schemas.microsoft.com/office/drawing/2014/main" id="{A88DA48E-76DA-44A5-9E3F-9452B431ACB5}"/>
              </a:ext>
            </a:extLst>
          </p:cNvPr>
          <p:cNvSpPr/>
          <p:nvPr/>
        </p:nvSpPr>
        <p:spPr>
          <a:xfrm>
            <a:off x="892043" y="3527137"/>
            <a:ext cx="8299342" cy="461665"/>
          </a:xfrm>
          <a:prstGeom prst="rect">
            <a:avLst/>
          </a:prstGeom>
        </p:spPr>
        <p:txBody>
          <a:bodyPr wrap="square">
            <a:spAutoFit/>
          </a:bodyPr>
          <a:lstStyle/>
          <a:p>
            <a:r>
              <a:rPr lang="pt-BR" sz="2400" b="1" dirty="0">
                <a:solidFill>
                  <a:srgbClr val="0D2252"/>
                </a:solidFill>
                <a:ea typeface="Open Sans" panose="020B0606030504020204" pitchFamily="34" charset="0"/>
                <a:cs typeface="Open Sans" panose="020B0606030504020204" pitchFamily="34" charset="0"/>
              </a:rPr>
              <a:t> </a:t>
            </a:r>
          </a:p>
        </p:txBody>
      </p:sp>
      <p:pic>
        <p:nvPicPr>
          <p:cNvPr id="5" name="Imagem 4">
            <a:extLst>
              <a:ext uri="{FF2B5EF4-FFF2-40B4-BE49-F238E27FC236}">
                <a16:creationId xmlns:a16="http://schemas.microsoft.com/office/drawing/2014/main" id="{7FB345B7-BBB1-44C4-92B6-8FB70F2A8D0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14645" y="6165304"/>
            <a:ext cx="2667408" cy="689916"/>
          </a:xfrm>
          <a:prstGeom prst="rect">
            <a:avLst/>
          </a:prstGeom>
        </p:spPr>
      </p:pic>
      <p:sp>
        <p:nvSpPr>
          <p:cNvPr id="2" name="TextBox 1">
            <a:extLst>
              <a:ext uri="{FF2B5EF4-FFF2-40B4-BE49-F238E27FC236}">
                <a16:creationId xmlns:a16="http://schemas.microsoft.com/office/drawing/2014/main" id="{95DE17C0-B724-C149-A19D-CC0B8F17DD1A}"/>
              </a:ext>
            </a:extLst>
          </p:cNvPr>
          <p:cNvSpPr txBox="1"/>
          <p:nvPr/>
        </p:nvSpPr>
        <p:spPr>
          <a:xfrm>
            <a:off x="0" y="1340768"/>
            <a:ext cx="12192000" cy="5021055"/>
          </a:xfrm>
          <a:prstGeom prst="rect">
            <a:avLst/>
          </a:prstGeom>
          <a:noFill/>
        </p:spPr>
        <p:txBody>
          <a:bodyPr wrap="square" rtlCol="0">
            <a:spAutoFit/>
          </a:bodyPr>
          <a:lstStyle/>
          <a:p>
            <a:pPr algn="just">
              <a:lnSpc>
                <a:spcPct val="150000"/>
              </a:lnSpc>
            </a:pPr>
            <a:r>
              <a:rPr lang="pt-BR" altLang="pt-BR" sz="2400" dirty="0">
                <a:solidFill>
                  <a:srgbClr val="000000"/>
                </a:solidFill>
                <a:cs typeface="Times New Roman" pitchFamily="18" charset="0"/>
              </a:rPr>
              <a:t>Do artigo 477 do Código Civil, são retirados dois institutos importantes: </a:t>
            </a:r>
          </a:p>
          <a:p>
            <a:pPr algn="just">
              <a:lnSpc>
                <a:spcPct val="150000"/>
              </a:lnSpc>
            </a:pPr>
            <a:r>
              <a:rPr lang="pt-BR" altLang="pt-BR" sz="2400" dirty="0">
                <a:solidFill>
                  <a:srgbClr val="000000"/>
                </a:solidFill>
                <a:cs typeface="Times New Roman" pitchFamily="18" charset="0"/>
              </a:rPr>
              <a:t>1º) Exceção de inseguridade (possibilita a suspensão do contrato). </a:t>
            </a:r>
          </a:p>
          <a:p>
            <a:pPr algn="just">
              <a:lnSpc>
                <a:spcPct val="150000"/>
              </a:lnSpc>
            </a:pPr>
            <a:r>
              <a:rPr lang="pt-BR" altLang="pt-BR" sz="2400" u="sng" dirty="0">
                <a:solidFill>
                  <a:srgbClr val="000000"/>
                </a:solidFill>
                <a:cs typeface="Times New Roman" pitchFamily="18" charset="0"/>
              </a:rPr>
              <a:t>Enunciado n. 438</a:t>
            </a:r>
            <a:r>
              <a:rPr lang="pt-BR" altLang="pt-BR" sz="2400" dirty="0">
                <a:solidFill>
                  <a:srgbClr val="000000"/>
                </a:solidFill>
                <a:cs typeface="Times New Roman" pitchFamily="18" charset="0"/>
              </a:rPr>
              <a:t> – V Jornada de Direito Civil: “A exceção de inseguridade, prevista no art. 477, também pode ser oposta à parte cuja conduta põe, manifestamente em risco, a execução do programa contratual”.</a:t>
            </a:r>
            <a:endParaRPr lang="pt-BR" altLang="pt-BR" sz="2400" dirty="0">
              <a:latin typeface="Times New Roman" pitchFamily="18" charset="0"/>
              <a:cs typeface="Times New Roman" pitchFamily="18" charset="0"/>
            </a:endParaRPr>
          </a:p>
          <a:p>
            <a:pPr algn="just">
              <a:lnSpc>
                <a:spcPct val="150000"/>
              </a:lnSpc>
            </a:pPr>
            <a:endParaRPr lang="pt-BR" altLang="pt-BR" sz="2400" dirty="0">
              <a:solidFill>
                <a:srgbClr val="000000"/>
              </a:solidFill>
              <a:cs typeface="Times New Roman" pitchFamily="18" charset="0"/>
            </a:endParaRPr>
          </a:p>
          <a:p>
            <a:pPr algn="just">
              <a:lnSpc>
                <a:spcPct val="150000"/>
              </a:lnSpc>
            </a:pPr>
            <a:r>
              <a:rPr lang="pt-BR" altLang="pt-BR" sz="2400" dirty="0">
                <a:solidFill>
                  <a:srgbClr val="000000"/>
                </a:solidFill>
                <a:cs typeface="Times New Roman" pitchFamily="18" charset="0"/>
              </a:rPr>
              <a:t>2º) Quebra antecipada do contrato (possibilita o inadimplemento antecipado). </a:t>
            </a:r>
          </a:p>
          <a:p>
            <a:pPr algn="just">
              <a:lnSpc>
                <a:spcPct val="150000"/>
              </a:lnSpc>
            </a:pPr>
            <a:r>
              <a:rPr lang="pt-BR" altLang="pt-BR" sz="2400" dirty="0">
                <a:solidFill>
                  <a:srgbClr val="000000"/>
                </a:solidFill>
                <a:cs typeface="Times New Roman" pitchFamily="18" charset="0"/>
              </a:rPr>
              <a:t>Enunciado n. 437 – V Jornada de Direito Civil: “A resolução da relação jurídica contratual também pode decorrer do inadimplemento antecipado”.</a:t>
            </a:r>
          </a:p>
        </p:txBody>
      </p:sp>
    </p:spTree>
    <p:extLst>
      <p:ext uri="{BB962C8B-B14F-4D97-AF65-F5344CB8AC3E}">
        <p14:creationId xmlns:p14="http://schemas.microsoft.com/office/powerpoint/2010/main" val="25634100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 name="Retângulo 7"/>
          <p:cNvSpPr/>
          <p:nvPr/>
        </p:nvSpPr>
        <p:spPr>
          <a:xfrm>
            <a:off x="47328" y="1628800"/>
            <a:ext cx="12144672" cy="1692771"/>
          </a:xfrm>
          <a:prstGeom prst="rect">
            <a:avLst/>
          </a:prstGeom>
        </p:spPr>
        <p:txBody>
          <a:bodyPr wrap="square">
            <a:spAutoFit/>
          </a:bodyPr>
          <a:lstStyle/>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p:txBody>
      </p:sp>
      <p:pic>
        <p:nvPicPr>
          <p:cNvPr id="11" name="Imagem 10">
            <a:extLst>
              <a:ext uri="{FF2B5EF4-FFF2-40B4-BE49-F238E27FC236}">
                <a16:creationId xmlns:a16="http://schemas.microsoft.com/office/drawing/2014/main" id="{F93A83ED-17C0-4CA3-B4FB-25965E823E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424" y="6190005"/>
            <a:ext cx="1065157" cy="524192"/>
          </a:xfrm>
          <a:prstGeom prst="rect">
            <a:avLst/>
          </a:prstGeom>
        </p:spPr>
      </p:pic>
      <p:sp>
        <p:nvSpPr>
          <p:cNvPr id="13" name="Title 1">
            <a:extLst>
              <a:ext uri="{FF2B5EF4-FFF2-40B4-BE49-F238E27FC236}">
                <a16:creationId xmlns:a16="http://schemas.microsoft.com/office/drawing/2014/main" id="{8B11497E-3FBA-4568-9BC1-BFFE92CBD9C6}"/>
              </a:ext>
            </a:extLst>
          </p:cNvPr>
          <p:cNvSpPr txBox="1">
            <a:spLocks/>
          </p:cNvSpPr>
          <p:nvPr/>
        </p:nvSpPr>
        <p:spPr>
          <a:xfrm>
            <a:off x="929006" y="764704"/>
            <a:ext cx="5206396"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pt-BR" sz="1600" b="1" dirty="0">
                <a:solidFill>
                  <a:schemeClr val="bg1"/>
                </a:solidFill>
                <a:latin typeface="+mn-lt"/>
                <a:ea typeface="Arial Unicode MS" panose="020B0604020202020204" pitchFamily="34" charset="-128"/>
                <a:cs typeface="Arial Unicode MS" panose="020B0604020202020204" pitchFamily="34" charset="-128"/>
              </a:rPr>
              <a:t>Teoria Geral dos Contratos</a:t>
            </a:r>
          </a:p>
          <a:p>
            <a:pPr algn="l"/>
            <a:endParaRPr lang="pt-BR" sz="1600" b="1" dirty="0">
              <a:solidFill>
                <a:schemeClr val="bg1"/>
              </a:solidFill>
              <a:latin typeface="+mn-lt"/>
              <a:ea typeface="Arial Unicode MS" panose="020B0604020202020204" pitchFamily="34" charset="-128"/>
              <a:cs typeface="Arial Unicode MS" panose="020B0604020202020204" pitchFamily="34" charset="-128"/>
            </a:endParaRPr>
          </a:p>
        </p:txBody>
      </p:sp>
      <p:sp>
        <p:nvSpPr>
          <p:cNvPr id="15" name="Title 1">
            <a:extLst>
              <a:ext uri="{FF2B5EF4-FFF2-40B4-BE49-F238E27FC236}">
                <a16:creationId xmlns:a16="http://schemas.microsoft.com/office/drawing/2014/main" id="{8946028B-C852-4F07-91D4-1119BFFD6516}"/>
              </a:ext>
            </a:extLst>
          </p:cNvPr>
          <p:cNvSpPr txBox="1">
            <a:spLocks/>
          </p:cNvSpPr>
          <p:nvPr/>
        </p:nvSpPr>
        <p:spPr>
          <a:xfrm>
            <a:off x="911424" y="332656"/>
            <a:ext cx="5206396"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pt-BR" sz="3600" b="1" spc="300" dirty="0">
              <a:solidFill>
                <a:srgbClr val="0EB9F1"/>
              </a:solidFill>
              <a:latin typeface="Bebas Neue Regular" panose="00000500000000000000" pitchFamily="50" charset="0"/>
              <a:ea typeface="Arial Unicode MS" panose="020B0604020202020204" pitchFamily="34" charset="-128"/>
              <a:cs typeface="Arial Unicode MS" panose="020B0604020202020204" pitchFamily="34" charset="-128"/>
            </a:endParaRPr>
          </a:p>
        </p:txBody>
      </p:sp>
      <p:sp>
        <p:nvSpPr>
          <p:cNvPr id="14" name="Retângulo 13">
            <a:extLst>
              <a:ext uri="{FF2B5EF4-FFF2-40B4-BE49-F238E27FC236}">
                <a16:creationId xmlns:a16="http://schemas.microsoft.com/office/drawing/2014/main" id="{A88DA48E-76DA-44A5-9E3F-9452B431ACB5}"/>
              </a:ext>
            </a:extLst>
          </p:cNvPr>
          <p:cNvSpPr/>
          <p:nvPr/>
        </p:nvSpPr>
        <p:spPr>
          <a:xfrm>
            <a:off x="892043" y="3527137"/>
            <a:ext cx="8299342" cy="461665"/>
          </a:xfrm>
          <a:prstGeom prst="rect">
            <a:avLst/>
          </a:prstGeom>
        </p:spPr>
        <p:txBody>
          <a:bodyPr wrap="square">
            <a:spAutoFit/>
          </a:bodyPr>
          <a:lstStyle/>
          <a:p>
            <a:r>
              <a:rPr lang="pt-BR" sz="2400" b="1" dirty="0">
                <a:solidFill>
                  <a:srgbClr val="0D2252"/>
                </a:solidFill>
                <a:ea typeface="Open Sans" panose="020B0606030504020204" pitchFamily="34" charset="0"/>
                <a:cs typeface="Open Sans" panose="020B0606030504020204" pitchFamily="34" charset="0"/>
              </a:rPr>
              <a:t> </a:t>
            </a:r>
          </a:p>
        </p:txBody>
      </p:sp>
      <p:pic>
        <p:nvPicPr>
          <p:cNvPr id="5" name="Imagem 4">
            <a:extLst>
              <a:ext uri="{FF2B5EF4-FFF2-40B4-BE49-F238E27FC236}">
                <a16:creationId xmlns:a16="http://schemas.microsoft.com/office/drawing/2014/main" id="{7FB345B7-BBB1-44C4-92B6-8FB70F2A8D0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14645" y="6165304"/>
            <a:ext cx="2667408" cy="689916"/>
          </a:xfrm>
          <a:prstGeom prst="rect">
            <a:avLst/>
          </a:prstGeom>
        </p:spPr>
      </p:pic>
      <p:sp>
        <p:nvSpPr>
          <p:cNvPr id="2" name="TextBox 1">
            <a:extLst>
              <a:ext uri="{FF2B5EF4-FFF2-40B4-BE49-F238E27FC236}">
                <a16:creationId xmlns:a16="http://schemas.microsoft.com/office/drawing/2014/main" id="{95DE17C0-B724-C149-A19D-CC0B8F17DD1A}"/>
              </a:ext>
            </a:extLst>
          </p:cNvPr>
          <p:cNvSpPr txBox="1"/>
          <p:nvPr/>
        </p:nvSpPr>
        <p:spPr>
          <a:xfrm>
            <a:off x="0" y="1340768"/>
            <a:ext cx="12192000" cy="3913059"/>
          </a:xfrm>
          <a:prstGeom prst="rect">
            <a:avLst/>
          </a:prstGeom>
          <a:noFill/>
        </p:spPr>
        <p:txBody>
          <a:bodyPr wrap="square" rtlCol="0">
            <a:spAutoFit/>
          </a:bodyPr>
          <a:lstStyle/>
          <a:p>
            <a:pPr algn="just">
              <a:lnSpc>
                <a:spcPct val="150000"/>
              </a:lnSpc>
            </a:pPr>
            <a:r>
              <a:rPr lang="pt-BR" altLang="pt-BR" sz="2400" b="1" u="sng" dirty="0">
                <a:solidFill>
                  <a:srgbClr val="000000"/>
                </a:solidFill>
                <a:cs typeface="Times New Roman" pitchFamily="18" charset="0"/>
              </a:rPr>
              <a:t>Atenção: </a:t>
            </a:r>
            <a:r>
              <a:rPr lang="pt-BR" altLang="pt-BR" sz="2400" dirty="0">
                <a:solidFill>
                  <a:srgbClr val="000000"/>
                </a:solidFill>
                <a:cs typeface="Times New Roman" pitchFamily="18" charset="0"/>
              </a:rPr>
              <a:t>Cláusula “solve </a:t>
            </a:r>
            <a:r>
              <a:rPr lang="pt-BR" altLang="pt-BR" sz="2400" dirty="0" err="1">
                <a:solidFill>
                  <a:srgbClr val="000000"/>
                </a:solidFill>
                <a:cs typeface="Times New Roman" pitchFamily="18" charset="0"/>
              </a:rPr>
              <a:t>et</a:t>
            </a:r>
            <a:r>
              <a:rPr lang="pt-BR" altLang="pt-BR" sz="2400" dirty="0">
                <a:solidFill>
                  <a:srgbClr val="000000"/>
                </a:solidFill>
                <a:cs typeface="Times New Roman" pitchFamily="18" charset="0"/>
              </a:rPr>
              <a:t> repete” (“pague e depois peça”): </a:t>
            </a:r>
          </a:p>
          <a:p>
            <a:pPr algn="just">
              <a:lnSpc>
                <a:spcPct val="150000"/>
              </a:lnSpc>
            </a:pPr>
            <a:r>
              <a:rPr lang="pt-BR" altLang="pt-BR" sz="2400" dirty="0">
                <a:solidFill>
                  <a:srgbClr val="000000"/>
                </a:solidFill>
                <a:cs typeface="Times New Roman" pitchFamily="18" charset="0"/>
              </a:rPr>
              <a:t>Trata-se de cláusula de renúncia prévia aos artigos 476 e 477.</a:t>
            </a:r>
          </a:p>
          <a:p>
            <a:pPr algn="just">
              <a:lnSpc>
                <a:spcPct val="150000"/>
              </a:lnSpc>
            </a:pPr>
            <a:endParaRPr lang="pt-BR" altLang="pt-BR" sz="2400" dirty="0">
              <a:solidFill>
                <a:srgbClr val="000000"/>
              </a:solidFill>
              <a:cs typeface="Times New Roman" pitchFamily="18" charset="0"/>
            </a:endParaRPr>
          </a:p>
          <a:p>
            <a:pPr algn="just">
              <a:lnSpc>
                <a:spcPct val="150000"/>
              </a:lnSpc>
            </a:pPr>
            <a:r>
              <a:rPr lang="pt-BR" altLang="pt-BR" sz="2400" dirty="0">
                <a:solidFill>
                  <a:srgbClr val="000000"/>
                </a:solidFill>
                <a:cs typeface="Times New Roman" pitchFamily="18" charset="0"/>
              </a:rPr>
              <a:t>Questão: Essa cláusula é válida?</a:t>
            </a:r>
          </a:p>
          <a:p>
            <a:pPr algn="just">
              <a:lnSpc>
                <a:spcPct val="150000"/>
              </a:lnSpc>
            </a:pPr>
            <a:endParaRPr lang="pt-BR" altLang="pt-BR" sz="2400" dirty="0">
              <a:solidFill>
                <a:srgbClr val="000000"/>
              </a:solidFill>
              <a:cs typeface="Times New Roman" pitchFamily="18" charset="0"/>
            </a:endParaRPr>
          </a:p>
          <a:p>
            <a:pPr algn="just">
              <a:lnSpc>
                <a:spcPct val="150000"/>
              </a:lnSpc>
            </a:pPr>
            <a:r>
              <a:rPr lang="pt-BR" altLang="pt-BR" sz="2400" dirty="0">
                <a:solidFill>
                  <a:srgbClr val="000000"/>
                </a:solidFill>
                <a:cs typeface="Times New Roman" pitchFamily="18" charset="0"/>
              </a:rPr>
              <a:t>• Sim: em contrato civil e paritário.</a:t>
            </a:r>
          </a:p>
          <a:p>
            <a:pPr algn="just">
              <a:lnSpc>
                <a:spcPct val="150000"/>
              </a:lnSpc>
            </a:pPr>
            <a:r>
              <a:rPr lang="pt-BR" altLang="pt-BR" sz="2400" dirty="0">
                <a:solidFill>
                  <a:srgbClr val="000000"/>
                </a:solidFill>
                <a:cs typeface="Times New Roman" pitchFamily="18" charset="0"/>
              </a:rPr>
              <a:t>• Não: em contrato de consumo (CDC, art. 51, inc. IV ) e de adesão (CC, art. 424 ).</a:t>
            </a:r>
          </a:p>
        </p:txBody>
      </p:sp>
    </p:spTree>
    <p:extLst>
      <p:ext uri="{BB962C8B-B14F-4D97-AF65-F5344CB8AC3E}">
        <p14:creationId xmlns:p14="http://schemas.microsoft.com/office/powerpoint/2010/main" val="25634100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 name="Retângulo 7"/>
          <p:cNvSpPr/>
          <p:nvPr/>
        </p:nvSpPr>
        <p:spPr>
          <a:xfrm>
            <a:off x="47328" y="1628800"/>
            <a:ext cx="12144672" cy="1692771"/>
          </a:xfrm>
          <a:prstGeom prst="rect">
            <a:avLst/>
          </a:prstGeom>
        </p:spPr>
        <p:txBody>
          <a:bodyPr wrap="square">
            <a:spAutoFit/>
          </a:bodyPr>
          <a:lstStyle/>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p:txBody>
      </p:sp>
      <p:pic>
        <p:nvPicPr>
          <p:cNvPr id="11" name="Imagem 10">
            <a:extLst>
              <a:ext uri="{FF2B5EF4-FFF2-40B4-BE49-F238E27FC236}">
                <a16:creationId xmlns:a16="http://schemas.microsoft.com/office/drawing/2014/main" id="{F93A83ED-17C0-4CA3-B4FB-25965E823E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424" y="6190005"/>
            <a:ext cx="1065157" cy="524192"/>
          </a:xfrm>
          <a:prstGeom prst="rect">
            <a:avLst/>
          </a:prstGeom>
        </p:spPr>
      </p:pic>
      <p:sp>
        <p:nvSpPr>
          <p:cNvPr id="13" name="Title 1">
            <a:extLst>
              <a:ext uri="{FF2B5EF4-FFF2-40B4-BE49-F238E27FC236}">
                <a16:creationId xmlns:a16="http://schemas.microsoft.com/office/drawing/2014/main" id="{8B11497E-3FBA-4568-9BC1-BFFE92CBD9C6}"/>
              </a:ext>
            </a:extLst>
          </p:cNvPr>
          <p:cNvSpPr txBox="1">
            <a:spLocks/>
          </p:cNvSpPr>
          <p:nvPr/>
        </p:nvSpPr>
        <p:spPr>
          <a:xfrm>
            <a:off x="929006" y="764704"/>
            <a:ext cx="5206396"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pt-BR" sz="1600" b="1" dirty="0">
                <a:solidFill>
                  <a:schemeClr val="bg1"/>
                </a:solidFill>
                <a:latin typeface="+mn-lt"/>
                <a:ea typeface="Arial Unicode MS" panose="020B0604020202020204" pitchFamily="34" charset="-128"/>
                <a:cs typeface="Arial Unicode MS" panose="020B0604020202020204" pitchFamily="34" charset="-128"/>
              </a:rPr>
              <a:t>Teoria Geral dos Contratos</a:t>
            </a:r>
          </a:p>
          <a:p>
            <a:pPr algn="l"/>
            <a:endParaRPr lang="pt-BR" sz="1600" b="1" dirty="0">
              <a:solidFill>
                <a:schemeClr val="bg1"/>
              </a:solidFill>
              <a:latin typeface="+mn-lt"/>
              <a:ea typeface="Arial Unicode MS" panose="020B0604020202020204" pitchFamily="34" charset="-128"/>
              <a:cs typeface="Arial Unicode MS" panose="020B0604020202020204" pitchFamily="34" charset="-128"/>
            </a:endParaRPr>
          </a:p>
        </p:txBody>
      </p:sp>
      <p:sp>
        <p:nvSpPr>
          <p:cNvPr id="15" name="Title 1">
            <a:extLst>
              <a:ext uri="{FF2B5EF4-FFF2-40B4-BE49-F238E27FC236}">
                <a16:creationId xmlns:a16="http://schemas.microsoft.com/office/drawing/2014/main" id="{8946028B-C852-4F07-91D4-1119BFFD6516}"/>
              </a:ext>
            </a:extLst>
          </p:cNvPr>
          <p:cNvSpPr txBox="1">
            <a:spLocks/>
          </p:cNvSpPr>
          <p:nvPr/>
        </p:nvSpPr>
        <p:spPr>
          <a:xfrm>
            <a:off x="911424" y="332656"/>
            <a:ext cx="5206396"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pt-BR" sz="3600" b="1" spc="300" dirty="0">
              <a:solidFill>
                <a:srgbClr val="0EB9F1"/>
              </a:solidFill>
              <a:latin typeface="Bebas Neue Regular" panose="00000500000000000000" pitchFamily="50" charset="0"/>
              <a:ea typeface="Arial Unicode MS" panose="020B0604020202020204" pitchFamily="34" charset="-128"/>
              <a:cs typeface="Arial Unicode MS" panose="020B0604020202020204" pitchFamily="34" charset="-128"/>
            </a:endParaRPr>
          </a:p>
        </p:txBody>
      </p:sp>
      <p:sp>
        <p:nvSpPr>
          <p:cNvPr id="14" name="Retângulo 13">
            <a:extLst>
              <a:ext uri="{FF2B5EF4-FFF2-40B4-BE49-F238E27FC236}">
                <a16:creationId xmlns:a16="http://schemas.microsoft.com/office/drawing/2014/main" id="{A88DA48E-76DA-44A5-9E3F-9452B431ACB5}"/>
              </a:ext>
            </a:extLst>
          </p:cNvPr>
          <p:cNvSpPr/>
          <p:nvPr/>
        </p:nvSpPr>
        <p:spPr>
          <a:xfrm>
            <a:off x="892043" y="3527137"/>
            <a:ext cx="8299342" cy="461665"/>
          </a:xfrm>
          <a:prstGeom prst="rect">
            <a:avLst/>
          </a:prstGeom>
        </p:spPr>
        <p:txBody>
          <a:bodyPr wrap="square">
            <a:spAutoFit/>
          </a:bodyPr>
          <a:lstStyle/>
          <a:p>
            <a:r>
              <a:rPr lang="pt-BR" sz="2400" b="1" dirty="0">
                <a:solidFill>
                  <a:srgbClr val="0D2252"/>
                </a:solidFill>
                <a:ea typeface="Open Sans" panose="020B0606030504020204" pitchFamily="34" charset="0"/>
                <a:cs typeface="Open Sans" panose="020B0606030504020204" pitchFamily="34" charset="0"/>
              </a:rPr>
              <a:t> </a:t>
            </a:r>
          </a:p>
        </p:txBody>
      </p:sp>
      <p:pic>
        <p:nvPicPr>
          <p:cNvPr id="5" name="Imagem 4">
            <a:extLst>
              <a:ext uri="{FF2B5EF4-FFF2-40B4-BE49-F238E27FC236}">
                <a16:creationId xmlns:a16="http://schemas.microsoft.com/office/drawing/2014/main" id="{7FB345B7-BBB1-44C4-92B6-8FB70F2A8D0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14645" y="6165304"/>
            <a:ext cx="2667408" cy="689916"/>
          </a:xfrm>
          <a:prstGeom prst="rect">
            <a:avLst/>
          </a:prstGeom>
        </p:spPr>
      </p:pic>
      <p:sp>
        <p:nvSpPr>
          <p:cNvPr id="2" name="TextBox 1">
            <a:extLst>
              <a:ext uri="{FF2B5EF4-FFF2-40B4-BE49-F238E27FC236}">
                <a16:creationId xmlns:a16="http://schemas.microsoft.com/office/drawing/2014/main" id="{95DE17C0-B724-C149-A19D-CC0B8F17DD1A}"/>
              </a:ext>
            </a:extLst>
          </p:cNvPr>
          <p:cNvSpPr txBox="1"/>
          <p:nvPr/>
        </p:nvSpPr>
        <p:spPr>
          <a:xfrm>
            <a:off x="0" y="1340768"/>
            <a:ext cx="12192000" cy="5632311"/>
          </a:xfrm>
          <a:prstGeom prst="rect">
            <a:avLst/>
          </a:prstGeom>
          <a:noFill/>
        </p:spPr>
        <p:txBody>
          <a:bodyPr wrap="square" rtlCol="0">
            <a:spAutoFit/>
          </a:bodyPr>
          <a:lstStyle/>
          <a:p>
            <a:pPr algn="just">
              <a:lnSpc>
                <a:spcPct val="150000"/>
              </a:lnSpc>
            </a:pPr>
            <a:r>
              <a:rPr lang="pt-BR" altLang="pt-BR" sz="2400" b="1" dirty="0">
                <a:solidFill>
                  <a:srgbClr val="000000"/>
                </a:solidFill>
                <a:cs typeface="Times New Roman" pitchFamily="18" charset="0"/>
              </a:rPr>
              <a:t>b) Resilição: direito potestativo. </a:t>
            </a:r>
            <a:r>
              <a:rPr lang="pt-BR" altLang="pt-BR" sz="2400" dirty="0">
                <a:solidFill>
                  <a:srgbClr val="000000"/>
                </a:solidFill>
                <a:cs typeface="Times New Roman" pitchFamily="18" charset="0"/>
              </a:rPr>
              <a:t>Duas hipóteses:</a:t>
            </a:r>
          </a:p>
          <a:p>
            <a:pPr algn="just">
              <a:lnSpc>
                <a:spcPct val="150000"/>
              </a:lnSpc>
            </a:pPr>
            <a:r>
              <a:rPr lang="pt-BR" altLang="pt-BR" sz="2400" b="1" dirty="0">
                <a:solidFill>
                  <a:srgbClr val="000000"/>
                </a:solidFill>
                <a:cs typeface="Times New Roman" pitchFamily="18" charset="0"/>
              </a:rPr>
              <a:t>b.1) Resilição bilateral: </a:t>
            </a:r>
            <a:r>
              <a:rPr lang="pt-BR" altLang="pt-BR" sz="2400" dirty="0">
                <a:solidFill>
                  <a:srgbClr val="000000"/>
                </a:solidFill>
                <a:cs typeface="Times New Roman" pitchFamily="18" charset="0"/>
              </a:rPr>
              <a:t>as duas partes, de comum acordo, querem a extinção do contrato, o que se dá pelo distrato (CC, art. 472 ). CC, art. 472: “O distrato faz-se pela mesma forma exigida para o contrato”.</a:t>
            </a:r>
          </a:p>
          <a:p>
            <a:pPr algn="just">
              <a:lnSpc>
                <a:spcPct val="150000"/>
              </a:lnSpc>
            </a:pPr>
            <a:r>
              <a:rPr lang="pt-BR" altLang="pt-BR" sz="2400" b="1" dirty="0">
                <a:solidFill>
                  <a:srgbClr val="000000"/>
                </a:solidFill>
                <a:cs typeface="Times New Roman" pitchFamily="18" charset="0"/>
              </a:rPr>
              <a:t>b.2) Resilição unilateral (CC, art. 473</a:t>
            </a:r>
            <a:r>
              <a:rPr lang="pt-BR" altLang="pt-BR" sz="2400" dirty="0">
                <a:solidFill>
                  <a:srgbClr val="000000"/>
                </a:solidFill>
                <a:cs typeface="Times New Roman" pitchFamily="18" charset="0"/>
              </a:rPr>
              <a:t>): ocorre mediante o pedido de uma das partes, nos casos previstos em lei de forma expressa ou implícita.  Denúncia notificada (judicial ou extrajudicial). </a:t>
            </a:r>
          </a:p>
          <a:p>
            <a:pPr algn="just">
              <a:lnSpc>
                <a:spcPct val="150000"/>
              </a:lnSpc>
            </a:pPr>
            <a:r>
              <a:rPr lang="pt-BR" altLang="pt-BR" sz="2400" dirty="0">
                <a:solidFill>
                  <a:srgbClr val="000000"/>
                </a:solidFill>
                <a:cs typeface="Times New Roman" pitchFamily="18" charset="0"/>
              </a:rPr>
              <a:t>Exemplos:</a:t>
            </a:r>
          </a:p>
          <a:p>
            <a:pPr algn="just">
              <a:lnSpc>
                <a:spcPct val="150000"/>
              </a:lnSpc>
            </a:pPr>
            <a:r>
              <a:rPr lang="pt-BR" altLang="pt-BR" sz="2400" dirty="0">
                <a:solidFill>
                  <a:srgbClr val="000000"/>
                </a:solidFill>
                <a:cs typeface="Times New Roman" pitchFamily="18" charset="0"/>
              </a:rPr>
              <a:t>• Denúncia vazia (locação e prestação de serviços).</a:t>
            </a:r>
          </a:p>
          <a:p>
            <a:pPr algn="just">
              <a:lnSpc>
                <a:spcPct val="150000"/>
              </a:lnSpc>
            </a:pPr>
            <a:r>
              <a:rPr lang="pt-BR" altLang="pt-BR" sz="2400" dirty="0">
                <a:solidFill>
                  <a:srgbClr val="000000"/>
                </a:solidFill>
                <a:cs typeface="Times New Roman" pitchFamily="18" charset="0"/>
              </a:rPr>
              <a:t>• Revogação/renúncia (mandato).</a:t>
            </a:r>
          </a:p>
          <a:p>
            <a:pPr algn="just">
              <a:lnSpc>
                <a:spcPct val="150000"/>
              </a:lnSpc>
            </a:pPr>
            <a:r>
              <a:rPr lang="pt-BR" altLang="pt-BR" sz="2400" dirty="0">
                <a:solidFill>
                  <a:srgbClr val="000000"/>
                </a:solidFill>
                <a:cs typeface="Times New Roman" pitchFamily="18" charset="0"/>
              </a:rPr>
              <a:t>• Exoneração unilateral (fiança sem prazo determinado). Está no art. 835 do Código Civil. </a:t>
            </a:r>
          </a:p>
        </p:txBody>
      </p:sp>
    </p:spTree>
    <p:extLst>
      <p:ext uri="{BB962C8B-B14F-4D97-AF65-F5344CB8AC3E}">
        <p14:creationId xmlns:p14="http://schemas.microsoft.com/office/powerpoint/2010/main" val="25634100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 name="Retângulo 7"/>
          <p:cNvSpPr/>
          <p:nvPr/>
        </p:nvSpPr>
        <p:spPr>
          <a:xfrm>
            <a:off x="47328" y="1628800"/>
            <a:ext cx="12144672" cy="1692771"/>
          </a:xfrm>
          <a:prstGeom prst="rect">
            <a:avLst/>
          </a:prstGeom>
        </p:spPr>
        <p:txBody>
          <a:bodyPr wrap="square">
            <a:spAutoFit/>
          </a:bodyPr>
          <a:lstStyle/>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p:txBody>
      </p:sp>
      <p:pic>
        <p:nvPicPr>
          <p:cNvPr id="11" name="Imagem 10">
            <a:extLst>
              <a:ext uri="{FF2B5EF4-FFF2-40B4-BE49-F238E27FC236}">
                <a16:creationId xmlns:a16="http://schemas.microsoft.com/office/drawing/2014/main" id="{F93A83ED-17C0-4CA3-B4FB-25965E823E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424" y="6190005"/>
            <a:ext cx="1065157" cy="524192"/>
          </a:xfrm>
          <a:prstGeom prst="rect">
            <a:avLst/>
          </a:prstGeom>
        </p:spPr>
      </p:pic>
      <p:sp>
        <p:nvSpPr>
          <p:cNvPr id="13" name="Title 1">
            <a:extLst>
              <a:ext uri="{FF2B5EF4-FFF2-40B4-BE49-F238E27FC236}">
                <a16:creationId xmlns:a16="http://schemas.microsoft.com/office/drawing/2014/main" id="{8B11497E-3FBA-4568-9BC1-BFFE92CBD9C6}"/>
              </a:ext>
            </a:extLst>
          </p:cNvPr>
          <p:cNvSpPr txBox="1">
            <a:spLocks/>
          </p:cNvSpPr>
          <p:nvPr/>
        </p:nvSpPr>
        <p:spPr>
          <a:xfrm>
            <a:off x="929006" y="764704"/>
            <a:ext cx="5206396"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pt-BR" sz="1600" b="1" dirty="0">
                <a:solidFill>
                  <a:schemeClr val="bg1"/>
                </a:solidFill>
                <a:latin typeface="+mn-lt"/>
                <a:ea typeface="Arial Unicode MS" panose="020B0604020202020204" pitchFamily="34" charset="-128"/>
                <a:cs typeface="Arial Unicode MS" panose="020B0604020202020204" pitchFamily="34" charset="-128"/>
              </a:rPr>
              <a:t>Teoria Geral dos Contratos</a:t>
            </a:r>
          </a:p>
          <a:p>
            <a:pPr algn="l"/>
            <a:endParaRPr lang="pt-BR" sz="1600" b="1" dirty="0">
              <a:solidFill>
                <a:schemeClr val="bg1"/>
              </a:solidFill>
              <a:latin typeface="+mn-lt"/>
              <a:ea typeface="Arial Unicode MS" panose="020B0604020202020204" pitchFamily="34" charset="-128"/>
              <a:cs typeface="Arial Unicode MS" panose="020B0604020202020204" pitchFamily="34" charset="-128"/>
            </a:endParaRPr>
          </a:p>
        </p:txBody>
      </p:sp>
      <p:sp>
        <p:nvSpPr>
          <p:cNvPr id="15" name="Title 1">
            <a:extLst>
              <a:ext uri="{FF2B5EF4-FFF2-40B4-BE49-F238E27FC236}">
                <a16:creationId xmlns:a16="http://schemas.microsoft.com/office/drawing/2014/main" id="{8946028B-C852-4F07-91D4-1119BFFD6516}"/>
              </a:ext>
            </a:extLst>
          </p:cNvPr>
          <p:cNvSpPr txBox="1">
            <a:spLocks/>
          </p:cNvSpPr>
          <p:nvPr/>
        </p:nvSpPr>
        <p:spPr>
          <a:xfrm>
            <a:off x="911424" y="332656"/>
            <a:ext cx="5206396"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pt-BR" sz="3600" b="1" spc="300" dirty="0">
              <a:solidFill>
                <a:srgbClr val="0EB9F1"/>
              </a:solidFill>
              <a:latin typeface="Bebas Neue Regular" panose="00000500000000000000" pitchFamily="50" charset="0"/>
              <a:ea typeface="Arial Unicode MS" panose="020B0604020202020204" pitchFamily="34" charset="-128"/>
              <a:cs typeface="Arial Unicode MS" panose="020B0604020202020204" pitchFamily="34" charset="-128"/>
            </a:endParaRPr>
          </a:p>
        </p:txBody>
      </p:sp>
      <p:sp>
        <p:nvSpPr>
          <p:cNvPr id="14" name="Retângulo 13">
            <a:extLst>
              <a:ext uri="{FF2B5EF4-FFF2-40B4-BE49-F238E27FC236}">
                <a16:creationId xmlns:a16="http://schemas.microsoft.com/office/drawing/2014/main" id="{A88DA48E-76DA-44A5-9E3F-9452B431ACB5}"/>
              </a:ext>
            </a:extLst>
          </p:cNvPr>
          <p:cNvSpPr/>
          <p:nvPr/>
        </p:nvSpPr>
        <p:spPr>
          <a:xfrm>
            <a:off x="892043" y="3527137"/>
            <a:ext cx="8299342" cy="461665"/>
          </a:xfrm>
          <a:prstGeom prst="rect">
            <a:avLst/>
          </a:prstGeom>
        </p:spPr>
        <p:txBody>
          <a:bodyPr wrap="square">
            <a:spAutoFit/>
          </a:bodyPr>
          <a:lstStyle/>
          <a:p>
            <a:r>
              <a:rPr lang="pt-BR" sz="2400" b="1" dirty="0">
                <a:solidFill>
                  <a:srgbClr val="0D2252"/>
                </a:solidFill>
                <a:ea typeface="Open Sans" panose="020B0606030504020204" pitchFamily="34" charset="0"/>
                <a:cs typeface="Open Sans" panose="020B0606030504020204" pitchFamily="34" charset="0"/>
              </a:rPr>
              <a:t> </a:t>
            </a:r>
          </a:p>
        </p:txBody>
      </p:sp>
      <p:pic>
        <p:nvPicPr>
          <p:cNvPr id="5" name="Imagem 4">
            <a:extLst>
              <a:ext uri="{FF2B5EF4-FFF2-40B4-BE49-F238E27FC236}">
                <a16:creationId xmlns:a16="http://schemas.microsoft.com/office/drawing/2014/main" id="{7FB345B7-BBB1-44C4-92B6-8FB70F2A8D0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14645" y="6165304"/>
            <a:ext cx="2667408" cy="689916"/>
          </a:xfrm>
          <a:prstGeom prst="rect">
            <a:avLst/>
          </a:prstGeom>
        </p:spPr>
      </p:pic>
      <p:sp>
        <p:nvSpPr>
          <p:cNvPr id="2" name="TextBox 1">
            <a:extLst>
              <a:ext uri="{FF2B5EF4-FFF2-40B4-BE49-F238E27FC236}">
                <a16:creationId xmlns:a16="http://schemas.microsoft.com/office/drawing/2014/main" id="{95DE17C0-B724-C149-A19D-CC0B8F17DD1A}"/>
              </a:ext>
            </a:extLst>
          </p:cNvPr>
          <p:cNvSpPr txBox="1"/>
          <p:nvPr/>
        </p:nvSpPr>
        <p:spPr>
          <a:xfrm>
            <a:off x="0" y="1340768"/>
            <a:ext cx="12192000" cy="5019131"/>
          </a:xfrm>
          <a:prstGeom prst="rect">
            <a:avLst/>
          </a:prstGeom>
          <a:noFill/>
        </p:spPr>
        <p:txBody>
          <a:bodyPr wrap="square" rtlCol="0">
            <a:spAutoFit/>
          </a:bodyPr>
          <a:lstStyle/>
          <a:p>
            <a:pPr algn="just">
              <a:lnSpc>
                <a:spcPct val="150000"/>
              </a:lnSpc>
            </a:pPr>
            <a:r>
              <a:rPr lang="pt-BR" altLang="pt-BR" sz="2400" b="1" dirty="0">
                <a:solidFill>
                  <a:srgbClr val="000000"/>
                </a:solidFill>
                <a:cs typeface="Times New Roman" pitchFamily="18" charset="0"/>
              </a:rPr>
              <a:t>Atenção</a:t>
            </a:r>
            <a:r>
              <a:rPr lang="pt-BR" altLang="pt-BR" sz="2400" dirty="0">
                <a:solidFill>
                  <a:srgbClr val="000000"/>
                </a:solidFill>
                <a:cs typeface="Times New Roman" pitchFamily="18" charset="0"/>
              </a:rPr>
              <a:t>: prorrogação compulsória do contrato (CC, art. 473, parágrafo único): tem relação com a boa-fé objetiva e com a função social do contrato. A resilição poderá ser postergada diante da realização de investimentos consideráveis. </a:t>
            </a:r>
            <a:endParaRPr lang="pt-BR" altLang="pt-BR" sz="2400" dirty="0">
              <a:latin typeface="Times New Roman" pitchFamily="18" charset="0"/>
              <a:ea typeface="Times New Roman" pitchFamily="18" charset="0"/>
              <a:cs typeface="Wingdings" pitchFamily="2" charset="2"/>
            </a:endParaRPr>
          </a:p>
          <a:p>
            <a:pPr algn="just">
              <a:lnSpc>
                <a:spcPct val="150000"/>
              </a:lnSpc>
            </a:pPr>
            <a:endParaRPr lang="pt-BR" altLang="pt-BR" sz="2400" dirty="0">
              <a:solidFill>
                <a:srgbClr val="000000"/>
              </a:solidFill>
              <a:cs typeface="Times New Roman" pitchFamily="18" charset="0"/>
            </a:endParaRPr>
          </a:p>
          <a:p>
            <a:pPr algn="just">
              <a:lnSpc>
                <a:spcPct val="150000"/>
              </a:lnSpc>
            </a:pPr>
            <a:r>
              <a:rPr lang="pt-BR" altLang="pt-BR" sz="2400" dirty="0">
                <a:solidFill>
                  <a:srgbClr val="000000"/>
                </a:solidFill>
                <a:cs typeface="Times New Roman" pitchFamily="18" charset="0"/>
              </a:rPr>
              <a:t>CC, art. 473. “A resilição unilateral, nos casos em que a lei expressa ou implicitamente o permita, opera mediante denúncia notificada à outra parte. Parágrafo único. Se, porém, dada a natureza do contrato, uma das partes houver feito investimentos consideráveis para a sua execução, a denúncia unilateral só produzirá efeito depois de transcorrido prazo compatível com a natureza e o vulto dos investimentos”. </a:t>
            </a:r>
            <a:endParaRPr lang="pt-BR" altLang="pt-BR" sz="2400" dirty="0">
              <a:latin typeface="Times New Roman" pitchFamily="18" charset="0"/>
              <a:cs typeface="Times New Roman" pitchFamily="18" charset="0"/>
            </a:endParaRPr>
          </a:p>
        </p:txBody>
      </p:sp>
    </p:spTree>
    <p:extLst>
      <p:ext uri="{BB962C8B-B14F-4D97-AF65-F5344CB8AC3E}">
        <p14:creationId xmlns:p14="http://schemas.microsoft.com/office/powerpoint/2010/main" val="25634100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 name="Retângulo 7"/>
          <p:cNvSpPr/>
          <p:nvPr/>
        </p:nvSpPr>
        <p:spPr>
          <a:xfrm>
            <a:off x="47328" y="1628800"/>
            <a:ext cx="12144672" cy="1692771"/>
          </a:xfrm>
          <a:prstGeom prst="rect">
            <a:avLst/>
          </a:prstGeom>
        </p:spPr>
        <p:txBody>
          <a:bodyPr wrap="square">
            <a:spAutoFit/>
          </a:bodyPr>
          <a:lstStyle/>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p:txBody>
      </p:sp>
      <p:pic>
        <p:nvPicPr>
          <p:cNvPr id="11" name="Imagem 10">
            <a:extLst>
              <a:ext uri="{FF2B5EF4-FFF2-40B4-BE49-F238E27FC236}">
                <a16:creationId xmlns:a16="http://schemas.microsoft.com/office/drawing/2014/main" id="{F93A83ED-17C0-4CA3-B4FB-25965E823E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424" y="6190005"/>
            <a:ext cx="1065157" cy="524192"/>
          </a:xfrm>
          <a:prstGeom prst="rect">
            <a:avLst/>
          </a:prstGeom>
        </p:spPr>
      </p:pic>
      <p:sp>
        <p:nvSpPr>
          <p:cNvPr id="13" name="Title 1">
            <a:extLst>
              <a:ext uri="{FF2B5EF4-FFF2-40B4-BE49-F238E27FC236}">
                <a16:creationId xmlns:a16="http://schemas.microsoft.com/office/drawing/2014/main" id="{8B11497E-3FBA-4568-9BC1-BFFE92CBD9C6}"/>
              </a:ext>
            </a:extLst>
          </p:cNvPr>
          <p:cNvSpPr txBox="1">
            <a:spLocks/>
          </p:cNvSpPr>
          <p:nvPr/>
        </p:nvSpPr>
        <p:spPr>
          <a:xfrm>
            <a:off x="929006" y="764704"/>
            <a:ext cx="5206396"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pt-BR" sz="1600" b="1" dirty="0">
                <a:solidFill>
                  <a:schemeClr val="bg1"/>
                </a:solidFill>
                <a:latin typeface="+mn-lt"/>
                <a:ea typeface="Arial Unicode MS" panose="020B0604020202020204" pitchFamily="34" charset="-128"/>
                <a:cs typeface="Arial Unicode MS" panose="020B0604020202020204" pitchFamily="34" charset="-128"/>
              </a:rPr>
              <a:t>Teoria Geral dos Contratos</a:t>
            </a:r>
          </a:p>
          <a:p>
            <a:pPr algn="l"/>
            <a:endParaRPr lang="pt-BR" sz="1600" b="1" dirty="0">
              <a:solidFill>
                <a:schemeClr val="bg1"/>
              </a:solidFill>
              <a:latin typeface="+mn-lt"/>
              <a:ea typeface="Arial Unicode MS" panose="020B0604020202020204" pitchFamily="34" charset="-128"/>
              <a:cs typeface="Arial Unicode MS" panose="020B0604020202020204" pitchFamily="34" charset="-128"/>
            </a:endParaRPr>
          </a:p>
        </p:txBody>
      </p:sp>
      <p:sp>
        <p:nvSpPr>
          <p:cNvPr id="15" name="Title 1">
            <a:extLst>
              <a:ext uri="{FF2B5EF4-FFF2-40B4-BE49-F238E27FC236}">
                <a16:creationId xmlns:a16="http://schemas.microsoft.com/office/drawing/2014/main" id="{8946028B-C852-4F07-91D4-1119BFFD6516}"/>
              </a:ext>
            </a:extLst>
          </p:cNvPr>
          <p:cNvSpPr txBox="1">
            <a:spLocks/>
          </p:cNvSpPr>
          <p:nvPr/>
        </p:nvSpPr>
        <p:spPr>
          <a:xfrm>
            <a:off x="911424" y="332656"/>
            <a:ext cx="5206396"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pt-BR" sz="3600" b="1" spc="300" dirty="0">
              <a:solidFill>
                <a:srgbClr val="0EB9F1"/>
              </a:solidFill>
              <a:latin typeface="Bebas Neue Regular" panose="00000500000000000000" pitchFamily="50" charset="0"/>
              <a:ea typeface="Arial Unicode MS" panose="020B0604020202020204" pitchFamily="34" charset="-128"/>
              <a:cs typeface="Arial Unicode MS" panose="020B0604020202020204" pitchFamily="34" charset="-128"/>
            </a:endParaRPr>
          </a:p>
        </p:txBody>
      </p:sp>
      <p:sp>
        <p:nvSpPr>
          <p:cNvPr id="14" name="Retângulo 13">
            <a:extLst>
              <a:ext uri="{FF2B5EF4-FFF2-40B4-BE49-F238E27FC236}">
                <a16:creationId xmlns:a16="http://schemas.microsoft.com/office/drawing/2014/main" id="{A88DA48E-76DA-44A5-9E3F-9452B431ACB5}"/>
              </a:ext>
            </a:extLst>
          </p:cNvPr>
          <p:cNvSpPr/>
          <p:nvPr/>
        </p:nvSpPr>
        <p:spPr>
          <a:xfrm>
            <a:off x="892043" y="3527137"/>
            <a:ext cx="8299342" cy="461665"/>
          </a:xfrm>
          <a:prstGeom prst="rect">
            <a:avLst/>
          </a:prstGeom>
        </p:spPr>
        <p:txBody>
          <a:bodyPr wrap="square">
            <a:spAutoFit/>
          </a:bodyPr>
          <a:lstStyle/>
          <a:p>
            <a:r>
              <a:rPr lang="pt-BR" sz="2400" b="1" dirty="0">
                <a:solidFill>
                  <a:srgbClr val="0D2252"/>
                </a:solidFill>
                <a:ea typeface="Open Sans" panose="020B0606030504020204" pitchFamily="34" charset="0"/>
                <a:cs typeface="Open Sans" panose="020B0606030504020204" pitchFamily="34" charset="0"/>
              </a:rPr>
              <a:t> </a:t>
            </a:r>
          </a:p>
        </p:txBody>
      </p:sp>
      <p:pic>
        <p:nvPicPr>
          <p:cNvPr id="5" name="Imagem 4">
            <a:extLst>
              <a:ext uri="{FF2B5EF4-FFF2-40B4-BE49-F238E27FC236}">
                <a16:creationId xmlns:a16="http://schemas.microsoft.com/office/drawing/2014/main" id="{7FB345B7-BBB1-44C4-92B6-8FB70F2A8D0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14645" y="6165304"/>
            <a:ext cx="2667408" cy="689916"/>
          </a:xfrm>
          <a:prstGeom prst="rect">
            <a:avLst/>
          </a:prstGeom>
        </p:spPr>
      </p:pic>
      <p:sp>
        <p:nvSpPr>
          <p:cNvPr id="2" name="TextBox 1">
            <a:extLst>
              <a:ext uri="{FF2B5EF4-FFF2-40B4-BE49-F238E27FC236}">
                <a16:creationId xmlns:a16="http://schemas.microsoft.com/office/drawing/2014/main" id="{95DE17C0-B724-C149-A19D-CC0B8F17DD1A}"/>
              </a:ext>
            </a:extLst>
          </p:cNvPr>
          <p:cNvSpPr txBox="1"/>
          <p:nvPr/>
        </p:nvSpPr>
        <p:spPr>
          <a:xfrm>
            <a:off x="0" y="1340768"/>
            <a:ext cx="12192000" cy="5308505"/>
          </a:xfrm>
          <a:prstGeom prst="rect">
            <a:avLst/>
          </a:prstGeom>
          <a:noFill/>
        </p:spPr>
        <p:txBody>
          <a:bodyPr wrap="square" rtlCol="0">
            <a:spAutoFit/>
          </a:bodyPr>
          <a:lstStyle/>
          <a:p>
            <a:pPr algn="just">
              <a:lnSpc>
                <a:spcPct val="150000"/>
              </a:lnSpc>
            </a:pPr>
            <a:r>
              <a:rPr lang="pt-BR" altLang="pt-BR" sz="1900" dirty="0">
                <a:solidFill>
                  <a:srgbClr val="000000"/>
                </a:solidFill>
                <a:cs typeface="Times New Roman" pitchFamily="18" charset="0"/>
              </a:rPr>
              <a:t>TJ/SP - Caso da Nokia (2007): “CONTRATO – Rescisão – Cláusula contratual que permite a rescisão unilateral e imotivada do contrato mediante aviso prévio de 30 dias – Tutela antecipada pleiteada a fim de que fique suspensa a rescisão do contrato até sentença final (trânsito em julgado) – Inadmissibilidade, eis que, desse modo, esse prazo pode se estender por vários anos - Alegação de que tal cláusula viola a boa-fé objetiva e desrespeita a função social do contrato – Tese que merece acolhida em face da nova concepção da relação jurídica contratual operada com o Novo Código Civil – Existência de prova inequívoca de que a contratante fez investimentos consideráveis em função da relação contratual operada em função da relação contratual até então existente – Prazo de rescisão que, assim, se mostra desarrazoado – Possibilidade de dilatação – Artigo 473, parágrafo único, do Novo Código Civil, aplicável ao caso – Inexistência de prova, por ora, do volume de investimentos feitos pela contratante – Dilação que assim se defere até prolação da sentença de primeiro grau, ficando, a critério do juízo “a quo” estendê-lo, ou não, diante dos argumentos da parte contrária, ainda não citada, e da prova realizada – Deferimento parcial da tutela pleiteada – Recurso provido em parte” (Agravo de Instrumento n. 7.148.853-4 – São Paulo - 12ª Câmara de Direito Privado - Relator: Rui </a:t>
            </a:r>
            <a:r>
              <a:rPr lang="pt-BR" altLang="pt-BR" sz="1900" dirty="0" err="1">
                <a:solidFill>
                  <a:srgbClr val="000000"/>
                </a:solidFill>
                <a:cs typeface="Times New Roman" pitchFamily="18" charset="0"/>
              </a:rPr>
              <a:t>Cascaldi</a:t>
            </a:r>
            <a:r>
              <a:rPr lang="pt-BR" altLang="pt-BR" sz="1900" dirty="0">
                <a:solidFill>
                  <a:srgbClr val="000000"/>
                </a:solidFill>
                <a:cs typeface="Times New Roman" pitchFamily="18" charset="0"/>
              </a:rPr>
              <a:t> – 13.06.07 - </a:t>
            </a:r>
            <a:r>
              <a:rPr lang="pt-BR" altLang="pt-BR" sz="1900" dirty="0" err="1">
                <a:solidFill>
                  <a:srgbClr val="000000"/>
                </a:solidFill>
                <a:cs typeface="Times New Roman" pitchFamily="18" charset="0"/>
              </a:rPr>
              <a:t>V.U.</a:t>
            </a:r>
            <a:r>
              <a:rPr lang="pt-BR" altLang="pt-BR" sz="1900" dirty="0">
                <a:solidFill>
                  <a:srgbClr val="000000"/>
                </a:solidFill>
                <a:cs typeface="Times New Roman" pitchFamily="18" charset="0"/>
              </a:rPr>
              <a:t> - Voto n.11.706).</a:t>
            </a:r>
            <a:endParaRPr lang="pt-BR" altLang="pt-BR" sz="1900" dirty="0">
              <a:latin typeface="Times New Roman" pitchFamily="18" charset="0"/>
              <a:cs typeface="Times New Roman" pitchFamily="18" charset="0"/>
            </a:endParaRPr>
          </a:p>
        </p:txBody>
      </p:sp>
    </p:spTree>
    <p:extLst>
      <p:ext uri="{BB962C8B-B14F-4D97-AF65-F5344CB8AC3E}">
        <p14:creationId xmlns:p14="http://schemas.microsoft.com/office/powerpoint/2010/main" val="25634100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 name="Retângulo 7"/>
          <p:cNvSpPr/>
          <p:nvPr/>
        </p:nvSpPr>
        <p:spPr>
          <a:xfrm>
            <a:off x="47328" y="1628800"/>
            <a:ext cx="12144672" cy="1692771"/>
          </a:xfrm>
          <a:prstGeom prst="rect">
            <a:avLst/>
          </a:prstGeom>
        </p:spPr>
        <p:txBody>
          <a:bodyPr wrap="square">
            <a:spAutoFit/>
          </a:bodyPr>
          <a:lstStyle/>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a:p>
            <a:pPr algn="just"/>
            <a:endParaRPr lang="pt-BR" sz="2600" b="1" dirty="0">
              <a:solidFill>
                <a:srgbClr val="0D2252"/>
              </a:solidFill>
              <a:ea typeface="Open Sans" panose="020B0606030504020204" pitchFamily="34" charset="0"/>
              <a:cs typeface="Open Sans" panose="020B0606030504020204" pitchFamily="34" charset="0"/>
            </a:endParaRPr>
          </a:p>
        </p:txBody>
      </p:sp>
      <p:pic>
        <p:nvPicPr>
          <p:cNvPr id="11" name="Imagem 10">
            <a:extLst>
              <a:ext uri="{FF2B5EF4-FFF2-40B4-BE49-F238E27FC236}">
                <a16:creationId xmlns:a16="http://schemas.microsoft.com/office/drawing/2014/main" id="{F93A83ED-17C0-4CA3-B4FB-25965E823E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424" y="6190005"/>
            <a:ext cx="1065157" cy="524192"/>
          </a:xfrm>
          <a:prstGeom prst="rect">
            <a:avLst/>
          </a:prstGeom>
        </p:spPr>
      </p:pic>
      <p:sp>
        <p:nvSpPr>
          <p:cNvPr id="13" name="Title 1">
            <a:extLst>
              <a:ext uri="{FF2B5EF4-FFF2-40B4-BE49-F238E27FC236}">
                <a16:creationId xmlns:a16="http://schemas.microsoft.com/office/drawing/2014/main" id="{8B11497E-3FBA-4568-9BC1-BFFE92CBD9C6}"/>
              </a:ext>
            </a:extLst>
          </p:cNvPr>
          <p:cNvSpPr txBox="1">
            <a:spLocks/>
          </p:cNvSpPr>
          <p:nvPr/>
        </p:nvSpPr>
        <p:spPr>
          <a:xfrm>
            <a:off x="929006" y="764704"/>
            <a:ext cx="5206396"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pt-BR" sz="1600" b="1" dirty="0">
                <a:solidFill>
                  <a:schemeClr val="bg1"/>
                </a:solidFill>
                <a:latin typeface="+mn-lt"/>
                <a:ea typeface="Arial Unicode MS" panose="020B0604020202020204" pitchFamily="34" charset="-128"/>
                <a:cs typeface="Arial Unicode MS" panose="020B0604020202020204" pitchFamily="34" charset="-128"/>
              </a:rPr>
              <a:t>Teoria Geral dos Contratos</a:t>
            </a:r>
          </a:p>
          <a:p>
            <a:pPr algn="l"/>
            <a:endParaRPr lang="pt-BR" sz="1600" b="1" dirty="0">
              <a:solidFill>
                <a:schemeClr val="bg1"/>
              </a:solidFill>
              <a:latin typeface="+mn-lt"/>
              <a:ea typeface="Arial Unicode MS" panose="020B0604020202020204" pitchFamily="34" charset="-128"/>
              <a:cs typeface="Arial Unicode MS" panose="020B0604020202020204" pitchFamily="34" charset="-128"/>
            </a:endParaRPr>
          </a:p>
        </p:txBody>
      </p:sp>
      <p:sp>
        <p:nvSpPr>
          <p:cNvPr id="15" name="Title 1">
            <a:extLst>
              <a:ext uri="{FF2B5EF4-FFF2-40B4-BE49-F238E27FC236}">
                <a16:creationId xmlns:a16="http://schemas.microsoft.com/office/drawing/2014/main" id="{8946028B-C852-4F07-91D4-1119BFFD6516}"/>
              </a:ext>
            </a:extLst>
          </p:cNvPr>
          <p:cNvSpPr txBox="1">
            <a:spLocks/>
          </p:cNvSpPr>
          <p:nvPr/>
        </p:nvSpPr>
        <p:spPr>
          <a:xfrm>
            <a:off x="911424" y="332656"/>
            <a:ext cx="5206396"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pt-BR" sz="3600" b="1" spc="300" dirty="0">
              <a:solidFill>
                <a:srgbClr val="0EB9F1"/>
              </a:solidFill>
              <a:latin typeface="Bebas Neue Regular" panose="00000500000000000000" pitchFamily="50" charset="0"/>
              <a:ea typeface="Arial Unicode MS" panose="020B0604020202020204" pitchFamily="34" charset="-128"/>
              <a:cs typeface="Arial Unicode MS" panose="020B0604020202020204" pitchFamily="34" charset="-128"/>
            </a:endParaRPr>
          </a:p>
        </p:txBody>
      </p:sp>
      <p:sp>
        <p:nvSpPr>
          <p:cNvPr id="14" name="Retângulo 13">
            <a:extLst>
              <a:ext uri="{FF2B5EF4-FFF2-40B4-BE49-F238E27FC236}">
                <a16:creationId xmlns:a16="http://schemas.microsoft.com/office/drawing/2014/main" id="{A88DA48E-76DA-44A5-9E3F-9452B431ACB5}"/>
              </a:ext>
            </a:extLst>
          </p:cNvPr>
          <p:cNvSpPr/>
          <p:nvPr/>
        </p:nvSpPr>
        <p:spPr>
          <a:xfrm>
            <a:off x="892043" y="3527137"/>
            <a:ext cx="8299342" cy="461665"/>
          </a:xfrm>
          <a:prstGeom prst="rect">
            <a:avLst/>
          </a:prstGeom>
        </p:spPr>
        <p:txBody>
          <a:bodyPr wrap="square">
            <a:spAutoFit/>
          </a:bodyPr>
          <a:lstStyle/>
          <a:p>
            <a:r>
              <a:rPr lang="pt-BR" sz="2400" b="1" dirty="0">
                <a:solidFill>
                  <a:srgbClr val="0D2252"/>
                </a:solidFill>
                <a:ea typeface="Open Sans" panose="020B0606030504020204" pitchFamily="34" charset="0"/>
                <a:cs typeface="Open Sans" panose="020B0606030504020204" pitchFamily="34" charset="0"/>
              </a:rPr>
              <a:t> </a:t>
            </a:r>
          </a:p>
        </p:txBody>
      </p:sp>
      <p:pic>
        <p:nvPicPr>
          <p:cNvPr id="5" name="Imagem 4">
            <a:extLst>
              <a:ext uri="{FF2B5EF4-FFF2-40B4-BE49-F238E27FC236}">
                <a16:creationId xmlns:a16="http://schemas.microsoft.com/office/drawing/2014/main" id="{7FB345B7-BBB1-44C4-92B6-8FB70F2A8D0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14645" y="6165304"/>
            <a:ext cx="2667408" cy="689916"/>
          </a:xfrm>
          <a:prstGeom prst="rect">
            <a:avLst/>
          </a:prstGeom>
        </p:spPr>
      </p:pic>
      <p:sp>
        <p:nvSpPr>
          <p:cNvPr id="2" name="TextBox 1">
            <a:extLst>
              <a:ext uri="{FF2B5EF4-FFF2-40B4-BE49-F238E27FC236}">
                <a16:creationId xmlns:a16="http://schemas.microsoft.com/office/drawing/2014/main" id="{95DE17C0-B724-C149-A19D-CC0B8F17DD1A}"/>
              </a:ext>
            </a:extLst>
          </p:cNvPr>
          <p:cNvSpPr txBox="1"/>
          <p:nvPr/>
        </p:nvSpPr>
        <p:spPr>
          <a:xfrm>
            <a:off x="0" y="1340768"/>
            <a:ext cx="12192000" cy="5078313"/>
          </a:xfrm>
          <a:prstGeom prst="rect">
            <a:avLst/>
          </a:prstGeom>
          <a:noFill/>
        </p:spPr>
        <p:txBody>
          <a:bodyPr wrap="square" rtlCol="0">
            <a:spAutoFit/>
          </a:bodyPr>
          <a:lstStyle/>
          <a:p>
            <a:pPr algn="just">
              <a:lnSpc>
                <a:spcPct val="150000"/>
              </a:lnSpc>
              <a:defRPr/>
            </a:pPr>
            <a:r>
              <a:rPr lang="pt-BR" sz="2400" b="1" dirty="0">
                <a:solidFill>
                  <a:srgbClr val="000000"/>
                </a:solidFill>
                <a:ea typeface="Times New Roman" panose="02020603050405020304" pitchFamily="18" charset="0"/>
                <a:cs typeface="Times New Roman" panose="02020603050405020304" pitchFamily="18" charset="0"/>
              </a:rPr>
              <a:t>4. Extinção por morte.</a:t>
            </a:r>
            <a:endParaRPr lang="pt-BR" sz="2400" dirty="0">
              <a:latin typeface="Times New Roman" panose="02020603050405020304" pitchFamily="18" charset="0"/>
              <a:ea typeface="Times New Roman" panose="02020603050405020304" pitchFamily="18" charset="0"/>
            </a:endParaRPr>
          </a:p>
          <a:p>
            <a:pPr algn="just">
              <a:lnSpc>
                <a:spcPct val="150000"/>
              </a:lnSpc>
              <a:defRPr/>
            </a:pPr>
            <a:r>
              <a:rPr lang="pt-BR" sz="2400" dirty="0">
                <a:solidFill>
                  <a:srgbClr val="000000"/>
                </a:solidFill>
                <a:ea typeface="Times New Roman" panose="02020603050405020304" pitchFamily="18" charset="0"/>
                <a:cs typeface="Times New Roman" panose="02020603050405020304" pitchFamily="18" charset="0"/>
              </a:rPr>
              <a:t>Só ocorre nos contratos personalíssimos (“intuitu personae”).</a:t>
            </a:r>
            <a:endParaRPr lang="pt-BR" sz="2400" dirty="0">
              <a:latin typeface="Times New Roman" panose="02020603050405020304" pitchFamily="18" charset="0"/>
              <a:ea typeface="Times New Roman" panose="02020603050405020304" pitchFamily="18" charset="0"/>
            </a:endParaRPr>
          </a:p>
          <a:p>
            <a:pPr marL="342900" indent="-342900" algn="just">
              <a:lnSpc>
                <a:spcPct val="150000"/>
              </a:lnSpc>
              <a:buFont typeface="Wingdings" panose="05000000000000000000" pitchFamily="2" charset="2"/>
              <a:buChar char=""/>
              <a:defRPr/>
            </a:pPr>
            <a:r>
              <a:rPr lang="pt-BR" sz="2400" dirty="0">
                <a:solidFill>
                  <a:srgbClr val="000000"/>
                </a:solidFill>
                <a:ea typeface="Times New Roman" panose="02020603050405020304" pitchFamily="18" charset="0"/>
                <a:cs typeface="Times New Roman" panose="02020603050405020304" pitchFamily="18" charset="0"/>
              </a:rPr>
              <a:t>Expressão de Orlando Gomes: “cessação contratual”.</a:t>
            </a:r>
            <a:endParaRPr lang="pt-BR" sz="2400" dirty="0">
              <a:latin typeface="Times New Roman" panose="02020603050405020304" pitchFamily="18" charset="0"/>
              <a:ea typeface="Times New Roman" panose="02020603050405020304" pitchFamily="18" charset="0"/>
              <a:cs typeface="Wingdings" panose="05000000000000000000" pitchFamily="2" charset="2"/>
            </a:endParaRPr>
          </a:p>
          <a:p>
            <a:pPr algn="just">
              <a:lnSpc>
                <a:spcPct val="150000"/>
              </a:lnSpc>
              <a:defRPr/>
            </a:pPr>
            <a:endParaRPr lang="pt-BR" sz="2400" dirty="0">
              <a:solidFill>
                <a:srgbClr val="000000"/>
              </a:solidFill>
              <a:ea typeface="Times New Roman" panose="02020603050405020304" pitchFamily="18" charset="0"/>
              <a:cs typeface="Times New Roman" panose="02020603050405020304" pitchFamily="18" charset="0"/>
            </a:endParaRPr>
          </a:p>
          <a:p>
            <a:pPr algn="just">
              <a:lnSpc>
                <a:spcPct val="150000"/>
              </a:lnSpc>
              <a:defRPr/>
            </a:pPr>
            <a:r>
              <a:rPr lang="pt-BR" sz="2400">
                <a:solidFill>
                  <a:srgbClr val="000000"/>
                </a:solidFill>
                <a:ea typeface="Times New Roman" panose="02020603050405020304" pitchFamily="18" charset="0"/>
                <a:cs typeface="Times New Roman" panose="02020603050405020304" pitchFamily="18" charset="0"/>
              </a:rPr>
              <a:t>Exemplo</a:t>
            </a:r>
            <a:r>
              <a:rPr lang="pt-BR" sz="2400" dirty="0">
                <a:solidFill>
                  <a:srgbClr val="000000"/>
                </a:solidFill>
                <a:ea typeface="Times New Roman" panose="02020603050405020304" pitchFamily="18" charset="0"/>
                <a:cs typeface="Times New Roman" panose="02020603050405020304" pitchFamily="18" charset="0"/>
              </a:rPr>
              <a:t>: CC, art. 607 (prestação de serviços).</a:t>
            </a:r>
            <a:endParaRPr lang="pt-BR" sz="2400" dirty="0">
              <a:latin typeface="Times New Roman" panose="02020603050405020304" pitchFamily="18" charset="0"/>
              <a:ea typeface="Times New Roman" panose="02020603050405020304" pitchFamily="18" charset="0"/>
            </a:endParaRPr>
          </a:p>
          <a:p>
            <a:pPr algn="just">
              <a:lnSpc>
                <a:spcPct val="150000"/>
              </a:lnSpc>
              <a:defRPr/>
            </a:pPr>
            <a:r>
              <a:rPr lang="pt-BR" sz="2400" dirty="0">
                <a:ea typeface="Times New Roman" panose="02020603050405020304" pitchFamily="18" charset="0"/>
                <a:cs typeface="Times New Roman" panose="02020603050405020304" pitchFamily="18" charset="0"/>
              </a:rPr>
              <a:t>CC, art. 607: “O contrato de prestação de serviço acaba com a morte de qualquer das partes. Termina, ainda, pelo escoamento do prazo, pela conclusão da obra, pela rescisão do contrato mediante aviso prévio, por inadimplemento de qualquer das partes ou pela impossibilidade da continuação do contrato, motivada por força maior”.</a:t>
            </a:r>
            <a:endParaRPr lang="pt-BR"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63410028"/>
      </p:ext>
    </p:extLst>
  </p:cSld>
  <p:clrMapOvr>
    <a:masterClrMapping/>
  </p:clrMapOvr>
</p:sld>
</file>

<file path=ppt/theme/theme1.xml><?xml version="1.0" encoding="utf-8"?>
<a:theme xmlns:a="http://schemas.openxmlformats.org/drawingml/2006/main" name="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Tema do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13383</TotalTime>
  <Words>2644</Words>
  <Application>Microsoft Macintosh PowerPoint</Application>
  <PresentationFormat>Widescreen</PresentationFormat>
  <Paragraphs>205</Paragraphs>
  <Slides>23</Slides>
  <Notes>1</Notes>
  <HiddenSlides>0</HiddenSlides>
  <MMClips>0</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23</vt:i4>
      </vt:variant>
    </vt:vector>
  </HeadingPairs>
  <TitlesOfParts>
    <vt:vector size="31" baseType="lpstr">
      <vt:lpstr>Arial</vt:lpstr>
      <vt:lpstr>Bebas Neue Regular</vt:lpstr>
      <vt:lpstr>Calibri</vt:lpstr>
      <vt:lpstr>Calibri Light</vt:lpstr>
      <vt:lpstr>Symbol</vt:lpstr>
      <vt:lpstr>Times New Roman</vt:lpstr>
      <vt:lpstr>Wingdings</vt:lpstr>
      <vt:lpstr>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Nome da Unidade</dc:title>
  <dc:creator>Ana Maria Rodrigues</dc:creator>
  <cp:lastModifiedBy>ENZO MONTEIRO TARTUCE SILVA</cp:lastModifiedBy>
  <cp:revision>569</cp:revision>
  <dcterms:created xsi:type="dcterms:W3CDTF">2014-12-11T15:40:32Z</dcterms:created>
  <dcterms:modified xsi:type="dcterms:W3CDTF">2022-11-23T23:25:25Z</dcterms:modified>
</cp:coreProperties>
</file>