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8" r:id="rId18"/>
    <p:sldId id="275" r:id="rId19"/>
    <p:sldId id="276" r:id="rId20"/>
    <p:sldId id="277" r:id="rId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6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0392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300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30221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1665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93683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3752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87360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479442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50950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6857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515883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0E7878-5FAC-447C-BA1A-FEA4E4FFE0E2}" type="datetimeFigureOut">
              <a:rPr lang="pt-BR" smtClean="0"/>
              <a:pPr/>
              <a:t>08/05/2018</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975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tj.jus.br/SCON/jurisprudencia/toc.jsp?i=1&amp;b=ACOR&amp;livre=(('AGARESP'.clas.+e+@num='675912')+ou+('AGRG%20NO%20ARESP'+adj+'675912'.suce.))&amp;thesaurus=JURIDICO" TargetMode="External"/><Relationship Id="rId2" Type="http://schemas.openxmlformats.org/officeDocument/2006/relationships/hyperlink" Target="http://www.stj.jus.br/SCON/jurisprudencia/toc.jsp?i=1&amp;b=ACOR&amp;livre=(('ERESP'.clas.+e+@num='1171820')+ou+('ERESP'+adj+'1171820'.suce.))&amp;thesaurus=JURIDICO" TargetMode="External"/><Relationship Id="rId1" Type="http://schemas.openxmlformats.org/officeDocument/2006/relationships/slideLayout" Target="../slideLayouts/slideLayout2.xml"/><Relationship Id="rId6" Type="http://schemas.openxmlformats.org/officeDocument/2006/relationships/hyperlink" Target="http://www.stj.jus.br/SCON/jurisprudencia/toc.jsp?i=1&amp;b=ACOR&amp;livre=(('RESP'.clas.+e+@num='646259')+ou+('RESP'+adj+'646259'.suce.))&amp;thesaurus=JURIDICO" TargetMode="External"/><Relationship Id="rId5" Type="http://schemas.openxmlformats.org/officeDocument/2006/relationships/hyperlink" Target="http://www.stj.jus.br/SCON/jurisprudencia/toc.jsp?i=1&amp;b=ACOR&amp;livre=(('RESP'.clas.+e+@num='1369860')+ou+('RESP'+adj+'1369860'.suce.))&amp;thesaurus=JURIDICO" TargetMode="External"/><Relationship Id="rId4" Type="http://schemas.openxmlformats.org/officeDocument/2006/relationships/hyperlink" Target="http://www.stj.jus.br/SCON/jurisprudencia/toc.jsp?i=1&amp;b=ACOR&amp;livre=(('RESP'.clas.+e+@num='1403419')+ou+('RESP'+adj+'1403419'.suce.))&amp;thesaurus=JURIDICO"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mailto:fftartuce@uol.com.br" TargetMode="External"/><Relationship Id="rId1" Type="http://schemas.openxmlformats.org/officeDocument/2006/relationships/slideLayout" Target="../slideLayouts/slideLayout2.xml"/><Relationship Id="rId4" Type="http://schemas.openxmlformats.org/officeDocument/2006/relationships/hyperlink" Target="https://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a:bodyPr>
          <a:lstStyle/>
          <a:p>
            <a:pPr marL="0" indent="0" algn="ctr">
              <a:buNone/>
            </a:pPr>
            <a:endParaRPr lang="pt-BR" b="1" dirty="0" smtClean="0"/>
          </a:p>
          <a:p>
            <a:pPr marL="0" indent="0" algn="ctr">
              <a:buNone/>
            </a:pPr>
            <a:r>
              <a:rPr lang="pt-BR" sz="4000" b="1" dirty="0" smtClean="0"/>
              <a:t>IBDFAMSP. </a:t>
            </a:r>
          </a:p>
          <a:p>
            <a:pPr marL="0" indent="0" algn="ctr">
              <a:buNone/>
            </a:pPr>
            <a:r>
              <a:rPr lang="pt-BR" sz="4000" b="1" dirty="0" smtClean="0"/>
              <a:t>ALMOÇO EM FAMÍLIA</a:t>
            </a:r>
          </a:p>
          <a:p>
            <a:pPr marL="0" indent="0" algn="ctr">
              <a:buNone/>
            </a:pPr>
            <a:endParaRPr lang="pt-BR" sz="4000" b="1" dirty="0" smtClean="0"/>
          </a:p>
          <a:p>
            <a:pPr marL="0" indent="0" algn="ctr">
              <a:buNone/>
            </a:pPr>
            <a:r>
              <a:rPr lang="pt-BR" sz="4000" b="1" dirty="0" smtClean="0"/>
              <a:t>“Questões polêmicas quanto ao regime de bens no casamento e na união estável”.</a:t>
            </a:r>
          </a:p>
          <a:p>
            <a:pPr marL="0" indent="0" algn="ctr">
              <a:buNone/>
            </a:pPr>
            <a:endParaRPr lang="pt-BR" sz="4000" b="1" dirty="0" smtClean="0"/>
          </a:p>
          <a:p>
            <a:pPr marL="0" indent="0" algn="ctr">
              <a:buNone/>
            </a:pPr>
            <a:r>
              <a:rPr lang="pt-BR" sz="4000" b="1" dirty="0" smtClean="0"/>
              <a:t>FLÁVIO TARTUCE. </a:t>
            </a:r>
            <a:endParaRPr lang="pt-BR" sz="4000" b="1"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47500" lnSpcReduction="20000"/>
          </a:bodyPr>
          <a:lstStyle/>
          <a:p>
            <a:pPr marL="0" indent="0" algn="just">
              <a:buNone/>
            </a:pPr>
            <a:r>
              <a:rPr lang="pt-BR" sz="8000" b="1" dirty="0" smtClean="0"/>
              <a:t>AÇÃO DE ALTERAÇÃO DE REGIME DE BENS</a:t>
            </a:r>
            <a:r>
              <a:rPr lang="pt-BR" sz="8000" b="1" dirty="0" smtClean="0"/>
              <a:t>. Código Civil. </a:t>
            </a:r>
            <a:endParaRPr lang="pt-BR" sz="8000" b="1" dirty="0" smtClean="0"/>
          </a:p>
          <a:p>
            <a:pPr algn="just">
              <a:buNone/>
            </a:pPr>
            <a:r>
              <a:rPr lang="pt-BR" sz="8000" dirty="0" smtClean="0"/>
              <a:t>“</a:t>
            </a:r>
            <a:r>
              <a:rPr lang="pt-BR" sz="8000" dirty="0" smtClean="0"/>
              <a:t>Art. 1.639. É lícito aos nubentes, antes de celebrado o casamento, estipular, quanto aos seus bens, o que lhes aprouver. </a:t>
            </a:r>
          </a:p>
          <a:p>
            <a:pPr algn="just">
              <a:buNone/>
            </a:pPr>
            <a:r>
              <a:rPr lang="pt-BR" sz="8000" dirty="0" smtClean="0"/>
              <a:t>§ 1</a:t>
            </a:r>
            <a:r>
              <a:rPr lang="pt-BR" sz="8000" u="sng" baseline="30000" dirty="0" smtClean="0"/>
              <a:t>o</a:t>
            </a:r>
            <a:r>
              <a:rPr lang="pt-BR" sz="8000" dirty="0" smtClean="0"/>
              <a:t> O regime de bens entre os cônjuges começa a vigorar desde a data do casamento. </a:t>
            </a:r>
          </a:p>
          <a:p>
            <a:pPr algn="just">
              <a:buNone/>
            </a:pPr>
            <a:r>
              <a:rPr lang="pt-BR" sz="8000" b="1" dirty="0" smtClean="0"/>
              <a:t>§ 2</a:t>
            </a:r>
            <a:r>
              <a:rPr lang="pt-BR" sz="8000" b="1" u="sng" baseline="30000" dirty="0" smtClean="0"/>
              <a:t>o</a:t>
            </a:r>
            <a:r>
              <a:rPr lang="pt-BR" sz="8000" b="1" dirty="0" smtClean="0"/>
              <a:t> É admissível alteração do regime de bens, mediante autorização judicial em pedido motivado de ambos os cônjuges, apurada a procedência das razões invocadas e ressalvados os direitos de terceiros”.</a:t>
            </a:r>
          </a:p>
          <a:p>
            <a:pPr>
              <a:buNone/>
            </a:pPr>
            <a:endParaRPr lang="pt-BR" sz="4900" dirty="0" smtClean="0"/>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marL="0" indent="0" algn="just">
              <a:buNone/>
            </a:pPr>
            <a:r>
              <a:rPr lang="pt-BR" sz="11200" b="1" dirty="0" smtClean="0"/>
              <a:t>AÇÃO DE ALTERAÇÃO DE REGIME DE BENS.</a:t>
            </a:r>
          </a:p>
          <a:p>
            <a:pPr algn="just">
              <a:buNone/>
            </a:pPr>
            <a:r>
              <a:rPr lang="pt-BR" sz="10400" dirty="0" smtClean="0"/>
              <a:t>CPC/2015. </a:t>
            </a:r>
          </a:p>
          <a:p>
            <a:pPr algn="just">
              <a:buNone/>
            </a:pPr>
            <a:r>
              <a:rPr lang="pt-BR" sz="10400" dirty="0" smtClean="0"/>
              <a:t>“Art. 734.  A alteração do regime de bens do casamento, observados os requisitos legais, poderá ser requerida, motivadamente, em petição assinada por ambos os cônjuges, na qual serão expostas as razões que justificam a alteração, ressalvados os direitos de terceiros.</a:t>
            </a:r>
          </a:p>
          <a:p>
            <a:pPr algn="just">
              <a:buNone/>
            </a:pPr>
            <a:r>
              <a:rPr lang="pt-BR" sz="10400" dirty="0" smtClean="0"/>
              <a:t>§ 1</a:t>
            </a:r>
            <a:r>
              <a:rPr lang="pt-BR" sz="10400" u="sng" baseline="30000" dirty="0" smtClean="0"/>
              <a:t>o</a:t>
            </a:r>
            <a:r>
              <a:rPr lang="pt-BR" sz="10400" dirty="0" smtClean="0"/>
              <a:t> Ao receber a petição inicial, o juiz determinará a intimação do Ministério Público e a publicação de edital que divulgue a pretendida alteração de bens, somente podendo decidir depois de decorrido o prazo de 30 (trinta) dias da publicação do edital.</a:t>
            </a:r>
          </a:p>
          <a:p>
            <a:pPr algn="just">
              <a:buNone/>
            </a:pPr>
            <a:r>
              <a:rPr lang="pt-BR" sz="10400" dirty="0" smtClean="0"/>
              <a:t>§ 2</a:t>
            </a:r>
            <a:r>
              <a:rPr lang="pt-BR" sz="10400" u="sng" baseline="30000" dirty="0" smtClean="0"/>
              <a:t>o</a:t>
            </a:r>
            <a:r>
              <a:rPr lang="pt-BR" sz="10400" dirty="0" smtClean="0"/>
              <a:t> Os cônjuges, na petição inicial ou em petição avulsa, podem propor ao juiz meio alternativo de divulgação da alteração do regime de bens, a fim de resguardar direitos de terceiros.</a:t>
            </a:r>
          </a:p>
          <a:p>
            <a:pPr algn="just">
              <a:buNone/>
            </a:pPr>
            <a:r>
              <a:rPr lang="pt-BR" sz="10400" dirty="0" smtClean="0"/>
              <a:t>§ 3</a:t>
            </a:r>
            <a:r>
              <a:rPr lang="pt-BR" sz="10400" u="sng" baseline="30000" dirty="0" smtClean="0"/>
              <a:t>o</a:t>
            </a:r>
            <a:r>
              <a:rPr lang="pt-BR" sz="10400" dirty="0" smtClean="0"/>
              <a:t> Após o trânsito em julgado da sentença, serão expedidos mandados de averbação aos cartórios de registro civil e de imóveis e, caso qualquer dos cônjuges seja empresário, ao Registro Público de Empresas Mercantis e Atividades Afins”.</a:t>
            </a:r>
          </a:p>
          <a:p>
            <a:pPr>
              <a:buNone/>
            </a:pPr>
            <a:endParaRPr lang="pt-BR" dirty="0" smtClean="0"/>
          </a:p>
          <a:p>
            <a:pPr>
              <a:buNone/>
            </a:pPr>
            <a:endParaRPr lang="pt-BR" dirty="0" smtClean="0"/>
          </a:p>
          <a:p>
            <a:pPr marL="0" indent="0" algn="just">
              <a:buNone/>
            </a:pPr>
            <a:r>
              <a:rPr lang="pt-BR"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marL="0" indent="0" algn="just">
              <a:buNone/>
            </a:pPr>
            <a:r>
              <a:rPr lang="pt-BR" sz="10400" b="1" dirty="0" smtClean="0"/>
              <a:t>AÇÃO DE ALTERAÇÃO DE REGIME DE BENS. Justo motivo? Como analisar? </a:t>
            </a:r>
          </a:p>
          <a:p>
            <a:pPr algn="just">
              <a:buNone/>
            </a:pPr>
            <a:r>
              <a:rPr lang="pt-BR" sz="10400" dirty="0" smtClean="0"/>
              <a:t>“DIREITO DE FAMÍLIA. CASAMENTO CELEBRADO NA VIGÊNCIA DO CÓDIGO CIVIL DE 1916. REGIME DE BENS. ALTERAÇÃO. NECESSIDADE DE MOTIVAÇÃO. JUSTIFICATIVA DO PEDIDO. ENUNCIADO Nº 113 (CJF). PREJUÍZO COMPROVADO. SÚMULA Nº 7/STJ. 1. À luz da melhor interpretação do art. 1.639, § 2º, do CC/2002, são exigíveis justificativas plausíveis e provas concretas de que a alteração do regime de bens eleito para reger o matrimônio não prejudicará nenhum dos cônjuges, nem terceiros interessados. 2. Incidência do enunciado nº 113 na I Jornada de Direito Civil do Conselho da Justiça Federal: ‘É admissível a alteração do regime de bens entre os cônjuges, quando então o pedido, devidamente motivado e assinado por ambos os cônjuges, será objeto de autorização judicial, com a ressalva dos direitos de terceiros, inclusive dos entes públicos, após perquirição de inexistência de dívida de qualquer natureza, exigida ampla publicidade’. 3. No caso em exame, a alteração patrimonial foi pleiteada consensualmente por ambos os cônjuges ora recorrentes com base na justificativa genérica de independência financeira e patrimonial do casal, demonstrando a ausência de violação de direitos de terceiros. </a:t>
            </a:r>
            <a:r>
              <a:rPr lang="pt-BR" sz="10400" dirty="0" smtClean="0"/>
              <a:t>(...)”. (REsp </a:t>
            </a:r>
            <a:r>
              <a:rPr lang="pt-BR" sz="10400" dirty="0" smtClean="0"/>
              <a:t>1427639/SP, Rel. Ministro RICARDO VILLAS BÔAS CUEVA, TERCEIRA TURMA, julgado em 10/03/2015, DJe 16/03/2015)</a:t>
            </a:r>
          </a:p>
          <a:p>
            <a:pPr algn="just">
              <a:buNone/>
            </a:pPr>
            <a:r>
              <a:rPr lang="pt-BR" sz="10400" dirty="0" smtClean="0"/>
              <a:t> </a:t>
            </a:r>
          </a:p>
          <a:p>
            <a:pPr>
              <a:buNone/>
            </a:pPr>
            <a:endParaRPr lang="pt-BR" sz="10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marL="0" indent="0" algn="just">
              <a:buNone/>
            </a:pPr>
            <a:r>
              <a:rPr lang="pt-BR" sz="10000" dirty="0" smtClean="0"/>
              <a:t>“DIREITO DE FAMÍLIA. CASAMENTO CELEBRADO NA VIGÊNCIA DO CÓDIGO CIVIL DE 1916. REGIME DE BENS. ALTERAÇÃO. POSSIBILIDADE. EXIGÊNCIAS PREVISTAS NO ART. 1.639, § 3º, DO CÓDIGO CIVIL. JUSTIFICATIVA DO PEDIDO. DIVERGÊNCIA QUANTO À CONSTITUIÇÃO DE SOCIEDADE EMPRESÁRIA POR UM DOS CÔNJUGES. RECEIO DE COMPROMETIMENTO DO PATRIMÔNIO DA ESPOSA. MOTIVO, EM PRINCÍPIO, (...). </a:t>
            </a:r>
            <a:r>
              <a:rPr lang="pt-BR" sz="10000" b="1" dirty="0" smtClean="0"/>
              <a:t>Assim, a melhor interpretação que se deve conferir ao art. 1.639, § 2º, do CC/02 é a que não exige dos cônjuges justificativas exageradas ou provas concretas do prejuízo na manutenção do regime de bens originário, sob pena de se esquadrinhar indevidamente a própria intimidade e a vida privada do consortes. No caso em exame, foi pleiteada a alteração do regime de bens do casamento dos ora recorrentes, manifestando eles como justificativa a constituição de sociedade de responsabilidade limitada entre o cônjuge varão e terceiro, providência que é acauteladora de eventual comprometimento do patrimônio da esposa com a empreitada do marido</a:t>
            </a:r>
            <a:r>
              <a:rPr lang="pt-BR" sz="10000" dirty="0" smtClean="0"/>
              <a:t>. A divergência conjugal quanto à condução da vida financeira da família é justificativa, em tese, plausível à alteração do regime de bens, divergência essa que, em não raras vezes, se manifesta ou se intensifica quando um dos cônjuges ambiciona </a:t>
            </a:r>
            <a:r>
              <a:rPr lang="pt-BR" sz="10000" dirty="0" err="1" smtClean="0"/>
              <a:t>everedar-se</a:t>
            </a:r>
            <a:r>
              <a:rPr lang="pt-BR" sz="10000" dirty="0" smtClean="0"/>
              <a:t> por uma nova carreira empresarial, fundando, como no caso em apreço, sociedade com terceiros na qual algum aporte patrimonial haverá de ser feito, e do qual pode resultar impacto ao patrimônio comum do casal” (REsp 1119462/MG, Rel. Ministro LUIS FELIPE SALOMÃO, QUARTA TURMA, julgado em 26/02/2013, DJe 12/03/2013) </a:t>
            </a:r>
          </a:p>
          <a:p>
            <a:pPr>
              <a:buNone/>
            </a:pPr>
            <a:endParaRPr lang="pt-BR" sz="10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0400" b="1" dirty="0" smtClean="0"/>
              <a:t>Efeitos da alteração do regime de bens. </a:t>
            </a:r>
          </a:p>
          <a:p>
            <a:pPr algn="just">
              <a:buNone/>
            </a:pPr>
            <a:r>
              <a:rPr lang="pt-BR" sz="10400" dirty="0" smtClean="0"/>
              <a:t>“RECURSO ESPECIAL. CIVIL E PROCESSUAL CIVIL. DIREITO DE FAMÍLIA. DISSOLUÇÃO DO CASAMENTO. ALTERAÇÃO DO REGIME DE BENS. TERMO INICIAL DOS SEUS EFEITOS. EX NUNC. ALIMENTOS. RAZOABILIDADE. BINÔMIO NECESSIDADE E POSSIBILIDADE. CONCLUSÕES ALCANÇADAS PELA CORTE DE ORIGEM. IMPOSSIBILIDADE DE REVISÃO NA VIA ELEITA. SÚMULA 7/STJ. 1 - Separação judicial de casal que, após período de união estável, casou-se, em 1997, pelo regime da separação de bens, procedendo a sua alteração para o regime da comunhão parcial em 2007 e separando-se definitivamente em 2008. 2 - Controvérsia em torno do termo inicial dos efeitos da alteração do regime de bens do casamento (‘ex </a:t>
            </a:r>
            <a:r>
              <a:rPr lang="pt-BR" sz="10400" dirty="0" err="1" smtClean="0"/>
              <a:t>nunc</a:t>
            </a:r>
            <a:r>
              <a:rPr lang="pt-BR" sz="10400" dirty="0" smtClean="0"/>
              <a:t>’ ou ‘ex </a:t>
            </a:r>
            <a:r>
              <a:rPr lang="pt-BR" sz="10400" dirty="0" err="1" smtClean="0"/>
              <a:t>tunc</a:t>
            </a:r>
            <a:r>
              <a:rPr lang="pt-BR" sz="10400" dirty="0" smtClean="0"/>
              <a:t>’) e do valor dos alimentos. 3 - Reconhecimento da eficácia ‘ex </a:t>
            </a:r>
            <a:r>
              <a:rPr lang="pt-BR" sz="10400" dirty="0" err="1" smtClean="0"/>
              <a:t>nunc</a:t>
            </a:r>
            <a:r>
              <a:rPr lang="pt-BR" sz="10400" dirty="0" smtClean="0"/>
              <a:t>’ da alteração do regime de bens, tendo por termo inicial a data do trânsito em julgado da decisão judicial que o modificou. Interpretação do art. 1639, § 2º, do CC/2002. 4 - Razoabilidade do valor fixado a título de alimentos, atendendo aos critérios legais (necessidade da </a:t>
            </a:r>
            <a:r>
              <a:rPr lang="pt-BR" sz="10400" dirty="0" err="1" smtClean="0"/>
              <a:t>alimentanda</a:t>
            </a:r>
            <a:r>
              <a:rPr lang="pt-BR" sz="10400" dirty="0" smtClean="0"/>
              <a:t> e possibilidade do alimentante). Impossibilidade de revisão em sede de recurso especial. Vedação da Súmula 07/STJ. 5 - Precedentes jurisprudenciais do STJ. 6 - RECURSO ESPECIAL PARCIALMENTE PROVIDO” (STJ, REsp 1300036/MT, Rel. Ministro PAULO DE TARSO SANSEVERINO, TERCEIRA TURMA, julgado em 13/05/2014, DJe 20/05/2014)</a:t>
            </a:r>
          </a:p>
          <a:p>
            <a:pPr>
              <a:buNone/>
            </a:pPr>
            <a:endParaRPr lang="pt-BR" sz="30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2800" dirty="0" smtClean="0"/>
              <a:t>PROJETO DE LEI DE DEBUROCRATIZAÇÃO. </a:t>
            </a:r>
          </a:p>
          <a:p>
            <a:pPr algn="just">
              <a:buNone/>
            </a:pPr>
            <a:r>
              <a:rPr lang="pt-BR" sz="12800" dirty="0" smtClean="0"/>
              <a:t>“</a:t>
            </a:r>
            <a:r>
              <a:rPr lang="pt-BR" sz="12800" dirty="0" smtClean="0"/>
              <a:t>Art. 1.639. (...). § 2º É admissível alteração do regime de bens mediante escritura pública firmada por ambos os cônjuges a ser averbada no Registro Civil das Pessoas Naturais, no Registro de Imóveis e, se for o caso, no Registro Público de Empresas Mercantis e Atividades Afins. 3º A alteração do regime de bens não terá eficácia retroativa e será ineficaz em relação a terceiros de boa-fé.” </a:t>
            </a:r>
          </a:p>
          <a:p>
            <a:pPr algn="just">
              <a:buNone/>
            </a:pPr>
            <a:endParaRPr lang="pt-BR" sz="12800" dirty="0" smtClean="0"/>
          </a:p>
          <a:p>
            <a:pPr algn="just">
              <a:buNone/>
            </a:pPr>
            <a:r>
              <a:rPr lang="pt-BR" sz="12800" dirty="0" smtClean="0"/>
              <a:t>“Art. 1.725. (...). Parágrafo único. A alteração do regime de bens poderá ser feita por meio de contrato escrito, mas só produzirá efeitos a partir da data de sua averbação e será ineficaz em relação a terceiros de boa-fé.”</a:t>
            </a:r>
          </a:p>
          <a:p>
            <a:pPr algn="just">
              <a:buNone/>
            </a:pPr>
            <a:r>
              <a:rPr lang="pt-BR" sz="12800" dirty="0" smtClean="0"/>
              <a:t>Revoga </a:t>
            </a:r>
            <a:r>
              <a:rPr lang="pt-BR" sz="12800" dirty="0" smtClean="0"/>
              <a:t>o art. 734 do CPC/2015. </a:t>
            </a:r>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40000" lnSpcReduction="20000"/>
          </a:bodyPr>
          <a:lstStyle/>
          <a:p>
            <a:pPr algn="just">
              <a:buNone/>
            </a:pPr>
            <a:r>
              <a:rPr lang="pt-BR" sz="8800" dirty="0" smtClean="0"/>
              <a:t>MODALIDADES DE REGIME DE BENS PREVISTOS NO CÓDIGO CIVIL: </a:t>
            </a:r>
          </a:p>
          <a:p>
            <a:pPr algn="just">
              <a:buFontTx/>
              <a:buChar char="-"/>
            </a:pPr>
            <a:r>
              <a:rPr lang="pt-BR" sz="8800" dirty="0" smtClean="0"/>
              <a:t>Comunhão parcial de bens. </a:t>
            </a:r>
          </a:p>
          <a:p>
            <a:pPr algn="just">
              <a:buFontTx/>
              <a:buChar char="-"/>
            </a:pPr>
            <a:r>
              <a:rPr lang="pt-BR" sz="8800" dirty="0" smtClean="0"/>
              <a:t>Comunhão universal de bens. </a:t>
            </a:r>
          </a:p>
          <a:p>
            <a:pPr algn="just">
              <a:buFontTx/>
              <a:buChar char="-"/>
            </a:pPr>
            <a:r>
              <a:rPr lang="pt-BR" sz="8800" dirty="0" smtClean="0"/>
              <a:t>Participação final nos aquestos. </a:t>
            </a:r>
          </a:p>
          <a:p>
            <a:pPr algn="just">
              <a:buFontTx/>
              <a:buChar char="-"/>
            </a:pPr>
            <a:r>
              <a:rPr lang="pt-BR" sz="8800" dirty="0" smtClean="0"/>
              <a:t> Separação de bens (legal ou obrigatória e convencional). </a:t>
            </a:r>
          </a:p>
          <a:p>
            <a:pPr algn="just">
              <a:buNone/>
            </a:pPr>
            <a:endParaRPr lang="pt-BR" sz="8800" dirty="0" smtClean="0"/>
          </a:p>
          <a:p>
            <a:pPr algn="just">
              <a:buNone/>
            </a:pPr>
            <a:r>
              <a:rPr lang="pt-BR" sz="8800" dirty="0" smtClean="0"/>
              <a:t>É possível criar um regime atípico ou misto? </a:t>
            </a:r>
            <a:r>
              <a:rPr lang="pt-BR" sz="8800" dirty="0" smtClean="0"/>
              <a:t>Com </a:t>
            </a:r>
            <a:r>
              <a:rPr lang="pt-BR" sz="8800" dirty="0" smtClean="0"/>
              <a:t>quais possibilidades? </a:t>
            </a:r>
          </a:p>
          <a:p>
            <a:pPr>
              <a:buNone/>
            </a:pPr>
            <a:endParaRPr lang="pt-BR" sz="88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4000" dirty="0" smtClean="0"/>
              <a:t>Pacto antenupcial. </a:t>
            </a:r>
            <a:r>
              <a:rPr lang="pt-BR" sz="14000" dirty="0" smtClean="0"/>
              <a:t> “</a:t>
            </a:r>
            <a:r>
              <a:rPr lang="pt-BR" sz="14000" dirty="0" smtClean="0"/>
              <a:t>Art. 1.653. É nulo o pacto antenupcial se não for feito por escritura pública, e ineficaz se não lhe seguir o casamento”. </a:t>
            </a:r>
          </a:p>
          <a:p>
            <a:pPr algn="just">
              <a:buNone/>
            </a:pPr>
            <a:r>
              <a:rPr lang="pt-BR" sz="14000" dirty="0" smtClean="0"/>
              <a:t>Um </a:t>
            </a:r>
            <a:r>
              <a:rPr lang="pt-BR" sz="14000" dirty="0" smtClean="0"/>
              <a:t>casal celebra pacto antenupcial, por escritura pública, elegendo determinado regime de bens, e não contrai o casamento posteriormente, passando a viver em união estável. </a:t>
            </a:r>
          </a:p>
          <a:p>
            <a:pPr algn="just">
              <a:buNone/>
            </a:pPr>
            <a:r>
              <a:rPr lang="pt-BR" sz="14000" dirty="0" smtClean="0"/>
              <a:t>Qual regime regerá essa união entre os conviventes? </a:t>
            </a:r>
          </a:p>
          <a:p>
            <a:pPr algn="just">
              <a:buNone/>
            </a:pPr>
            <a:r>
              <a:rPr lang="pt-BR" sz="14000" dirty="0" smtClean="0"/>
              <a:t>Aquele escolhido pelas partes no pacto antenupcial ou o regime legal, da comunhão parcial de bens</a:t>
            </a:r>
            <a:r>
              <a:rPr lang="pt-BR" sz="14000" dirty="0" smtClean="0"/>
              <a:t>? Imagine-se</a:t>
            </a:r>
            <a:r>
              <a:rPr lang="pt-BR" sz="14000" dirty="0" smtClean="0"/>
              <a:t>, a título de ilustração, situação concreta em que é elaborado pelo casal um pacto antenupcial escolhendo o regime da separação convencional de bens, tratado nos arts. 1.687 e 1.688 do Código Civil, não seguido pelo matrimônio.</a:t>
            </a:r>
          </a:p>
          <a:p>
            <a:pPr>
              <a:buNone/>
            </a:pPr>
            <a:endParaRPr lang="pt-BR" sz="140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1200" dirty="0" smtClean="0"/>
              <a:t>“DIREITO CIVIL. FAMÍLIA. CONVIVÊNCIA EM UNIÃO ESTÁVEL NO PERÍODO ENTRE CASAMENTOS. COMUNHÃO PARCIAL DE BENS. PACTO ANTENUPCIAL, DURANTE A UNIÃO, PRÉVIO AO SEGUNDO CASAMENTO PELO REGIME DE SEPARAÇÃO TOTAL DE BENS. VIGÊNCIA IMEDIATA. ARTIGOS 1.725, DO CÓDIGO CIVIL, E 5°, DA LEI N° 9.278/96. DISSÍDIO JURISPRUDENCIAL NÃO COMPROVADO. ALIMENTOS. REEXAME DE PROVAS. IMPOSSIBILIDADE. ÓBICE DA SÚMULA N° 7, DO STJ. 1. O regime de bens vigente na constância da união estável durante o período entre os dois casamentos dos litigantes é o da comunhão parcial, caso não haja contrato escrito estabelecendo de forma diversa (art. 1.725 do Código Civil e 5° da Lei n° 9.278/96). 2. O contrato pode ser celebrado a qualquer momento da união estável, tendo como único requisito a forma escrita. </a:t>
            </a:r>
            <a:r>
              <a:rPr lang="pt-BR" sz="11200" b="1" dirty="0" smtClean="0"/>
              <a:t>Assim, o pacto antenupcial prévio ao segundo casamento, adotando o regime da separação total de bens ainda durante a convivência em união estável, possui o efeito imediato de regular os atos a ele posteriores havidos na relação patrimonial entre os conviventes, uma vez que não houve estipulação diversa”. </a:t>
            </a:r>
            <a:r>
              <a:rPr lang="pt-BR" sz="11200" dirty="0" smtClean="0"/>
              <a:t>(REsp 1483863/SP, Rel. Ministra MARIA ISABEL GALLOTTI, QUARTA TURMA, julgado em 10/05/2016, DJe 22/06/2016)</a:t>
            </a:r>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1200" dirty="0" smtClean="0"/>
              <a:t>“AGRAVO INTERNO NO RECURSO ESPECIAL. AÇÃO DE RECONHECIMENTO E DISSOLUÇÃO DE UNIÃO ESTÁVEL. EXISTÊNCIA DE CONTRATO DE CONVIVÊNCIA. ADOÇÃO DO REGIME DA SEPARAÇÃO TOTAL DE BENS. INCIDÊNCIA DA SÚMULA 5/STJ. NÃO COMPROVAÇÃO DO ESFORÇO COMUM. EXIGÊNCIA CONTIDA NA SÚMULA 380/STF. APLICAÇÃO AO PERÍODO ANTERIOR À LEI 9.278/96. AGRAVO NÃO PROVIDO. (...). </a:t>
            </a:r>
            <a:r>
              <a:rPr lang="pt-BR" sz="11200" b="1" dirty="0" smtClean="0"/>
              <a:t>O </a:t>
            </a:r>
            <a:r>
              <a:rPr lang="pt-BR" sz="11200" b="1" dirty="0" err="1" smtClean="0"/>
              <a:t>eg</a:t>
            </a:r>
            <a:r>
              <a:rPr lang="pt-BR" sz="11200" b="1" dirty="0" smtClean="0"/>
              <a:t>. Tribunal de origem concluiu que o pacto antenupcial firmado entre os conviventes, além de dispor sobre a escolha do regime da separação total de bens, tratou sobre regras patrimoniais atinentes à própria união estável, extremando o acervo patrimonial de cada um e consignando a ausência de interesse na constituição de esforço comum para formação de patrimônio em nome do casal. </a:t>
            </a:r>
            <a:r>
              <a:rPr lang="pt-BR" sz="11200" dirty="0" smtClean="0"/>
              <a:t>Independentemente do </a:t>
            </a:r>
            <a:r>
              <a:rPr lang="pt-BR" sz="11200" i="1" dirty="0" err="1" smtClean="0"/>
              <a:t>nomen</a:t>
            </a:r>
            <a:r>
              <a:rPr lang="pt-BR" sz="11200" i="1" dirty="0" smtClean="0"/>
              <a:t> </a:t>
            </a:r>
            <a:r>
              <a:rPr lang="pt-BR" sz="11200" i="1" dirty="0" err="1" smtClean="0"/>
              <a:t>iures</a:t>
            </a:r>
            <a:r>
              <a:rPr lang="pt-BR" sz="11200" i="1" dirty="0" smtClean="0"/>
              <a:t> </a:t>
            </a:r>
            <a:r>
              <a:rPr lang="pt-BR" sz="11200" dirty="0" smtClean="0"/>
              <a:t>atribuído ao negócio jurídico, as disposições estabelecidas pelos conviventes visando disciplinar o regime de bens da união estável, ainda que contidas em pacto antenupcial, devem ser observadas, especialmente porque atendida a forma escrita, o único requisito exigido. Precedente do STJ”(STJ, </a:t>
            </a:r>
            <a:r>
              <a:rPr lang="pt-BR" sz="11200" dirty="0" err="1" smtClean="0"/>
              <a:t>AgInt</a:t>
            </a:r>
            <a:r>
              <a:rPr lang="pt-BR" sz="11200" dirty="0" smtClean="0"/>
              <a:t> no REsp 1590811/RJ, Rel. Ministro LÁZARO GUIMARÃES (DESEMBARGADOR CONVOCADO DO TRF 5ª REGIÃO), QUARTA TURMA, julgado em 27/02/2018, DJe 02/03/2018)</a:t>
            </a:r>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1200" dirty="0" smtClean="0"/>
              <a:t>A SÚMULA 377 DO STF. </a:t>
            </a:r>
          </a:p>
          <a:p>
            <a:pPr algn="just">
              <a:buNone/>
            </a:pPr>
            <a:r>
              <a:rPr lang="pt-BR" sz="11200" dirty="0" smtClean="0"/>
              <a:t>O STJ tem aplicado a ementa para o casamento, independentemente da prova do esforço comum. </a:t>
            </a:r>
          </a:p>
          <a:p>
            <a:pPr algn="just">
              <a:buNone/>
            </a:pPr>
            <a:r>
              <a:rPr lang="pt-BR" sz="11200" dirty="0" smtClean="0"/>
              <a:t>“PROCESSUAL CIVIL. AGRAVO REGIMENTAL NO RECURSO ESPECIAL. DIREITO CIVIL. FAMÍLIA. AÇÃO DE INVENTÁRIO QUE VISA À PARTILHA DE BENS ADQUIRIDOS NA CONSTÂNCIA DE SOCIEDADE CONJUGAL FORMADA SOB O REGIME DE SEPARAÇÃO LEGAL DE BENS. ART. 258 DO CC/1916. ESFORÇO COMUM. SÚMULA N. 377/STF. PRECEDENTES DO STJ. A partilha dos bens adquiridos na constância da sociedade conjugal, erigida sob a forma de separação legal de bens (art. 258, parágrafo único, I, do CC/1916), não exige a comprovação ou demonstração de comunhão de esforços na formação desse patrimônio, a qual é presumida, à luz do entendimento cristalizado na Súmula n. 377/STF. Precedentes do STJ” (STJ, </a:t>
            </a:r>
            <a:r>
              <a:rPr lang="pt-BR" sz="11200" dirty="0" err="1" smtClean="0"/>
              <a:t>Ag</a:t>
            </a:r>
            <a:r>
              <a:rPr lang="pt-BR" sz="11200" dirty="0" smtClean="0"/>
              <a:t>. Rg.  no REsp 1008684/RJ, Rel. Ministro ANTONIO CARLOS FERREIRA, QUARTA TURMA, julgado em 24/04/2012, DJe 02/05/2012)</a:t>
            </a:r>
          </a:p>
          <a:p>
            <a:pPr algn="just">
              <a:buNone/>
            </a:pPr>
            <a:endParaRPr lang="pt-BR" sz="11200" dirty="0" smtClean="0"/>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2000" dirty="0" smtClean="0"/>
              <a:t>Porém, na União Estável. Ferramenta Jurisprudência em Teses. Edição n. 50. </a:t>
            </a:r>
          </a:p>
          <a:p>
            <a:pPr algn="just">
              <a:buNone/>
            </a:pPr>
            <a:endParaRPr lang="pt-BR" sz="12000" dirty="0" smtClean="0"/>
          </a:p>
          <a:p>
            <a:pPr algn="just">
              <a:buNone/>
            </a:pPr>
            <a:r>
              <a:rPr lang="pt-BR" sz="12000" dirty="0" smtClean="0"/>
              <a:t>Premissa </a:t>
            </a:r>
            <a:r>
              <a:rPr lang="pt-BR" sz="12000" dirty="0" smtClean="0"/>
              <a:t>6:  “Na união estável de pessoa maior de setenta anos (art. 1.641, II, do CC/02), impõe-se o regime da separação obrigatória, sendo possível a partilha de bens adquiridos na constância da relação, desde que comprovado o esforço comum”.</a:t>
            </a:r>
          </a:p>
          <a:p>
            <a:pPr algn="just">
              <a:buNone/>
            </a:pPr>
            <a:endParaRPr lang="pt-BR" sz="12000" dirty="0" smtClean="0"/>
          </a:p>
          <a:p>
            <a:pPr algn="just">
              <a:buNone/>
            </a:pPr>
            <a:r>
              <a:rPr lang="pt-BR" sz="12000" dirty="0" smtClean="0"/>
              <a:t>Alguns Acórdãos </a:t>
            </a:r>
            <a:r>
              <a:rPr lang="pt-BR" sz="12000" dirty="0" smtClean="0"/>
              <a:t>precedentes: </a:t>
            </a:r>
            <a:r>
              <a:rPr lang="pt-BR" sz="12000" dirty="0" err="1" smtClean="0">
                <a:hlinkClick r:id="rId2"/>
              </a:rPr>
              <a:t>EREsp</a:t>
            </a:r>
            <a:r>
              <a:rPr lang="pt-BR" sz="12000" dirty="0" smtClean="0">
                <a:hlinkClick r:id="rId2"/>
              </a:rPr>
              <a:t> </a:t>
            </a:r>
            <a:r>
              <a:rPr lang="pt-BR" sz="12000" dirty="0" smtClean="0">
                <a:hlinkClick r:id="rId2"/>
              </a:rPr>
              <a:t>1171820/PR</a:t>
            </a:r>
            <a:r>
              <a:rPr lang="pt-BR" sz="12000" dirty="0" smtClean="0"/>
              <a:t>, Rel</a:t>
            </a:r>
            <a:r>
              <a:rPr lang="pt-BR" sz="12000" dirty="0" smtClean="0"/>
              <a:t>. Ministro RAUL ARAÚJO, SEGUNDA SEÇÃO, Julgado em 26/08/2015,DJE 21/09/2015; </a:t>
            </a:r>
            <a:r>
              <a:rPr lang="pt-BR" sz="12000" dirty="0" err="1" smtClean="0">
                <a:hlinkClick r:id="rId3"/>
              </a:rPr>
              <a:t>Ag</a:t>
            </a:r>
            <a:r>
              <a:rPr lang="pt-BR" sz="12000" dirty="0" smtClean="0">
                <a:hlinkClick r:id="rId3"/>
              </a:rPr>
              <a:t>. Rg. </a:t>
            </a:r>
            <a:r>
              <a:rPr lang="pt-BR" sz="12000" dirty="0" smtClean="0">
                <a:hlinkClick r:id="rId3"/>
              </a:rPr>
              <a:t>no </a:t>
            </a:r>
            <a:r>
              <a:rPr lang="pt-BR" sz="12000" dirty="0" err="1" smtClean="0">
                <a:hlinkClick r:id="rId3"/>
              </a:rPr>
              <a:t>AREsp</a:t>
            </a:r>
            <a:r>
              <a:rPr lang="pt-BR" sz="12000" dirty="0" smtClean="0">
                <a:hlinkClick r:id="rId3"/>
              </a:rPr>
              <a:t>. </a:t>
            </a:r>
            <a:r>
              <a:rPr lang="pt-BR" sz="12000" dirty="0" smtClean="0">
                <a:hlinkClick r:id="rId3"/>
              </a:rPr>
              <a:t>675912/SC</a:t>
            </a:r>
            <a:r>
              <a:rPr lang="pt-BR" sz="12000" dirty="0" smtClean="0"/>
              <a:t>,Rel. Ministro MOURA RIBEIRO, TERCEIRA TURMA</a:t>
            </a:r>
            <a:r>
              <a:rPr lang="pt-BR" sz="12000" dirty="0" smtClean="0"/>
              <a:t>, Julgado </a:t>
            </a:r>
            <a:r>
              <a:rPr lang="pt-BR" sz="12000" dirty="0" smtClean="0"/>
              <a:t>em 02/06/2015, DJ </a:t>
            </a:r>
            <a:r>
              <a:rPr lang="pt-BR" sz="12000" dirty="0" smtClean="0"/>
              <a:t>11/06/2015; </a:t>
            </a:r>
            <a:r>
              <a:rPr lang="pt-BR" sz="12000" dirty="0" smtClean="0">
                <a:hlinkClick r:id="rId4"/>
              </a:rPr>
              <a:t>REsp </a:t>
            </a:r>
            <a:r>
              <a:rPr lang="pt-BR" sz="12000" dirty="0" smtClean="0">
                <a:hlinkClick r:id="rId4"/>
              </a:rPr>
              <a:t>1403419/MG</a:t>
            </a:r>
            <a:r>
              <a:rPr lang="pt-BR" sz="12000" dirty="0" smtClean="0"/>
              <a:t>, Rel</a:t>
            </a:r>
            <a:r>
              <a:rPr lang="pt-BR" sz="12000" dirty="0" smtClean="0"/>
              <a:t>. Ministro RICARDO VILLAS BÔAS CUEVA, TERCEIRA TURMA,Julgado em </a:t>
            </a:r>
            <a:r>
              <a:rPr lang="pt-BR" sz="12000" dirty="0" smtClean="0"/>
              <a:t>11/11/2014,DJE 14/11/2014; </a:t>
            </a:r>
            <a:r>
              <a:rPr lang="pt-BR" sz="12000" dirty="0" smtClean="0">
                <a:hlinkClick r:id="rId5"/>
              </a:rPr>
              <a:t>REsp 1369860/PR</a:t>
            </a:r>
            <a:r>
              <a:rPr lang="pt-BR" sz="12000" dirty="0" smtClean="0"/>
              <a:t> e </a:t>
            </a:r>
            <a:r>
              <a:rPr lang="pt-BR" sz="12000" dirty="0" smtClean="0">
                <a:hlinkClick r:id="rId6"/>
              </a:rPr>
              <a:t>REsp </a:t>
            </a:r>
            <a:r>
              <a:rPr lang="pt-BR" sz="12000" dirty="0" smtClean="0">
                <a:hlinkClick r:id="rId6"/>
              </a:rPr>
              <a:t>646259/RS</a:t>
            </a:r>
            <a:r>
              <a:rPr lang="pt-BR" sz="12000" dirty="0" smtClean="0"/>
              <a:t>, Rel</a:t>
            </a:r>
            <a:r>
              <a:rPr lang="pt-BR" sz="12000" dirty="0" smtClean="0"/>
              <a:t>. Ministro LUIS FELIPE SALOMÃO, QUARTA TURMA, Julgado em 22/06/2010,DJE </a:t>
            </a:r>
            <a:r>
              <a:rPr lang="pt-BR" sz="12000" dirty="0" smtClean="0"/>
              <a:t>24/08/2010. </a:t>
            </a:r>
            <a:endParaRPr lang="pt-BR" sz="12000" dirty="0" smtClean="0"/>
          </a:p>
          <a:p>
            <a:pPr algn="just">
              <a:buNone/>
            </a:pPr>
            <a:endParaRPr lang="pt-BR" sz="11200" dirty="0" smtClean="0"/>
          </a:p>
          <a:p>
            <a:pPr algn="just">
              <a:buNone/>
            </a:pPr>
            <a:endParaRPr lang="pt-BR" sz="11200" dirty="0" smtClean="0"/>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4400" dirty="0" smtClean="0"/>
              <a:t>O CASO “Mônica </a:t>
            </a:r>
            <a:r>
              <a:rPr lang="pt-BR" sz="14400" dirty="0" err="1" smtClean="0"/>
              <a:t>Bergamo</a:t>
            </a:r>
            <a:r>
              <a:rPr lang="pt-BR" sz="14400" dirty="0" smtClean="0"/>
              <a:t>”. </a:t>
            </a:r>
          </a:p>
          <a:p>
            <a:pPr algn="just">
              <a:buNone/>
            </a:pPr>
            <a:endParaRPr lang="pt-BR" sz="14400" dirty="0" smtClean="0"/>
          </a:p>
          <a:p>
            <a:pPr algn="just">
              <a:buNone/>
            </a:pPr>
            <a:r>
              <a:rPr lang="pt-BR" sz="14400" dirty="0" smtClean="0"/>
              <a:t>Coluna na Folha de São Paulo, de 1º de setembro de 2015. </a:t>
            </a:r>
          </a:p>
          <a:p>
            <a:pPr algn="just">
              <a:buNone/>
            </a:pPr>
            <a:endParaRPr lang="pt-BR" sz="14400" dirty="0" smtClean="0"/>
          </a:p>
          <a:p>
            <a:pPr algn="just">
              <a:buNone/>
            </a:pPr>
            <a:r>
              <a:rPr lang="pt-BR" sz="14400" dirty="0" smtClean="0"/>
              <a:t>“O STJ (Superior Tribunal de Justiça) decidiu que a partilha do patrimônio de casal que vive em união estável não é mais automática. Agora, cada convivente tem que provar que contribuiu ‘com dinheiro ou esforço’ para a aquisição dos bens”. </a:t>
            </a:r>
          </a:p>
          <a:p>
            <a:pPr algn="just">
              <a:buNone/>
            </a:pPr>
            <a:endParaRPr lang="pt-BR" sz="14400" dirty="0" smtClean="0"/>
          </a:p>
          <a:p>
            <a:pPr algn="just">
              <a:buNone/>
            </a:pPr>
            <a:r>
              <a:rPr lang="pt-BR" sz="14400" dirty="0" smtClean="0"/>
              <a:t>Qual foi o erro da jornalista? </a:t>
            </a:r>
          </a:p>
          <a:p>
            <a:pPr algn="just">
              <a:buNone/>
            </a:pPr>
            <a:endParaRPr lang="pt-BR" sz="11200" dirty="0" smtClean="0"/>
          </a:p>
          <a:p>
            <a:pPr algn="just">
              <a:buNone/>
            </a:pPr>
            <a:endParaRPr lang="pt-BR" sz="11200" dirty="0" smtClean="0"/>
          </a:p>
          <a:p>
            <a:pPr>
              <a:buNone/>
            </a:pPr>
            <a:endParaRPr lang="pt-BR" sz="96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6268452"/>
          </a:xfrm>
        </p:spPr>
        <p:txBody>
          <a:bodyPr>
            <a:normAutofit fontScale="25000" lnSpcReduction="20000"/>
          </a:bodyPr>
          <a:lstStyle/>
          <a:p>
            <a:pPr algn="just">
              <a:buNone/>
            </a:pPr>
            <a:r>
              <a:rPr lang="pt-BR" sz="14400" dirty="0" smtClean="0"/>
              <a:t>Possibilidade de afastamento da Súmula 377 do STF por pacto antenupcial. </a:t>
            </a:r>
          </a:p>
          <a:p>
            <a:pPr algn="just">
              <a:buNone/>
            </a:pPr>
            <a:r>
              <a:rPr lang="pt-BR" sz="14400" dirty="0" smtClean="0"/>
              <a:t>Há </a:t>
            </a:r>
            <a:r>
              <a:rPr lang="pt-BR" sz="14400" dirty="0" smtClean="0"/>
              <a:t>norma da Corregedoria do Tribunal de Justiça de Pernambuco e Decisão da Corregedoria do Tribunal de Justiça de São Paulo. </a:t>
            </a:r>
          </a:p>
          <a:p>
            <a:pPr algn="just">
              <a:buNone/>
            </a:pPr>
            <a:r>
              <a:rPr lang="pt-BR" sz="14400" dirty="0" smtClean="0"/>
              <a:t>Enunciado aprovado na </a:t>
            </a:r>
            <a:r>
              <a:rPr lang="pt-BR" sz="14400" i="1" dirty="0" smtClean="0"/>
              <a:t>VIII Jornada de Direito Civil:</a:t>
            </a:r>
            <a:r>
              <a:rPr lang="pt-BR" sz="14400" dirty="0" smtClean="0"/>
              <a:t> </a:t>
            </a:r>
          </a:p>
          <a:p>
            <a:pPr algn="just">
              <a:buNone/>
            </a:pPr>
            <a:r>
              <a:rPr lang="pt-BR" sz="14400" dirty="0" smtClean="0"/>
              <a:t>“É lícito aos que se enquadrem no rol de pessoas sujeitas ao regime de separação obrigatória de bens (art. 1.641, CC) estipular, por pacto antenupcial ou contrato de convivência, o regime de separação de bens, a fim de assegurar os efeitos de tal regime e afastar a incidência da Súmula 377 do STF”.</a:t>
            </a:r>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just">
              <a:buNone/>
            </a:pPr>
            <a:r>
              <a:rPr lang="pt-BR" sz="9600" dirty="0" smtClean="0"/>
              <a:t>Contrato de convivência adotando a separação de bens. Afastamento da Súmula 377. </a:t>
            </a:r>
          </a:p>
          <a:p>
            <a:pPr algn="just">
              <a:buNone/>
            </a:pPr>
            <a:r>
              <a:rPr lang="pt-BR" sz="9600" dirty="0" smtClean="0"/>
              <a:t>“Cinge-se a controvérsia a definir se o companheiro tem direito a partilha de bem imóvel adquirido durante a união estável pelo outro, diante da expressa manifestação de vontade dos conviventes optando pelo regime de separação de bens, realizada por meio de escritura pública. 1. No tocante aos diretos patrimoniais decorrentes da união estável, aplica-se como regra geral o regime da comunhão parcial de bens, ressalvando os casos em que houver disposição expressa em contrário. 2. Na hipótese dos autos, os conviventes firmaram escritura pública elegendo o regime da separação absoluta de bens, a fim de regulamentar a relação patrimonial do casal na constância da união. 2.1. A referida manifestação de vontade deve prevalecer à regra geral, em atendimento ao que dispõe os artigos 1.725 do Código Civil e 5º da Lei 9.278/96. 2.2. O pacto realizado entre as partes, adotando o regime da separação de bens, possui efeito imediato aos negócios jurídicos a ele posteriores, havidos na relação patrimonial entre os conviventes, tal qual a aquisição do imóvel objeto do litígio, razão pela qual este não deve integrar a partilha. 3. Inaplicabilidade, in </a:t>
            </a:r>
            <a:r>
              <a:rPr lang="pt-BR" sz="9600" dirty="0" err="1" smtClean="0"/>
              <a:t>casu</a:t>
            </a:r>
            <a:r>
              <a:rPr lang="pt-BR" sz="9600" dirty="0" smtClean="0"/>
              <a:t>, da Súmula 377 do STF, pois esta se refere à comunicabilidade dos bens no regime de separação legal de bens (prevista no art. 1.641, CC), que não é caso dos autos. 3.1. O aludido verbete sumular não tem aplicação quando as partes livremente convencionam a separação absoluta dos bens, por meio de contrato antenupcial. Precedente. 4. Recurso especial provido para afastar a partilha do bem imóvel adquirido exclusivamente pela recorrente na constância da união estável”. (STJ, REsp 1481888/SP, Rel. Ministro MARCO BUZZI, QUARTA TURMA, julgado em 10/04/2018, DJe 17/04/2018)</a:t>
            </a:r>
          </a:p>
          <a:p>
            <a:pPr algn="just">
              <a:buNone/>
            </a:pPr>
            <a:endParaRPr lang="pt-BR" sz="14400" dirty="0" smtClean="0"/>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just">
              <a:buNone/>
            </a:pPr>
            <a:r>
              <a:rPr lang="pt-BR" sz="10400" dirty="0" smtClean="0"/>
              <a:t>CONTRATO </a:t>
            </a:r>
            <a:r>
              <a:rPr lang="pt-BR" sz="10400" dirty="0" smtClean="0"/>
              <a:t>DE CONVIVÊNCIA COM EFEITO RETROATIVO? </a:t>
            </a:r>
            <a:endParaRPr lang="pt-BR" sz="10400" dirty="0" smtClean="0"/>
          </a:p>
          <a:p>
            <a:pPr algn="just">
              <a:buNone/>
            </a:pPr>
            <a:r>
              <a:rPr lang="pt-BR" sz="10400" dirty="0" smtClean="0"/>
              <a:t>“Não </a:t>
            </a:r>
            <a:r>
              <a:rPr lang="pt-BR" sz="10400" dirty="0" smtClean="0"/>
              <a:t>é lícito aos conviventes atribuírem efeitos retroativos ao contrato de união estável, a fim de eleger o regime de bens aplicável ao período de convivência anterior à sua assinatura. Inicialmente, registre-se, acerca dos efeitos do contrato de união estável, que doutrinadores renomados sustentam que, na união estável, é possível a alteração, a qualquer tempo, das disposições de caráter patrimonial, inclusive com efeitos retroativos, mediante singelo acordo despido de caráter patrimonial, sob o argumento de que deve prevalecer o princípio da autonomia da vontade. Não obstante essa vertente doutrinária, o art. 1.725 do CC não comporta o referido alcance. Com efeito, o mencionado dispositivo legal autoriza que os conviventes formalizem suas relações patrimoniais e pessoais por meio de contrato e que somente na ausência dele aplicar-se-á, no que couber, o regime de comunhão parcial. Em síntese: enquanto não houver a formalização da união estável, vigora o regime da comunhão parcial, no que couber. O contrato de convivência, no entanto, não pode conceder mais benefícios à união estável do que ao casamento, pois o legislador constitucional, apesar de reconhecer os dois institutos como entidade familiar e lhes conferir proteção, não os colocou no mesmo patamar, pois expressamente dispôs que a lei facilitará a conversão daquele neste (§ 3º do art. 226 da CF</a:t>
            </a:r>
            <a:r>
              <a:rPr lang="pt-BR" sz="10400" dirty="0" smtClean="0"/>
              <a:t>)” (REsp </a:t>
            </a:r>
            <a:r>
              <a:rPr lang="pt-BR" sz="10400" dirty="0" smtClean="0"/>
              <a:t>1.383.624-MG, Rel. Min. Moura Ribeiro, julgado em 2/6/2015, DJe </a:t>
            </a:r>
            <a:r>
              <a:rPr lang="pt-BR" sz="10400" dirty="0" smtClean="0"/>
              <a:t>12/6/2015).</a:t>
            </a:r>
            <a:endParaRPr lang="pt-BR" sz="10400" dirty="0" smtClean="0"/>
          </a:p>
          <a:p>
            <a:pPr algn="just">
              <a:buNone/>
            </a:pPr>
            <a:endParaRPr lang="pt-BR" sz="10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just">
              <a:buNone/>
            </a:pPr>
            <a:endParaRPr lang="pt-BR" sz="9600" dirty="0" smtClean="0"/>
          </a:p>
          <a:p>
            <a:pPr algn="just">
              <a:buNone/>
            </a:pPr>
            <a:r>
              <a:rPr lang="pt-BR" sz="14400" dirty="0" smtClean="0"/>
              <a:t>E O CONTRATO DE NAMORO?  </a:t>
            </a:r>
          </a:p>
          <a:p>
            <a:pPr algn="just">
              <a:buNone/>
            </a:pPr>
            <a:endParaRPr lang="pt-BR" sz="14400" dirty="0" smtClean="0"/>
          </a:p>
          <a:p>
            <a:pPr algn="just">
              <a:buNone/>
            </a:pPr>
            <a:r>
              <a:rPr lang="pt-BR" sz="14400" dirty="0" smtClean="0"/>
              <a:t>Proposta não aprovada na plenária da </a:t>
            </a:r>
            <a:r>
              <a:rPr lang="pt-BR" sz="14400" i="1" dirty="0" smtClean="0"/>
              <a:t>VIII Jornada de Direito Civil: </a:t>
            </a:r>
          </a:p>
          <a:p>
            <a:pPr algn="just">
              <a:buNone/>
            </a:pPr>
            <a:r>
              <a:rPr lang="pt-BR" sz="14400" dirty="0" smtClean="0"/>
              <a:t>“A declaração mútua de namoro pode afastar, com fulcro na autonomia privada, o reconhecimento da união estável, exceto quando as condições fáticas indicarem o contrário”. </a:t>
            </a:r>
          </a:p>
          <a:p>
            <a:pPr algn="just">
              <a:buNone/>
            </a:pPr>
            <a:endParaRPr lang="pt-BR" sz="14400" dirty="0" smtClean="0"/>
          </a:p>
          <a:p>
            <a:pPr algn="just">
              <a:buNone/>
            </a:pPr>
            <a:r>
              <a:rPr lang="pt-BR" sz="14400" dirty="0" smtClean="0"/>
              <a:t>???????????????????</a:t>
            </a:r>
          </a:p>
          <a:p>
            <a:pPr algn="just">
              <a:buNone/>
            </a:pPr>
            <a:endParaRPr lang="pt-BR" sz="14400" dirty="0" smtClean="0"/>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just">
              <a:buNone/>
            </a:pPr>
            <a:endParaRPr lang="pt-BR" sz="9600" dirty="0" smtClean="0"/>
          </a:p>
          <a:p>
            <a:pPr algn="just">
              <a:buNone/>
            </a:pPr>
            <a:endParaRPr lang="pt-BR" sz="16000" dirty="0" smtClean="0"/>
          </a:p>
          <a:p>
            <a:pPr algn="just">
              <a:buNone/>
            </a:pPr>
            <a:r>
              <a:rPr lang="pt-BR" sz="16000" dirty="0" smtClean="0"/>
              <a:t>“AÇÃO DE RECONHECIMENTO E DISSOLUÇÃO DE CONTRATO DE NAMORO CONSENSUAL. Falta de interesse de agir e impossibilidade jurídica do pedido. Inicial Indeferida. Processo Julgado Extinto. Sentença mantida. RECURSO DESPROVIDO”. (TJSP; APL 1025481-13.2015.8.26.0554; Ac. 9559002; Santo André; Terceira Câmara de Direito Privado; Rel. Des. </a:t>
            </a:r>
            <a:r>
              <a:rPr lang="pt-BR" sz="16000" dirty="0" err="1" smtClean="0"/>
              <a:t>Beretta</a:t>
            </a:r>
            <a:r>
              <a:rPr lang="pt-BR" sz="16000" dirty="0" smtClean="0"/>
              <a:t> da Silveira; </a:t>
            </a:r>
            <a:r>
              <a:rPr lang="pt-BR" sz="16000" dirty="0" err="1" smtClean="0"/>
              <a:t>Julg</a:t>
            </a:r>
            <a:r>
              <a:rPr lang="pt-BR" sz="16000" dirty="0" smtClean="0"/>
              <a:t>. 28/06/2016; DJESP 11/07/2016)</a:t>
            </a:r>
          </a:p>
          <a:p>
            <a:pPr algn="just">
              <a:buNone/>
            </a:pPr>
            <a:endParaRPr lang="pt-BR" sz="160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ctr">
              <a:buNone/>
            </a:pPr>
            <a:endParaRPr lang="pt-BR" sz="9600" dirty="0" smtClean="0"/>
          </a:p>
          <a:p>
            <a:pPr algn="ctr">
              <a:buNone/>
            </a:pPr>
            <a:r>
              <a:rPr lang="pt-BR" sz="14400" dirty="0" smtClean="0"/>
              <a:t>MUITO OBRIGADO! </a:t>
            </a:r>
          </a:p>
          <a:p>
            <a:pPr algn="ctr">
              <a:buNone/>
            </a:pPr>
            <a:endParaRPr lang="pt-BR" sz="14400" smtClean="0"/>
          </a:p>
          <a:p>
            <a:pPr algn="ctr">
              <a:buNone/>
            </a:pPr>
            <a:r>
              <a:rPr lang="pt-BR" sz="14400" smtClean="0"/>
              <a:t>Bom </a:t>
            </a:r>
            <a:r>
              <a:rPr lang="pt-BR" sz="14400" dirty="0" smtClean="0"/>
              <a:t>almoço. </a:t>
            </a:r>
          </a:p>
          <a:p>
            <a:pPr algn="ctr">
              <a:buNone/>
            </a:pPr>
            <a:endParaRPr lang="pt-BR" sz="14400" dirty="0" smtClean="0">
              <a:hlinkClick r:id="rId2"/>
            </a:endParaRPr>
          </a:p>
          <a:p>
            <a:pPr algn="ctr">
              <a:buNone/>
            </a:pPr>
            <a:r>
              <a:rPr lang="pt-BR" sz="14400" dirty="0" smtClean="0">
                <a:hlinkClick r:id="rId2"/>
              </a:rPr>
              <a:t>fftartuce@uol.com.br</a:t>
            </a:r>
            <a:r>
              <a:rPr lang="pt-BR" sz="14400" dirty="0" smtClean="0"/>
              <a:t>. Material de aula. </a:t>
            </a:r>
          </a:p>
          <a:p>
            <a:pPr algn="ctr">
              <a:buNone/>
            </a:pPr>
            <a:endParaRPr lang="pt-BR" sz="14400" dirty="0" smtClean="0">
              <a:hlinkClick r:id="rId3"/>
            </a:endParaRPr>
          </a:p>
          <a:p>
            <a:pPr algn="ctr">
              <a:buNone/>
            </a:pPr>
            <a:r>
              <a:rPr lang="pt-BR" sz="14400" dirty="0" smtClean="0">
                <a:hlinkClick r:id="rId3"/>
              </a:rPr>
              <a:t>www.professorflaviotartuce.blogspot.com</a:t>
            </a:r>
            <a:r>
              <a:rPr lang="pt-BR" sz="14400" dirty="0" smtClean="0"/>
              <a:t>. </a:t>
            </a:r>
          </a:p>
          <a:p>
            <a:pPr algn="ctr">
              <a:buNone/>
            </a:pPr>
            <a:endParaRPr lang="pt-BR" sz="14400" dirty="0" smtClean="0"/>
          </a:p>
          <a:p>
            <a:pPr algn="ctr">
              <a:buNone/>
            </a:pPr>
            <a:r>
              <a:rPr lang="pt-BR" sz="14400" dirty="0" smtClean="0">
                <a:hlinkClick r:id="rId4"/>
              </a:rPr>
              <a:t>https://flaviotartuce.jusbrasil.com.br/</a:t>
            </a:r>
            <a:r>
              <a:rPr lang="pt-BR" sz="14400" dirty="0" smtClean="0"/>
              <a:t>. </a:t>
            </a:r>
          </a:p>
          <a:p>
            <a:pPr algn="ctr">
              <a:buNone/>
            </a:pPr>
            <a:endParaRPr lang="pt-BR" sz="14400" dirty="0" smtClean="0"/>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2886</Words>
  <Application>Microsoft Office PowerPoint</Application>
  <PresentationFormat>Personalizar</PresentationFormat>
  <Paragraphs>154</Paragraphs>
  <Slides>20</Slides>
  <Notes>0</Notes>
  <HiddenSlides>0</HiddenSlides>
  <MMClips>0</MMClips>
  <ScaleCrop>false</ScaleCrop>
  <HeadingPairs>
    <vt:vector size="4" baseType="variant">
      <vt:variant>
        <vt:lpstr>Tema</vt:lpstr>
      </vt:variant>
      <vt:variant>
        <vt:i4>1</vt:i4>
      </vt:variant>
      <vt:variant>
        <vt:lpstr>Títulos de slides</vt:lpstr>
      </vt:variant>
      <vt:variant>
        <vt:i4>20</vt:i4>
      </vt:variant>
    </vt:vector>
  </HeadingPairs>
  <TitlesOfParts>
    <vt:vector size="21"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Thiago Roberto de Freitas</dc:creator>
  <cp:lastModifiedBy>Flavio</cp:lastModifiedBy>
  <cp:revision>23</cp:revision>
  <dcterms:created xsi:type="dcterms:W3CDTF">2018-01-29T19:10:43Z</dcterms:created>
  <dcterms:modified xsi:type="dcterms:W3CDTF">2018-05-08T17:28:16Z</dcterms:modified>
</cp:coreProperties>
</file>