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59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FF5128C-234E-4EBC-B988-CB68AFA62CC3}"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F56CFA-EAEA-41B8-B900-C31759BC2407}" type="datetimeFigureOut">
              <a:rPr lang="pt-BR" smtClean="0"/>
              <a:pPr/>
              <a:t>12/08/2017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5128C-234E-4EBC-B988-CB68AFA62CC3}"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http://www.flaviotartuce.adv.br/"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nSpc>
                <a:spcPct val="170000"/>
              </a:lnSpc>
              <a:spcBef>
                <a:spcPts val="600"/>
              </a:spcBef>
              <a:spcAft>
                <a:spcPts val="600"/>
              </a:spcAft>
            </a:pPr>
            <a:r>
              <a:rPr lang="pt-BR" sz="3400" b="1" dirty="0" smtClean="0">
                <a:solidFill>
                  <a:schemeClr val="tx1"/>
                </a:solidFill>
              </a:rPr>
              <a:t>Flávio Tartuce</a:t>
            </a:r>
            <a:r>
              <a:rPr lang="pt-BR" sz="2800" b="1" dirty="0" smtClean="0">
                <a:solidFill>
                  <a:schemeClr val="tx1"/>
                </a:solidFill>
              </a:rPr>
              <a:t/>
            </a:r>
            <a:br>
              <a:rPr lang="pt-BR" sz="2800" b="1" dirty="0" smtClean="0">
                <a:solidFill>
                  <a:schemeClr val="tx1"/>
                </a:solidFill>
              </a:rPr>
            </a:br>
            <a:r>
              <a:rPr lang="pt-BR" sz="2800" b="1" dirty="0" smtClean="0">
                <a:solidFill>
                  <a:schemeClr val="tx1"/>
                </a:solidFill>
              </a:rPr>
              <a:t>Doutor em Direito Civil  pela USP.  </a:t>
            </a:r>
          </a:p>
          <a:p>
            <a:pPr>
              <a:lnSpc>
                <a:spcPct val="170000"/>
              </a:lnSpc>
              <a:spcBef>
                <a:spcPts val="600"/>
              </a:spcBef>
              <a:spcAft>
                <a:spcPts val="600"/>
              </a:spcAft>
            </a:pPr>
            <a:r>
              <a:rPr lang="pt-BR" sz="2800" b="1" dirty="0" smtClean="0">
                <a:solidFill>
                  <a:schemeClr val="tx1"/>
                </a:solidFill>
              </a:rPr>
              <a:t>Professor do programa de mestrado e doutorado da Faculdade Autônoma de Direito (FADISP). </a:t>
            </a:r>
          </a:p>
          <a:p>
            <a:pPr>
              <a:lnSpc>
                <a:spcPct val="170000"/>
              </a:lnSpc>
              <a:spcBef>
                <a:spcPts val="600"/>
              </a:spcBef>
              <a:spcAft>
                <a:spcPts val="600"/>
              </a:spcAft>
            </a:pPr>
            <a:r>
              <a:rPr lang="pt-BR" sz="2800" b="1" dirty="0" smtClean="0">
                <a:solidFill>
                  <a:schemeClr val="tx1"/>
                </a:solidFill>
              </a:rPr>
              <a:t>Advogado e parecerista.  Autor da Editora GEN.</a:t>
            </a:r>
          </a:p>
          <a:p>
            <a:pPr>
              <a:lnSpc>
                <a:spcPct val="170000"/>
              </a:lnSpc>
              <a:spcBef>
                <a:spcPts val="600"/>
              </a:spcBef>
              <a:spcAft>
                <a:spcPts val="600"/>
              </a:spcAft>
            </a:pPr>
            <a:r>
              <a:rPr lang="pt-BR" sz="2800" b="1" dirty="0" smtClean="0">
                <a:solidFill>
                  <a:schemeClr val="tx1"/>
                </a:solidFill>
              </a:rPr>
              <a:t>Diretor Nacional e Vice-Presidente do IBDFAMSP.  </a:t>
            </a:r>
            <a:endParaRPr lang="pt-BR" sz="28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lnSpc>
                <a:spcPct val="150000"/>
              </a:lnSpc>
              <a:spcBef>
                <a:spcPts val="600"/>
              </a:spcBef>
              <a:spcAft>
                <a:spcPts val="600"/>
              </a:spcAft>
            </a:pPr>
            <a:r>
              <a:rPr lang="pt-BR" sz="2400" dirty="0" smtClean="0">
                <a:solidFill>
                  <a:schemeClr val="tx1"/>
                </a:solidFill>
              </a:rPr>
              <a:t>O Estatuto da Pessoa com Deficiência (Lei 13.146/2015) regulamenta a Convenção de Nova York, Tratado de Direitos Humanos do qual o País é signatário, que tem força de Emenda à Constituição (Decreto 6.949/2009). </a:t>
            </a:r>
          </a:p>
          <a:p>
            <a:pPr algn="just">
              <a:lnSpc>
                <a:spcPct val="150000"/>
              </a:lnSpc>
              <a:spcBef>
                <a:spcPts val="600"/>
              </a:spcBef>
              <a:spcAft>
                <a:spcPts val="600"/>
              </a:spcAft>
            </a:pPr>
            <a:r>
              <a:rPr lang="pt-BR" sz="2400" dirty="0" smtClean="0">
                <a:solidFill>
                  <a:schemeClr val="tx1"/>
                </a:solidFill>
              </a:rPr>
              <a:t>CF/1988. “Art. 5º. § 3º Os tratados e convenções internacionais sobre direitos humanos que forem aprovados, em cada Casa do Congresso Nacional, em dois turnos, por três quintos dos votos dos respectivos membros, </a:t>
            </a:r>
            <a:r>
              <a:rPr lang="pt-BR" sz="2400" b="1" dirty="0" smtClean="0">
                <a:solidFill>
                  <a:schemeClr val="tx1"/>
                </a:solidFill>
              </a:rPr>
              <a:t>serão equivalentes às emendas constitucionais. </a:t>
            </a:r>
            <a:r>
              <a:rPr lang="pt-BR" sz="2400" dirty="0" smtClean="0">
                <a:solidFill>
                  <a:schemeClr val="tx1"/>
                </a:solidFill>
              </a:rPr>
              <a:t>(Incluído pela Emenda Constitucional nº 45, de 2004)”. </a:t>
            </a:r>
          </a:p>
          <a:p>
            <a:pPr>
              <a:lnSpc>
                <a:spcPct val="170000"/>
              </a:lnSpc>
              <a:spcBef>
                <a:spcPts val="600"/>
              </a:spcBef>
              <a:spcAft>
                <a:spcPts val="600"/>
              </a:spcAft>
            </a:pPr>
            <a:endParaRPr lang="pt-BR" sz="24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lnSpc>
                <a:spcPct val="150000"/>
              </a:lnSpc>
              <a:spcBef>
                <a:spcPts val="600"/>
              </a:spcBef>
              <a:spcAft>
                <a:spcPts val="600"/>
              </a:spcAft>
            </a:pPr>
            <a:r>
              <a:rPr lang="pt-BR" sz="2400" dirty="0" smtClean="0">
                <a:solidFill>
                  <a:schemeClr val="tx1"/>
                </a:solidFill>
              </a:rPr>
              <a:t>Convenção de Nova York. Artigo 1. Propósito. “O propósito da presente Convenção é promover, proteger e assegurar o exercício pleno e equitativo de todos os </a:t>
            </a:r>
            <a:r>
              <a:rPr lang="pt-BR" sz="2400" b="1" dirty="0" smtClean="0">
                <a:solidFill>
                  <a:schemeClr val="tx1"/>
                </a:solidFill>
              </a:rPr>
              <a:t>direitos humanos e liberdades fundamentais</a:t>
            </a:r>
            <a:r>
              <a:rPr lang="pt-BR" sz="2400" dirty="0" smtClean="0">
                <a:solidFill>
                  <a:schemeClr val="tx1"/>
                </a:solidFill>
              </a:rPr>
              <a:t> por todas as pessoas com deficiência e promover o respeito pela sua dignidade inerente. Pessoas com deficiência são aquelas que têm impedimentos de longo prazo de natureza física, mental, intelectual ou sensorial, os quais, em interação com diversas barreiras, podem obstruir sua participação plena e efetiva na sociedade em igualdades de condições com as demais pessoas”. </a:t>
            </a:r>
          </a:p>
          <a:p>
            <a:pPr>
              <a:lnSpc>
                <a:spcPct val="170000"/>
              </a:lnSpc>
              <a:spcBef>
                <a:spcPts val="600"/>
              </a:spcBef>
              <a:spcAft>
                <a:spcPts val="600"/>
              </a:spcAft>
            </a:pPr>
            <a:endParaRPr lang="pt-BR" sz="24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lnSpc>
                <a:spcPct val="150000"/>
              </a:lnSpc>
              <a:spcBef>
                <a:spcPts val="600"/>
              </a:spcBef>
              <a:spcAft>
                <a:spcPts val="600"/>
              </a:spcAft>
            </a:pPr>
            <a:r>
              <a:rPr lang="pt-BR" sz="2200" dirty="0" smtClean="0">
                <a:solidFill>
                  <a:schemeClr val="tx1"/>
                </a:solidFill>
              </a:rPr>
              <a:t>Convenção de Nova York. Artigo 3. Princípios gerais. “Os princípios da presente Convenção são: a) O respeito pela </a:t>
            </a:r>
            <a:r>
              <a:rPr lang="pt-BR" sz="2200" b="1" dirty="0" smtClean="0">
                <a:solidFill>
                  <a:schemeClr val="tx1"/>
                </a:solidFill>
              </a:rPr>
              <a:t>dignidade inerente</a:t>
            </a:r>
            <a:r>
              <a:rPr lang="pt-BR" sz="2200" dirty="0" smtClean="0">
                <a:solidFill>
                  <a:schemeClr val="tx1"/>
                </a:solidFill>
              </a:rPr>
              <a:t>, a </a:t>
            </a:r>
            <a:r>
              <a:rPr lang="pt-BR" sz="2200" b="1" dirty="0" smtClean="0">
                <a:solidFill>
                  <a:schemeClr val="tx1"/>
                </a:solidFill>
              </a:rPr>
              <a:t>autonomia individual, inclusive a liberdade de fazer as próprias escolhas, e a independência das pessoas</a:t>
            </a:r>
            <a:r>
              <a:rPr lang="pt-BR" sz="2200" dirty="0" smtClean="0">
                <a:solidFill>
                  <a:schemeClr val="tx1"/>
                </a:solidFill>
              </a:rPr>
              <a:t>; b) A</a:t>
            </a:r>
            <a:r>
              <a:rPr lang="pt-BR" sz="2200" b="1" dirty="0" smtClean="0">
                <a:solidFill>
                  <a:schemeClr val="tx1"/>
                </a:solidFill>
              </a:rPr>
              <a:t> não-discriminação</a:t>
            </a:r>
            <a:r>
              <a:rPr lang="pt-BR" sz="2200" dirty="0" smtClean="0">
                <a:solidFill>
                  <a:schemeClr val="tx1"/>
                </a:solidFill>
              </a:rPr>
              <a:t>; c) A plena e efetiva participação e </a:t>
            </a:r>
            <a:r>
              <a:rPr lang="pt-BR" sz="2200" b="1" dirty="0" smtClean="0">
                <a:solidFill>
                  <a:schemeClr val="tx1"/>
                </a:solidFill>
              </a:rPr>
              <a:t>inclusão</a:t>
            </a:r>
            <a:r>
              <a:rPr lang="pt-BR" sz="2200" dirty="0" smtClean="0">
                <a:solidFill>
                  <a:schemeClr val="tx1"/>
                </a:solidFill>
              </a:rPr>
              <a:t> na sociedade; d) O respeito pela diferença e pela aceitação das pessoas com deficiência como parte da diversidade humana e da humanidade; e) A </a:t>
            </a:r>
            <a:r>
              <a:rPr lang="pt-BR" sz="2200" b="1" dirty="0" smtClean="0">
                <a:solidFill>
                  <a:schemeClr val="tx1"/>
                </a:solidFill>
              </a:rPr>
              <a:t>igualdade de oportunidades</a:t>
            </a:r>
            <a:r>
              <a:rPr lang="pt-BR" sz="2200" dirty="0" smtClean="0">
                <a:solidFill>
                  <a:schemeClr val="tx1"/>
                </a:solidFill>
              </a:rPr>
              <a:t>; f) A acessibilidade; g) A igualdade entre o homem e a mulher; h) O respeito pelo desenvolvimento das capacidades das crianças com deficiência e pelo direito das crianças com deficiência de preservar sua identidade”. </a:t>
            </a:r>
            <a:endParaRPr lang="pt-BR" sz="22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“Art. 6º.  A deficiência não afeta a plena capacidade civil da pessoa, inclusive para: I - casar-se e constituir união estável; II - exercer direitos sexuais e reprodutivos; III - exercer o direito de decidir sobre o número de filhos e de ter acesso a informações adequadas sobre reprodução e planejamento familiar; IV - conservar sua fertilidade, sendo vedada a esterilização compulsória; V - exercer o direito à família e à convivência familiar e comunitária; e VI - exercer o direito à guarda, à tutela, à curatela e à adoção, como adotante ou adotando, em igualdade de oportunidades com as demais pessoas”.</a:t>
            </a:r>
            <a:endParaRPr lang="pt-BR" sz="28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Teoria das incapacidades. Como era. Código Civil.  </a:t>
            </a:r>
            <a:endParaRPr lang="pt-BR" sz="28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graphicFrame>
        <p:nvGraphicFramePr>
          <p:cNvPr id="5" name="Tabela 4"/>
          <p:cNvGraphicFramePr>
            <a:graphicFrameLocks noGrp="1"/>
          </p:cNvGraphicFramePr>
          <p:nvPr/>
        </p:nvGraphicFramePr>
        <p:xfrm>
          <a:off x="179512" y="2132857"/>
          <a:ext cx="8856984" cy="4717611"/>
        </p:xfrm>
        <a:graphic>
          <a:graphicData uri="http://schemas.openxmlformats.org/drawingml/2006/table">
            <a:tbl>
              <a:tblPr firstRow="1" bandRow="1">
                <a:tableStyleId>{5C22544A-7EE6-4342-B048-85BDC9FD1C3A}</a:tableStyleId>
              </a:tblPr>
              <a:tblGrid>
                <a:gridCol w="4464496"/>
                <a:gridCol w="4392488"/>
              </a:tblGrid>
              <a:tr h="602811">
                <a:tc>
                  <a:txBody>
                    <a:bodyPr/>
                    <a:lstStyle/>
                    <a:p>
                      <a:r>
                        <a:rPr lang="pt-BR" sz="2200" dirty="0" smtClean="0"/>
                        <a:t>Absolutamente</a:t>
                      </a:r>
                      <a:r>
                        <a:rPr lang="pt-BR" sz="2200" baseline="0" dirty="0" smtClean="0"/>
                        <a:t> incapazes</a:t>
                      </a:r>
                      <a:endParaRPr lang="pt-BR" sz="2200" dirty="0"/>
                    </a:p>
                  </a:txBody>
                  <a:tcPr/>
                </a:tc>
                <a:tc>
                  <a:txBody>
                    <a:bodyPr/>
                    <a:lstStyle/>
                    <a:p>
                      <a:r>
                        <a:rPr lang="pt-BR" sz="2200" dirty="0" smtClean="0"/>
                        <a:t>Relativamente</a:t>
                      </a:r>
                      <a:r>
                        <a:rPr lang="pt-BR" sz="2200" baseline="0" dirty="0" smtClean="0"/>
                        <a:t> incapazes</a:t>
                      </a:r>
                      <a:endParaRPr lang="pt-BR" sz="2200" dirty="0"/>
                    </a:p>
                  </a:txBody>
                  <a:tcPr/>
                </a:tc>
              </a:tr>
              <a:tr h="3933692">
                <a:tc>
                  <a:txBody>
                    <a:bodyPr/>
                    <a:lstStyle/>
                    <a:p>
                      <a:r>
                        <a:rPr lang="pt-BR" sz="2200" kern="1200" dirty="0" smtClean="0">
                          <a:solidFill>
                            <a:schemeClr val="dk1"/>
                          </a:solidFill>
                          <a:latin typeface="+mn-lt"/>
                          <a:ea typeface="+mn-ea"/>
                          <a:cs typeface="+mn-cs"/>
                        </a:rPr>
                        <a:t>“Art. 3º São absolutamente incapazes de exercer pessoalmente os atos da vida civil:</a:t>
                      </a:r>
                    </a:p>
                    <a:p>
                      <a:r>
                        <a:rPr lang="pt-BR" sz="2200" kern="1200" dirty="0" smtClean="0">
                          <a:solidFill>
                            <a:schemeClr val="dk1"/>
                          </a:solidFill>
                          <a:latin typeface="+mn-lt"/>
                          <a:ea typeface="+mn-ea"/>
                          <a:cs typeface="+mn-cs"/>
                        </a:rPr>
                        <a:t> I – os menores de dezesseis anos;</a:t>
                      </a:r>
                    </a:p>
                    <a:p>
                      <a:r>
                        <a:rPr lang="pt-BR" sz="2200" kern="1200" dirty="0" smtClean="0">
                          <a:solidFill>
                            <a:schemeClr val="dk1"/>
                          </a:solidFill>
                          <a:latin typeface="+mn-lt"/>
                          <a:ea typeface="+mn-ea"/>
                          <a:cs typeface="+mn-cs"/>
                        </a:rPr>
                        <a:t> II – os que, por enfermidade ou deficiência mental, não tiverem o necessário discernimento para a prática desses atos;</a:t>
                      </a:r>
                    </a:p>
                    <a:p>
                      <a:r>
                        <a:rPr lang="pt-BR" sz="2200" kern="1200" dirty="0" smtClean="0">
                          <a:solidFill>
                            <a:schemeClr val="dk1"/>
                          </a:solidFill>
                          <a:latin typeface="+mn-lt"/>
                          <a:ea typeface="+mn-ea"/>
                          <a:cs typeface="+mn-cs"/>
                        </a:rPr>
                        <a:t> III – os que, mesmo por causa transitória, não puderem exprimir sua vontade.”</a:t>
                      </a:r>
                    </a:p>
                    <a:p>
                      <a:endParaRPr lang="pt-BR" sz="2200" dirty="0"/>
                    </a:p>
                  </a:txBody>
                  <a:tcPr/>
                </a:tc>
                <a:tc>
                  <a:txBody>
                    <a:bodyPr/>
                    <a:lstStyle/>
                    <a:p>
                      <a:r>
                        <a:rPr lang="pt-BR" sz="2200" kern="1200" dirty="0" smtClean="0">
                          <a:solidFill>
                            <a:schemeClr val="dk1"/>
                          </a:solidFill>
                          <a:latin typeface="+mn-lt"/>
                          <a:ea typeface="+mn-ea"/>
                          <a:cs typeface="+mn-cs"/>
                        </a:rPr>
                        <a:t>“Art. 4º São incapazes, relativamente a certos atos, ou à maneira de os exercer:</a:t>
                      </a:r>
                    </a:p>
                    <a:p>
                      <a:r>
                        <a:rPr lang="pt-BR" sz="2200" kern="1200" dirty="0" smtClean="0">
                          <a:solidFill>
                            <a:schemeClr val="dk1"/>
                          </a:solidFill>
                          <a:latin typeface="+mn-lt"/>
                          <a:ea typeface="+mn-ea"/>
                          <a:cs typeface="+mn-cs"/>
                        </a:rPr>
                        <a:t>I – os maiores de dezesseis e menores de dezoito anos;</a:t>
                      </a:r>
                    </a:p>
                    <a:p>
                      <a:r>
                        <a:rPr lang="pt-BR" sz="2200" kern="1200" dirty="0" smtClean="0">
                          <a:solidFill>
                            <a:schemeClr val="dk1"/>
                          </a:solidFill>
                          <a:latin typeface="+mn-lt"/>
                          <a:ea typeface="+mn-ea"/>
                          <a:cs typeface="+mn-cs"/>
                        </a:rPr>
                        <a:t>II – os ébrios habituais, os viciados em tóxicos, e os que, por deficiência mental, tenham o discernimento reduzido;</a:t>
                      </a:r>
                    </a:p>
                    <a:p>
                      <a:r>
                        <a:rPr lang="pt-BR" sz="2200" kern="1200" dirty="0" smtClean="0">
                          <a:solidFill>
                            <a:schemeClr val="dk1"/>
                          </a:solidFill>
                          <a:latin typeface="+mn-lt"/>
                          <a:ea typeface="+mn-ea"/>
                          <a:cs typeface="+mn-cs"/>
                        </a:rPr>
                        <a:t>III – os excepcionais, sem desenvolvimento mental completo;</a:t>
                      </a:r>
                    </a:p>
                    <a:p>
                      <a:r>
                        <a:rPr lang="pt-BR" sz="2200" kern="1200" dirty="0" smtClean="0">
                          <a:solidFill>
                            <a:schemeClr val="dk1"/>
                          </a:solidFill>
                          <a:latin typeface="+mn-lt"/>
                          <a:ea typeface="+mn-ea"/>
                          <a:cs typeface="+mn-cs"/>
                        </a:rPr>
                        <a:t>IV – os pródigos.”</a:t>
                      </a:r>
                      <a:endParaRPr lang="pt-BR" sz="22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Teoria das incapacidades. Como ficou. Código Civil.  </a:t>
            </a:r>
            <a:endParaRPr lang="pt-BR" sz="2800" dirty="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graphicFrame>
        <p:nvGraphicFramePr>
          <p:cNvPr id="5" name="Tabela 4"/>
          <p:cNvGraphicFramePr>
            <a:graphicFrameLocks noGrp="1"/>
          </p:cNvGraphicFramePr>
          <p:nvPr/>
        </p:nvGraphicFramePr>
        <p:xfrm>
          <a:off x="179512" y="1916833"/>
          <a:ext cx="8712968" cy="4824536"/>
        </p:xfrm>
        <a:graphic>
          <a:graphicData uri="http://schemas.openxmlformats.org/drawingml/2006/table">
            <a:tbl>
              <a:tblPr firstRow="1" bandRow="1">
                <a:tableStyleId>{5C22544A-7EE6-4342-B048-85BDC9FD1C3A}</a:tableStyleId>
              </a:tblPr>
              <a:tblGrid>
                <a:gridCol w="4356484"/>
                <a:gridCol w="4356484"/>
              </a:tblGrid>
              <a:tr h="643829">
                <a:tc>
                  <a:txBody>
                    <a:bodyPr/>
                    <a:lstStyle/>
                    <a:p>
                      <a:r>
                        <a:rPr lang="pt-BR" sz="2200" dirty="0" smtClean="0"/>
                        <a:t>Absolutamente</a:t>
                      </a:r>
                      <a:r>
                        <a:rPr lang="pt-BR" sz="2200" baseline="0" dirty="0" smtClean="0"/>
                        <a:t> incapazes</a:t>
                      </a:r>
                      <a:endParaRPr lang="pt-BR" sz="2200" dirty="0"/>
                    </a:p>
                  </a:txBody>
                  <a:tcPr/>
                </a:tc>
                <a:tc>
                  <a:txBody>
                    <a:bodyPr/>
                    <a:lstStyle/>
                    <a:p>
                      <a:r>
                        <a:rPr lang="pt-BR" sz="2200" dirty="0" smtClean="0"/>
                        <a:t>Relativamente</a:t>
                      </a:r>
                      <a:r>
                        <a:rPr lang="pt-BR" sz="2200" baseline="0" dirty="0" smtClean="0"/>
                        <a:t> incapazes</a:t>
                      </a:r>
                      <a:endParaRPr lang="pt-BR" sz="2200" dirty="0"/>
                    </a:p>
                  </a:txBody>
                  <a:tcPr/>
                </a:tc>
              </a:tr>
              <a:tr h="4180707">
                <a:tc>
                  <a:txBody>
                    <a:bodyPr/>
                    <a:lstStyle/>
                    <a:p>
                      <a:pPr algn="just"/>
                      <a:r>
                        <a:rPr lang="pt-BR" sz="2200" kern="1200" dirty="0" smtClean="0">
                          <a:solidFill>
                            <a:schemeClr val="dk1"/>
                          </a:solidFill>
                          <a:latin typeface="+mn-lt"/>
                          <a:ea typeface="+mn-ea"/>
                          <a:cs typeface="+mn-cs"/>
                        </a:rPr>
                        <a:t>“Art. 3º São absolutamente incapazes de exercer pessoalmente os atos da vida civil os menores de 16 (dezesseis) anos.”</a:t>
                      </a:r>
                      <a:endParaRPr lang="pt-BR" sz="2200" dirty="0"/>
                    </a:p>
                  </a:txBody>
                  <a:tcPr/>
                </a:tc>
                <a:tc>
                  <a:txBody>
                    <a:bodyPr/>
                    <a:lstStyle/>
                    <a:p>
                      <a:pPr algn="just"/>
                      <a:r>
                        <a:rPr lang="pt-BR" sz="2200" kern="1200" dirty="0" smtClean="0">
                          <a:solidFill>
                            <a:schemeClr val="dk1"/>
                          </a:solidFill>
                          <a:latin typeface="+mn-lt"/>
                          <a:ea typeface="+mn-ea"/>
                          <a:cs typeface="+mn-cs"/>
                        </a:rPr>
                        <a:t>“Art. 4º São incapazes, relativamente a certos atos, ou à maneira de os exercer:</a:t>
                      </a:r>
                    </a:p>
                    <a:p>
                      <a:pPr algn="just"/>
                      <a:r>
                        <a:rPr lang="pt-BR" sz="2200" kern="1200" dirty="0" smtClean="0">
                          <a:solidFill>
                            <a:schemeClr val="dk1"/>
                          </a:solidFill>
                          <a:latin typeface="+mn-lt"/>
                          <a:ea typeface="+mn-ea"/>
                          <a:cs typeface="+mn-cs"/>
                        </a:rPr>
                        <a:t>I – os maiores de dezesseis e menores de dezoito anos; </a:t>
                      </a:r>
                    </a:p>
                    <a:p>
                      <a:pPr algn="just"/>
                      <a:r>
                        <a:rPr lang="pt-BR" sz="2200" kern="1200" dirty="0" smtClean="0">
                          <a:solidFill>
                            <a:schemeClr val="dk1"/>
                          </a:solidFill>
                          <a:latin typeface="+mn-lt"/>
                          <a:ea typeface="+mn-ea"/>
                          <a:cs typeface="+mn-cs"/>
                        </a:rPr>
                        <a:t>II – os ébrios habituais e os viciados em tóxico;</a:t>
                      </a:r>
                    </a:p>
                    <a:p>
                      <a:pPr algn="just"/>
                      <a:r>
                        <a:rPr lang="pt-BR" sz="2200" kern="1200" dirty="0" smtClean="0">
                          <a:solidFill>
                            <a:schemeClr val="dk1"/>
                          </a:solidFill>
                          <a:latin typeface="+mn-lt"/>
                          <a:ea typeface="+mn-ea"/>
                          <a:cs typeface="+mn-cs"/>
                        </a:rPr>
                        <a:t> III – aqueles que, por causa transitória ou permanente, não puderem exprimir sua vontade;</a:t>
                      </a:r>
                    </a:p>
                    <a:p>
                      <a:pPr algn="just"/>
                      <a:r>
                        <a:rPr lang="pt-BR" sz="2200" kern="1200" dirty="0" smtClean="0">
                          <a:solidFill>
                            <a:schemeClr val="dk1"/>
                          </a:solidFill>
                          <a:latin typeface="+mn-lt"/>
                          <a:ea typeface="+mn-ea"/>
                          <a:cs typeface="+mn-cs"/>
                        </a:rPr>
                        <a:t>IV – os pródigos.”</a:t>
                      </a:r>
                      <a:endParaRPr lang="pt-BR" sz="22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800" dirty="0" smtClean="0">
                <a:solidFill>
                  <a:schemeClr val="tx1"/>
                </a:solidFill>
              </a:rPr>
              <a:t>Consequências: </a:t>
            </a:r>
          </a:p>
          <a:p>
            <a:pPr algn="just">
              <a:buFontTx/>
              <a:buChar char="-"/>
            </a:pPr>
            <a:r>
              <a:rPr lang="pt-BR" sz="2800" dirty="0" smtClean="0">
                <a:solidFill>
                  <a:schemeClr val="tx1"/>
                </a:solidFill>
              </a:rPr>
              <a:t>Não há mais maiores de idade que sejam absolutamente incapazes. </a:t>
            </a:r>
          </a:p>
          <a:p>
            <a:pPr algn="just">
              <a:buFontTx/>
              <a:buChar char="-"/>
            </a:pPr>
            <a:r>
              <a:rPr lang="pt-BR" sz="2800" dirty="0">
                <a:solidFill>
                  <a:schemeClr val="tx1"/>
                </a:solidFill>
              </a:rPr>
              <a:t> </a:t>
            </a:r>
            <a:r>
              <a:rPr lang="pt-BR" sz="2800" dirty="0" smtClean="0">
                <a:solidFill>
                  <a:schemeClr val="tx1"/>
                </a:solidFill>
              </a:rPr>
              <a:t>As pessoas com deficiência, em regra, são capazes. </a:t>
            </a:r>
          </a:p>
          <a:p>
            <a:pPr algn="just">
              <a:buFontTx/>
              <a:buChar char="-"/>
            </a:pPr>
            <a:r>
              <a:rPr lang="pt-BR" sz="2800" dirty="0">
                <a:solidFill>
                  <a:schemeClr val="tx1"/>
                </a:solidFill>
              </a:rPr>
              <a:t> </a:t>
            </a:r>
            <a:r>
              <a:rPr lang="pt-BR" sz="2800" dirty="0" smtClean="0">
                <a:solidFill>
                  <a:schemeClr val="tx1"/>
                </a:solidFill>
              </a:rPr>
              <a:t>Se for o caso, caberá, por iniciativa da pessoa com deficiência, a tomada de decisão apoiada, processo judicial para apoio  nos atos patrimoniais. </a:t>
            </a:r>
          </a:p>
          <a:p>
            <a:pPr algn="just">
              <a:buFontTx/>
              <a:buChar char="-"/>
            </a:pPr>
            <a:r>
              <a:rPr lang="pt-BR" sz="2800" dirty="0">
                <a:solidFill>
                  <a:schemeClr val="tx1"/>
                </a:solidFill>
              </a:rPr>
              <a:t> </a:t>
            </a:r>
            <a:r>
              <a:rPr lang="pt-BR" sz="2800" dirty="0" smtClean="0">
                <a:solidFill>
                  <a:schemeClr val="tx1"/>
                </a:solidFill>
              </a:rPr>
              <a:t>Somente em casos excepcionais, será cabível a curatela. </a:t>
            </a:r>
          </a:p>
          <a:p>
            <a:pPr algn="just">
              <a:buFontTx/>
              <a:buChar char="-"/>
            </a:pPr>
            <a:r>
              <a:rPr lang="pt-BR" sz="2800" dirty="0">
                <a:solidFill>
                  <a:schemeClr val="tx1"/>
                </a:solidFill>
              </a:rPr>
              <a:t> </a:t>
            </a:r>
            <a:r>
              <a:rPr lang="pt-BR" sz="2800" dirty="0" smtClean="0">
                <a:solidFill>
                  <a:schemeClr val="tx1"/>
                </a:solidFill>
              </a:rPr>
              <a:t>A curatela somente atinge os atos patrimoniais. </a:t>
            </a:r>
          </a:p>
          <a:p>
            <a:pPr algn="just">
              <a:buFontTx/>
              <a:buChar char="-"/>
            </a:pPr>
            <a:r>
              <a:rPr lang="pt-BR" sz="2800" dirty="0" smtClean="0">
                <a:solidFill>
                  <a:schemeClr val="tx1"/>
                </a:solidFill>
              </a:rPr>
              <a:t> Para os atos existenciais familiares, sempre haverá capacidade plena.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500" dirty="0" smtClean="0">
                <a:solidFill>
                  <a:schemeClr val="tx1"/>
                </a:solidFill>
              </a:rPr>
              <a:t>“Art. 84.  A pessoa com deficiência tem assegurado o direito ao exercício de sua capacidade legal em igualdade de condições com as demais pessoas.</a:t>
            </a:r>
          </a:p>
          <a:p>
            <a:pPr algn="just"/>
            <a:r>
              <a:rPr lang="pt-BR" sz="2500" dirty="0" smtClean="0">
                <a:solidFill>
                  <a:schemeClr val="tx1"/>
                </a:solidFill>
              </a:rPr>
              <a:t>§ 1º  Quando necessário, a pessoa com deficiência será submetida à curatela, conforme a lei.</a:t>
            </a:r>
          </a:p>
          <a:p>
            <a:pPr algn="just"/>
            <a:r>
              <a:rPr lang="pt-BR" sz="2500" dirty="0" smtClean="0">
                <a:solidFill>
                  <a:schemeClr val="tx1"/>
                </a:solidFill>
              </a:rPr>
              <a:t>§ 2º  É facultado à pessoa com deficiência a adoção de processo de tomada de decisão apoiada.</a:t>
            </a:r>
          </a:p>
          <a:p>
            <a:pPr algn="just"/>
            <a:r>
              <a:rPr lang="pt-BR" sz="2500" dirty="0" smtClean="0">
                <a:solidFill>
                  <a:schemeClr val="tx1"/>
                </a:solidFill>
              </a:rPr>
              <a:t>§ 3º  A definição de curatela de pessoa com deficiência constitui medida protetiva extraordinária, proporcional às necessidades e às circunstâncias de cada caso, e durará o menor tempo possível.</a:t>
            </a:r>
          </a:p>
          <a:p>
            <a:pPr algn="just"/>
            <a:r>
              <a:rPr lang="pt-BR" sz="2500" dirty="0" smtClean="0">
                <a:solidFill>
                  <a:schemeClr val="tx1"/>
                </a:solidFill>
              </a:rPr>
              <a:t>§ 4º  Os curadores são obrigados a prestar, anualmente, contas de sua administração ao juiz, apresentando o balanço do respectivo ano”.</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500" dirty="0" smtClean="0">
                <a:solidFill>
                  <a:schemeClr val="tx1"/>
                </a:solidFill>
              </a:rPr>
              <a:t>“Art. 85.  A curatela afetará tão somente os atos relacionados aos direitos de natureza patrimonial e </a:t>
            </a:r>
            <a:r>
              <a:rPr lang="pt-BR" sz="2500" dirty="0" err="1" smtClean="0">
                <a:solidFill>
                  <a:schemeClr val="tx1"/>
                </a:solidFill>
              </a:rPr>
              <a:t>negocial</a:t>
            </a:r>
            <a:r>
              <a:rPr lang="pt-BR" sz="2500" dirty="0" smtClean="0">
                <a:solidFill>
                  <a:schemeClr val="tx1"/>
                </a:solidFill>
              </a:rPr>
              <a:t>.</a:t>
            </a:r>
          </a:p>
          <a:p>
            <a:pPr algn="just"/>
            <a:r>
              <a:rPr lang="pt-BR" sz="2500" dirty="0" smtClean="0">
                <a:solidFill>
                  <a:schemeClr val="tx1"/>
                </a:solidFill>
              </a:rPr>
              <a:t>§ 1º.  A definição da curatela não alcança o direito ao próprio corpo, à sexualidade, ao matrimônio, à privacidade, à educação, à saúde, ao trabalho e ao voto.</a:t>
            </a:r>
          </a:p>
          <a:p>
            <a:pPr algn="just"/>
            <a:r>
              <a:rPr lang="pt-BR" sz="2500" dirty="0" smtClean="0">
                <a:solidFill>
                  <a:schemeClr val="tx1"/>
                </a:solidFill>
              </a:rPr>
              <a:t>§ 2º. A curatela constitui medida extraordinária, devendo constar da sentença as razões e motivações de sua definição, preservados os interesses do curatelado.</a:t>
            </a:r>
          </a:p>
          <a:p>
            <a:pPr algn="just"/>
            <a:r>
              <a:rPr lang="pt-BR" sz="2500" dirty="0" smtClean="0">
                <a:solidFill>
                  <a:schemeClr val="tx1"/>
                </a:solidFill>
              </a:rPr>
              <a:t>§ 3º. No caso de pessoa em situação de institucionalização, ao nomear curador, o juiz deve dar preferência a pessoa que tenha vínculo de natureza familiar, afetiva ou comunitária com o curatelado”.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600" dirty="0" smtClean="0">
                <a:solidFill>
                  <a:schemeClr val="tx1"/>
                </a:solidFill>
              </a:rPr>
              <a:t>Houve uma verdadeira revolução na teoria das incapacidades, o que repercute diretamente nos institutos de direito assistencial, em especial para a curatela. Duas correntes se formaram a respeito da norma. </a:t>
            </a:r>
          </a:p>
          <a:p>
            <a:pPr algn="just"/>
            <a:r>
              <a:rPr lang="pt-BR" sz="2600" dirty="0" smtClean="0">
                <a:solidFill>
                  <a:schemeClr val="tx1"/>
                </a:solidFill>
              </a:rPr>
              <a:t>A </a:t>
            </a:r>
            <a:r>
              <a:rPr lang="pt-BR" sz="2600" b="1" u="sng" dirty="0" smtClean="0">
                <a:solidFill>
                  <a:schemeClr val="tx1"/>
                </a:solidFill>
              </a:rPr>
              <a:t>primeira</a:t>
            </a:r>
            <a:r>
              <a:rPr lang="pt-BR" sz="2600" dirty="0" smtClean="0">
                <a:solidFill>
                  <a:schemeClr val="tx1"/>
                </a:solidFill>
              </a:rPr>
              <a:t> – à qual estão filiados José Fernando Simão e Vitor </a:t>
            </a:r>
            <a:r>
              <a:rPr lang="pt-BR" sz="2600" dirty="0" err="1" smtClean="0">
                <a:solidFill>
                  <a:schemeClr val="tx1"/>
                </a:solidFill>
              </a:rPr>
              <a:t>Kümpel</a:t>
            </a:r>
            <a:r>
              <a:rPr lang="pt-BR" sz="2600" dirty="0" smtClean="0">
                <a:solidFill>
                  <a:schemeClr val="tx1"/>
                </a:solidFill>
              </a:rPr>
              <a:t> – condena as modificações, pois a dignidade de tais pessoas deveria ser resguardada por meio de sua proteção como vulneráveis (</a:t>
            </a:r>
            <a:r>
              <a:rPr lang="pt-BR" sz="2600" i="1" dirty="0" smtClean="0">
                <a:solidFill>
                  <a:schemeClr val="tx1"/>
                </a:solidFill>
              </a:rPr>
              <a:t>dignidade-vulnerabilidade). </a:t>
            </a:r>
          </a:p>
          <a:p>
            <a:pPr algn="just"/>
            <a:r>
              <a:rPr lang="pt-BR" sz="2600" dirty="0" smtClean="0">
                <a:solidFill>
                  <a:schemeClr val="tx1"/>
                </a:solidFill>
              </a:rPr>
              <a:t>A </a:t>
            </a:r>
            <a:r>
              <a:rPr lang="pt-BR" sz="2600" b="1" u="sng" dirty="0" smtClean="0">
                <a:solidFill>
                  <a:schemeClr val="tx1"/>
                </a:solidFill>
              </a:rPr>
              <a:t>segunda vertente </a:t>
            </a:r>
            <a:r>
              <a:rPr lang="pt-BR" sz="2600" dirty="0" smtClean="0">
                <a:solidFill>
                  <a:schemeClr val="tx1"/>
                </a:solidFill>
              </a:rPr>
              <a:t>– liderada por </a:t>
            </a:r>
            <a:r>
              <a:rPr lang="pt-BR" sz="2600" dirty="0" err="1" smtClean="0">
                <a:solidFill>
                  <a:schemeClr val="tx1"/>
                </a:solidFill>
              </a:rPr>
              <a:t>Joyceane</a:t>
            </a:r>
            <a:r>
              <a:rPr lang="pt-BR" sz="2600" dirty="0" smtClean="0">
                <a:solidFill>
                  <a:schemeClr val="tx1"/>
                </a:solidFill>
              </a:rPr>
              <a:t> Bezerra, Paulo </a:t>
            </a:r>
            <a:r>
              <a:rPr lang="pt-BR" sz="2600" dirty="0" err="1" smtClean="0">
                <a:solidFill>
                  <a:schemeClr val="tx1"/>
                </a:solidFill>
              </a:rPr>
              <a:t>Lôbo</a:t>
            </a:r>
            <a:r>
              <a:rPr lang="pt-BR" sz="2600" dirty="0" smtClean="0">
                <a:solidFill>
                  <a:schemeClr val="tx1"/>
                </a:solidFill>
              </a:rPr>
              <a:t>, Nelson </a:t>
            </a:r>
            <a:r>
              <a:rPr lang="pt-BR" sz="2600" dirty="0" err="1" smtClean="0">
                <a:solidFill>
                  <a:schemeClr val="tx1"/>
                </a:solidFill>
              </a:rPr>
              <a:t>Rosenvald</a:t>
            </a:r>
            <a:r>
              <a:rPr lang="pt-BR" sz="2600" dirty="0" smtClean="0">
                <a:solidFill>
                  <a:schemeClr val="tx1"/>
                </a:solidFill>
              </a:rPr>
              <a:t>, Jones Figueirêdo Alves, Rodrigo da Cunha Pereira e Pablo </a:t>
            </a:r>
            <a:r>
              <a:rPr lang="pt-BR" sz="2600" dirty="0" err="1" smtClean="0">
                <a:solidFill>
                  <a:schemeClr val="tx1"/>
                </a:solidFill>
              </a:rPr>
              <a:t>Stolze</a:t>
            </a:r>
            <a:r>
              <a:rPr lang="pt-BR" sz="2600" dirty="0" smtClean="0">
                <a:solidFill>
                  <a:schemeClr val="tx1"/>
                </a:solidFill>
              </a:rPr>
              <a:t> – aplaude a inovação, pela tutela da </a:t>
            </a:r>
            <a:r>
              <a:rPr lang="pt-BR" sz="2600" i="1" dirty="0" smtClean="0">
                <a:solidFill>
                  <a:schemeClr val="tx1"/>
                </a:solidFill>
              </a:rPr>
              <a:t>dignidade-liberdade</a:t>
            </a:r>
            <a:r>
              <a:rPr lang="pt-BR" sz="2600" dirty="0" smtClean="0">
                <a:solidFill>
                  <a:schemeClr val="tx1"/>
                </a:solidFill>
              </a:rPr>
              <a:t> das pessoas com deficiência, evidenciada pelos objetivos de sua inclusão.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endParaRPr lang="pt-BR" sz="2500" dirty="0" smtClean="0">
              <a:solidFill>
                <a:schemeClr val="tx1"/>
              </a:solidFill>
            </a:endParaRPr>
          </a:p>
          <a:p>
            <a:pPr algn="just"/>
            <a:r>
              <a:rPr lang="pt-BR" dirty="0" smtClean="0">
                <a:solidFill>
                  <a:schemeClr val="tx1"/>
                </a:solidFill>
              </a:rPr>
              <a:t>Estou filiado à segunda corrente. </a:t>
            </a:r>
          </a:p>
          <a:p>
            <a:pPr algn="just"/>
            <a:endParaRPr lang="pt-BR" dirty="0" smtClean="0">
              <a:solidFill>
                <a:schemeClr val="tx1"/>
              </a:solidFill>
            </a:endParaRPr>
          </a:p>
          <a:p>
            <a:pPr algn="just"/>
            <a:r>
              <a:rPr lang="pt-BR" dirty="0" smtClean="0">
                <a:solidFill>
                  <a:schemeClr val="tx1"/>
                </a:solidFill>
              </a:rPr>
              <a:t>Porém, algumas alterações devem ser feitas na lei, especialmente frente a “atropelamentos legislativos” praticados pelo Novo CPC, que foi elaborado antes do Estatuto da Pessoa com Deficiência. </a:t>
            </a:r>
          </a:p>
          <a:p>
            <a:pPr algn="just"/>
            <a:r>
              <a:rPr lang="pt-BR" smtClean="0">
                <a:solidFill>
                  <a:schemeClr val="tx1"/>
                </a:solidFill>
              </a:rPr>
              <a:t>Tais </a:t>
            </a:r>
            <a:r>
              <a:rPr lang="pt-BR" dirty="0" smtClean="0">
                <a:solidFill>
                  <a:schemeClr val="tx1"/>
                </a:solidFill>
              </a:rPr>
              <a:t>problemas tendem a ser resolvidos pelo Projeto de Lei 757/2015, em curso no Senado Federal.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100" b="1" dirty="0" smtClean="0">
                <a:solidFill>
                  <a:schemeClr val="tx1"/>
                </a:solidFill>
              </a:rPr>
              <a:t>Primeiro problema: </a:t>
            </a:r>
            <a:r>
              <a:rPr lang="pt-BR" sz="3100" dirty="0" smtClean="0">
                <a:solidFill>
                  <a:schemeClr val="tx1"/>
                </a:solidFill>
              </a:rPr>
              <a:t>é preciso retomar previsão a respeito das pessoas maiores que sejam absolutamente incapazes, caso das pessoas que não têm qualquer condição de exprimir vontade. Ex. pessoa em coma profundo. </a:t>
            </a:r>
          </a:p>
          <a:p>
            <a:pPr algn="just"/>
            <a:r>
              <a:rPr lang="pt-BR" sz="3100" dirty="0" smtClean="0">
                <a:solidFill>
                  <a:schemeClr val="tx1"/>
                </a:solidFill>
              </a:rPr>
              <a:t>A teoria da inexistência não resolve o seu problema!</a:t>
            </a:r>
          </a:p>
          <a:p>
            <a:pPr algn="just"/>
            <a:r>
              <a:rPr lang="pt-BR" sz="3100" dirty="0" smtClean="0">
                <a:solidFill>
                  <a:schemeClr val="tx1"/>
                </a:solidFill>
              </a:rPr>
              <a:t>Assim, há proposta de incluir entre os absolutamente incapazes: “os que não tenham qualquer discernimento para a prática desses atos, conforme decisão judicial que leve em conta a avaliação biopsicossocial”.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100" b="1" dirty="0" smtClean="0">
                <a:solidFill>
                  <a:schemeClr val="tx1"/>
                </a:solidFill>
              </a:rPr>
              <a:t>Segundo problema: </a:t>
            </a:r>
            <a:r>
              <a:rPr lang="pt-BR" sz="3100" dirty="0" smtClean="0">
                <a:solidFill>
                  <a:schemeClr val="tx1"/>
                </a:solidFill>
              </a:rPr>
              <a:t>O Novo CPC está todo baseado na ação de interdição (arts. 747 e seguintes). </a:t>
            </a:r>
          </a:p>
          <a:p>
            <a:pPr algn="just"/>
            <a:r>
              <a:rPr lang="pt-BR" sz="3100" dirty="0" smtClean="0">
                <a:solidFill>
                  <a:schemeClr val="tx1"/>
                </a:solidFill>
              </a:rPr>
              <a:t>A ideia do EPD é de uma ação de nomeação de curador, pois o termo “interdição” seria violador da dignidade da pessoa com deficiência. </a:t>
            </a:r>
          </a:p>
          <a:p>
            <a:pPr algn="just"/>
            <a:r>
              <a:rPr lang="pt-BR" sz="3100" dirty="0" smtClean="0">
                <a:solidFill>
                  <a:schemeClr val="tx1"/>
                </a:solidFill>
              </a:rPr>
              <a:t>É preciso revogar todas as previsões do Novo CPC e da legislação extravagante que fazem menção à interdição, substituindo-as pela menção à “ação de nomeação de curador” ou “medida de amparo curatelar”. </a:t>
            </a:r>
          </a:p>
          <a:p>
            <a:pPr algn="just"/>
            <a:r>
              <a:rPr lang="pt-BR" sz="3100" dirty="0" smtClean="0">
                <a:solidFill>
                  <a:schemeClr val="tx1"/>
                </a:solidFill>
              </a:rPr>
              <a:t>O que fazer no momento? A interdição acabou?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100" b="1" dirty="0" smtClean="0">
                <a:solidFill>
                  <a:schemeClr val="tx1"/>
                </a:solidFill>
              </a:rPr>
              <a:t>Terceiro problema: </a:t>
            </a:r>
            <a:r>
              <a:rPr lang="pt-BR" sz="3100" dirty="0" smtClean="0">
                <a:solidFill>
                  <a:schemeClr val="tx1"/>
                </a:solidFill>
              </a:rPr>
              <a:t>Como ficam as pessoa interditadas na entrada em vigor do EPD? </a:t>
            </a:r>
          </a:p>
          <a:p>
            <a:pPr algn="just"/>
            <a:r>
              <a:rPr lang="pt-BR" sz="3100" dirty="0" smtClean="0">
                <a:solidFill>
                  <a:schemeClr val="tx1"/>
                </a:solidFill>
              </a:rPr>
              <a:t>Existem duas correntes na doutrina. </a:t>
            </a:r>
          </a:p>
          <a:p>
            <a:pPr algn="just"/>
            <a:r>
              <a:rPr lang="pt-BR" sz="3100" dirty="0" smtClean="0">
                <a:solidFill>
                  <a:schemeClr val="tx1"/>
                </a:solidFill>
              </a:rPr>
              <a:t>José Fernando Simão: “todas as pessoas que foram interditadas em razão de enfermidade ou deficiência mental passam, com a entrada em vigor do Estatuto, a serem consideradas plenamente capazes. Trata-se de lei de estado. Ser capaz ou incapaz é parte do estado da pessoa natural. A lei de estado tem eficácia imediata e o levantamento da interdição é desnecessário”.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2900" dirty="0" smtClean="0">
                <a:solidFill>
                  <a:schemeClr val="tx1"/>
                </a:solidFill>
              </a:rPr>
              <a:t>Pablo </a:t>
            </a:r>
            <a:r>
              <a:rPr lang="pt-BR" sz="2900" dirty="0" err="1" smtClean="0">
                <a:solidFill>
                  <a:schemeClr val="tx1"/>
                </a:solidFill>
              </a:rPr>
              <a:t>Stolze</a:t>
            </a:r>
            <a:r>
              <a:rPr lang="pt-BR" sz="2900" dirty="0" smtClean="0">
                <a:solidFill>
                  <a:schemeClr val="tx1"/>
                </a:solidFill>
              </a:rPr>
              <a:t> </a:t>
            </a:r>
            <a:r>
              <a:rPr lang="pt-BR" sz="2900" dirty="0" err="1" smtClean="0">
                <a:solidFill>
                  <a:schemeClr val="tx1"/>
                </a:solidFill>
              </a:rPr>
              <a:t>Gagliano</a:t>
            </a:r>
            <a:r>
              <a:rPr lang="pt-BR" sz="2900" dirty="0" smtClean="0">
                <a:solidFill>
                  <a:schemeClr val="tx1"/>
                </a:solidFill>
              </a:rPr>
              <a:t>: “não sendo o caso de se intentar o levantamento da interdição ou se ingressar com novo pedido de tomada de decisão apoiada, os termos de curatela já lavrados e expedidos continuam válidos, embora a sua eficácia esteja limitada aos termos do Estatuto, ou seja, deverão ser interpretados em nova perspectiva, para justificar a legitimidade e autorizar o curador apenas quanto à prática de atos patrimoniais. Seria temerário, com sério risco à segurança jurídica e social, considerar, a partir do Estatuto, ‘automaticamente’ inválidos e ineficazes os milhares − ou milhões − de termos de curatela existentes no Brasil</a:t>
            </a:r>
            <a:r>
              <a:rPr lang="pt-BR" sz="3100" dirty="0" smtClean="0">
                <a:solidFill>
                  <a:schemeClr val="tx1"/>
                </a:solidFill>
              </a:rPr>
              <a:t>”</a:t>
            </a:r>
          </a:p>
          <a:p>
            <a:pPr algn="just"/>
            <a:endParaRPr lang="pt-BR" sz="3100" dirty="0" smtClean="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4000" dirty="0" smtClean="0">
                <a:solidFill>
                  <a:schemeClr val="tx1"/>
                </a:solidFill>
              </a:rPr>
              <a:t>Entre uma corrente e outra, estou filado à segunda posição, pelos argumentos desenvolvidos por Pablo </a:t>
            </a:r>
            <a:r>
              <a:rPr lang="pt-BR" sz="4000" dirty="0" err="1" smtClean="0">
                <a:solidFill>
                  <a:schemeClr val="tx1"/>
                </a:solidFill>
              </a:rPr>
              <a:t>Stolze</a:t>
            </a:r>
            <a:r>
              <a:rPr lang="pt-BR" sz="4000" dirty="0" smtClean="0">
                <a:solidFill>
                  <a:schemeClr val="tx1"/>
                </a:solidFill>
              </a:rPr>
              <a:t> </a:t>
            </a:r>
            <a:r>
              <a:rPr lang="pt-BR" sz="4000" dirty="0" err="1" smtClean="0">
                <a:solidFill>
                  <a:schemeClr val="tx1"/>
                </a:solidFill>
              </a:rPr>
              <a:t>Gagliano</a:t>
            </a:r>
            <a:r>
              <a:rPr lang="pt-BR" sz="4000" dirty="0" smtClean="0">
                <a:solidFill>
                  <a:schemeClr val="tx1"/>
                </a:solidFill>
              </a:rPr>
              <a:t>, os quais subscrevo</a:t>
            </a:r>
          </a:p>
          <a:p>
            <a:pPr algn="just"/>
            <a:r>
              <a:rPr lang="pt-BR" sz="4000" dirty="0" smtClean="0">
                <a:solidFill>
                  <a:schemeClr val="tx1"/>
                </a:solidFill>
              </a:rPr>
              <a:t>Proposta minha nesse sentido consta do Projeto de Lei 757/2015, em curso no Senado Federal. </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412776"/>
            <a:ext cx="9144000" cy="5445224"/>
          </a:xfrm>
        </p:spPr>
        <p:txBody>
          <a:bodyPr>
            <a:noAutofit/>
          </a:bodyPr>
          <a:lstStyle/>
          <a:p>
            <a:pPr algn="just"/>
            <a:r>
              <a:rPr lang="pt-BR" sz="3400" b="1" dirty="0" smtClean="0">
                <a:solidFill>
                  <a:schemeClr val="tx1"/>
                </a:solidFill>
              </a:rPr>
              <a:t>Quarto problema: </a:t>
            </a:r>
            <a:r>
              <a:rPr lang="pt-BR" sz="3400" dirty="0" smtClean="0">
                <a:solidFill>
                  <a:schemeClr val="tx1"/>
                </a:solidFill>
              </a:rPr>
              <a:t>resolver os “atropelamentos legislativos” do Novo CPC (artigos que foram revogados expressamente). </a:t>
            </a:r>
          </a:p>
          <a:p>
            <a:pPr algn="just"/>
            <a:endParaRPr lang="pt-BR" sz="3400" dirty="0" smtClean="0">
              <a:solidFill>
                <a:schemeClr val="tx1"/>
              </a:solidFill>
            </a:endParaRPr>
          </a:p>
          <a:p>
            <a:pPr algn="just"/>
            <a:r>
              <a:rPr lang="pt-BR" sz="3400" dirty="0" smtClean="0">
                <a:solidFill>
                  <a:schemeClr val="tx1"/>
                </a:solidFill>
              </a:rPr>
              <a:t>“Art. 1.072.  Revogam-se:</a:t>
            </a:r>
          </a:p>
          <a:p>
            <a:pPr algn="just"/>
            <a:r>
              <a:rPr lang="pt-BR" sz="3400" dirty="0" smtClean="0">
                <a:solidFill>
                  <a:schemeClr val="tx1"/>
                </a:solidFill>
              </a:rPr>
              <a:t>II - os arts. 227, caput, 229, 230, 456, 1.482, 1.483 e </a:t>
            </a:r>
            <a:r>
              <a:rPr lang="pt-BR" sz="3400" b="1" dirty="0" smtClean="0">
                <a:solidFill>
                  <a:schemeClr val="tx1"/>
                </a:solidFill>
              </a:rPr>
              <a:t>1.768 a 1.773 </a:t>
            </a:r>
            <a:r>
              <a:rPr lang="pt-BR" sz="3400" dirty="0" smtClean="0">
                <a:solidFill>
                  <a:schemeClr val="tx1"/>
                </a:solidFill>
              </a:rPr>
              <a:t>da Lei no 10.406, de 10 de janeiro de 2002 (Código Civil)”;</a:t>
            </a:r>
          </a:p>
          <a:p>
            <a:pPr algn="just"/>
            <a:endParaRPr lang="pt-BR" sz="3100" dirty="0" smtClean="0">
              <a:solidFill>
                <a:schemeClr val="tx1"/>
              </a:solidFill>
            </a:endParaRP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pPr algn="just"/>
            <a:r>
              <a:rPr lang="pt-BR" sz="2600" dirty="0" smtClean="0">
                <a:solidFill>
                  <a:schemeClr val="tx1"/>
                </a:solidFill>
              </a:rPr>
              <a:t>“Art. 1.768.  O processo que define os termos da curatela deve ser promovido: (Redação dada pela Lei nº 13.146, de 2015)         (Vigência) (Revogado pela Lei n º 13.105, de 2015) (Vigência)</a:t>
            </a:r>
          </a:p>
          <a:p>
            <a:pPr algn="just"/>
            <a:r>
              <a:rPr lang="pt-BR" sz="2600" dirty="0" smtClean="0">
                <a:solidFill>
                  <a:schemeClr val="tx1"/>
                </a:solidFill>
              </a:rPr>
              <a:t>I - pelos pais ou tutores;  (Revogado pela Lei n º 13.105, de 2015)        (Vigência)</a:t>
            </a:r>
          </a:p>
          <a:p>
            <a:pPr algn="just"/>
            <a:r>
              <a:rPr lang="pt-BR" sz="2600" dirty="0" smtClean="0">
                <a:solidFill>
                  <a:schemeClr val="tx1"/>
                </a:solidFill>
              </a:rPr>
              <a:t>II - pelo cônjuge, ou por qualquer parente; (Revogado pela Lei n º 13.105, de 2015)        (Vigência)</a:t>
            </a:r>
          </a:p>
          <a:p>
            <a:pPr algn="just"/>
            <a:r>
              <a:rPr lang="pt-BR" sz="2600" dirty="0" smtClean="0">
                <a:solidFill>
                  <a:schemeClr val="tx1"/>
                </a:solidFill>
              </a:rPr>
              <a:t>III - pelo Ministério Público. (Revogado pela Lei n º 13.105, de 2015)        (Vigência) </a:t>
            </a:r>
          </a:p>
          <a:p>
            <a:pPr algn="just"/>
            <a:r>
              <a:rPr lang="pt-BR" sz="2600" b="1" dirty="0" smtClean="0">
                <a:solidFill>
                  <a:schemeClr val="tx1"/>
                </a:solidFill>
              </a:rPr>
              <a:t>IV - pela própria pessoa</a:t>
            </a:r>
            <a:r>
              <a:rPr lang="pt-BR" sz="2600" dirty="0" smtClean="0">
                <a:solidFill>
                  <a:schemeClr val="tx1"/>
                </a:solidFill>
              </a:rPr>
              <a:t>. (Incluído pela Lei nº 13.146, de 2015)         (Vigência) (Revogado pela Lei n º 13.105, de 2015)   (Vigência</a:t>
            </a:r>
            <a:r>
              <a:rPr lang="pt-BR" sz="2800" dirty="0" smtClean="0">
                <a:solidFill>
                  <a:schemeClr val="tx1"/>
                </a:solidFill>
              </a:rPr>
              <a:t>)”</a:t>
            </a:r>
          </a:p>
        </p:txBody>
      </p:sp>
      <p:pic>
        <p:nvPicPr>
          <p:cNvPr id="11266" name="Picture 2" descr="http://www.ibdfam.org.br/assets/images/template_logo.png"/>
          <p:cNvPicPr>
            <a:picLocks noChangeAspect="1" noChangeArrowheads="1"/>
          </p:cNvPicPr>
          <p:nvPr/>
        </p:nvPicPr>
        <p:blipFill>
          <a:blip r:embed="rId2"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39752" y="188640"/>
            <a:ext cx="6120680" cy="1224136"/>
          </a:xfrm>
        </p:spPr>
        <p:txBody>
          <a:bodyPr>
            <a:normAutofit/>
          </a:bodyPr>
          <a:lstStyle/>
          <a:p>
            <a:r>
              <a:rPr lang="pt-BR" sz="2800" b="1" dirty="0" smtClean="0"/>
              <a:t>ESTATUTO DA PESSOA COM DEFICIÊNCIA</a:t>
            </a:r>
            <a:r>
              <a:rPr lang="pt-BR" sz="2400" dirty="0" smtClean="0"/>
              <a:t>. </a:t>
            </a:r>
            <a:endParaRPr lang="pt-BR" sz="2400" dirty="0"/>
          </a:p>
        </p:txBody>
      </p:sp>
      <p:sp>
        <p:nvSpPr>
          <p:cNvPr id="3" name="Subtítulo 2"/>
          <p:cNvSpPr>
            <a:spLocks noGrp="1"/>
          </p:cNvSpPr>
          <p:nvPr>
            <p:ph type="subTitle" idx="1"/>
          </p:nvPr>
        </p:nvSpPr>
        <p:spPr>
          <a:xfrm>
            <a:off x="0" y="1340768"/>
            <a:ext cx="9144000" cy="5517232"/>
          </a:xfrm>
        </p:spPr>
        <p:txBody>
          <a:bodyPr>
            <a:noAutofit/>
          </a:bodyPr>
          <a:lstStyle/>
          <a:p>
            <a:r>
              <a:rPr lang="pt-BR" sz="3600" dirty="0" smtClean="0">
                <a:solidFill>
                  <a:schemeClr val="tx1"/>
                </a:solidFill>
              </a:rPr>
              <a:t>MUITO OBRIGADO!</a:t>
            </a:r>
          </a:p>
          <a:p>
            <a:endParaRPr lang="pt-BR" sz="3600" smtClean="0">
              <a:solidFill>
                <a:schemeClr val="tx1"/>
              </a:solidFill>
            </a:endParaRPr>
          </a:p>
          <a:p>
            <a:r>
              <a:rPr lang="pt-BR" sz="3600" smtClean="0">
                <a:solidFill>
                  <a:schemeClr val="tx1"/>
                </a:solidFill>
              </a:rPr>
              <a:t>Site</a:t>
            </a:r>
            <a:r>
              <a:rPr lang="pt-BR" sz="3600" dirty="0" smtClean="0">
                <a:solidFill>
                  <a:schemeClr val="tx1"/>
                </a:solidFill>
              </a:rPr>
              <a:t>: </a:t>
            </a:r>
            <a:endParaRPr lang="pt-BR" sz="3600" dirty="0">
              <a:solidFill>
                <a:schemeClr val="tx1"/>
              </a:solidFill>
            </a:endParaRPr>
          </a:p>
          <a:p>
            <a:r>
              <a:rPr lang="pt-BR" sz="3600" dirty="0" smtClean="0">
                <a:solidFill>
                  <a:schemeClr val="tx1"/>
                </a:solidFill>
                <a:hlinkClick r:id="rId2"/>
              </a:rPr>
              <a:t>www.flaviotartuce.adv.br</a:t>
            </a:r>
            <a:r>
              <a:rPr lang="pt-BR" sz="3600" dirty="0" smtClean="0">
                <a:solidFill>
                  <a:schemeClr val="tx1"/>
                </a:solidFill>
              </a:rPr>
              <a:t>. Material de aula. </a:t>
            </a:r>
          </a:p>
          <a:p>
            <a:r>
              <a:rPr lang="pt-BR" sz="3600" dirty="0" smtClean="0">
                <a:solidFill>
                  <a:schemeClr val="tx1"/>
                </a:solidFill>
              </a:rPr>
              <a:t>Blog: </a:t>
            </a:r>
          </a:p>
          <a:p>
            <a:r>
              <a:rPr lang="pt-BR" sz="3600" dirty="0" smtClean="0">
                <a:solidFill>
                  <a:schemeClr val="tx1"/>
                </a:solidFill>
                <a:hlinkClick r:id="rId3"/>
              </a:rPr>
              <a:t>www.professorflaviotartuce.blogspot.com</a:t>
            </a:r>
            <a:r>
              <a:rPr lang="pt-BR" sz="3600" dirty="0" smtClean="0">
                <a:solidFill>
                  <a:schemeClr val="tx1"/>
                </a:solidFill>
              </a:rPr>
              <a:t>. </a:t>
            </a:r>
          </a:p>
          <a:p>
            <a:r>
              <a:rPr lang="pt-BR" sz="3600" dirty="0" smtClean="0">
                <a:solidFill>
                  <a:schemeClr val="tx1"/>
                </a:solidFill>
              </a:rPr>
              <a:t>Comunidade: </a:t>
            </a:r>
          </a:p>
          <a:p>
            <a:r>
              <a:rPr lang="pt-BR" sz="3600" dirty="0" smtClean="0">
                <a:solidFill>
                  <a:schemeClr val="tx1"/>
                </a:solidFill>
                <a:hlinkClick r:id="rId4"/>
              </a:rPr>
              <a:t>http://flaviotartuce.jusbrasil.com.br/</a:t>
            </a:r>
            <a:r>
              <a:rPr lang="pt-BR" sz="3600" dirty="0" smtClean="0">
                <a:solidFill>
                  <a:schemeClr val="tx1"/>
                </a:solidFill>
              </a:rPr>
              <a:t>. </a:t>
            </a:r>
          </a:p>
          <a:p>
            <a:endParaRPr lang="pt-BR" sz="2800" dirty="0" smtClean="0">
              <a:solidFill>
                <a:schemeClr val="tx1"/>
              </a:solidFill>
            </a:endParaRPr>
          </a:p>
        </p:txBody>
      </p:sp>
      <p:pic>
        <p:nvPicPr>
          <p:cNvPr id="11266" name="Picture 2" descr="http://www.ibdfam.org.br/assets/images/template_logo.png"/>
          <p:cNvPicPr>
            <a:picLocks noChangeAspect="1" noChangeArrowheads="1"/>
          </p:cNvPicPr>
          <p:nvPr/>
        </p:nvPicPr>
        <p:blipFill>
          <a:blip r:embed="rId5" cstate="print"/>
          <a:srcRect/>
          <a:stretch>
            <a:fillRect/>
          </a:stretch>
        </p:blipFill>
        <p:spPr bwMode="auto">
          <a:xfrm>
            <a:off x="251520" y="548680"/>
            <a:ext cx="2114550" cy="72008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1061</TotalTime>
  <Words>1885</Words>
  <Application>Microsoft Office PowerPoint</Application>
  <PresentationFormat>Apresentação na tela (4:3)</PresentationFormat>
  <Paragraphs>104</Paragraphs>
  <Slides>20</Slides>
  <Notes>0</Notes>
  <HiddenSlides>0</HiddenSlides>
  <MMClips>0</MMClips>
  <ScaleCrop>false</ScaleCrop>
  <HeadingPairs>
    <vt:vector size="4" baseType="variant">
      <vt:variant>
        <vt:lpstr>Tema</vt:lpstr>
      </vt:variant>
      <vt:variant>
        <vt:i4>1</vt:i4>
      </vt:variant>
      <vt:variant>
        <vt:lpstr>Títulos de slides</vt:lpstr>
      </vt:variant>
      <vt:variant>
        <vt:i4>20</vt:i4>
      </vt:variant>
    </vt:vector>
  </HeadingPairs>
  <TitlesOfParts>
    <vt:vector size="21" baseType="lpstr">
      <vt:lpstr>Tema do Office</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lpstr>ESTATUTO DA PESSOA COM DEFICIÊNCIA.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ESTATUTO DA PESSOA COM DEFICIÊNCIA.</dc:title>
  <dc:creator>Flavio</dc:creator>
  <cp:lastModifiedBy>Flavio</cp:lastModifiedBy>
  <cp:revision>108</cp:revision>
  <dcterms:created xsi:type="dcterms:W3CDTF">2016-11-16T17:34:38Z</dcterms:created>
  <dcterms:modified xsi:type="dcterms:W3CDTF">2017-08-13T12:25:01Z</dcterms:modified>
</cp:coreProperties>
</file>