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9" r:id="rId4"/>
    <p:sldId id="258"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4" d="100"/>
          <a:sy n="84" d="100"/>
        </p:scale>
        <p:origin x="-690"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5B3E15-685B-438B-840F-EACCABC521A4}" type="datetimeFigureOut">
              <a:rPr lang="pt-BR" smtClean="0"/>
              <a:pPr/>
              <a:t>21/06/2022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0FE091-890B-40F4-9BCA-079538509502}" type="slidenum">
              <a:rPr lang="pt-BR" smtClean="0"/>
              <a:pPr/>
              <a:t>‹nº›</a:t>
            </a:fld>
            <a:endParaRPr lang="pt-BR"/>
          </a:p>
        </p:txBody>
      </p:sp>
    </p:spTree>
    <p:extLst>
      <p:ext uri="{BB962C8B-B14F-4D97-AF65-F5344CB8AC3E}">
        <p14:creationId xmlns:p14="http://schemas.microsoft.com/office/powerpoint/2010/main" xmlns="" val="2717117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437462D-E321-BAD8-AB30-E5BB8A9C9EAD}"/>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C18B3A9B-8949-6A70-0D7E-17F4C7A5CF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12225C0-747D-1C33-5E63-7FDA3F7DE5F1}"/>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7AC00A64-1716-512B-C534-8453071E1E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75C95BF7-D620-C3BD-29D2-1AE677A72376}"/>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36399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0064FCF-B608-3F3E-6A96-5977E0EC555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57EF2D64-426A-05B6-0EE5-AF5565F128A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7A6BDBC3-4EE5-9FA9-93A2-48DE466450A4}"/>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545384BC-CF31-3F14-C2B5-CDC679766F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ACD2173-1660-F833-7C84-14445685119C}"/>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185880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B843B48-7D0E-D7F6-22FE-8C8FE98B458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C5D6844A-182F-7FF9-FB8A-251D64DF2A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8A4C1FC7-ECE0-99C7-0A1B-0C4464FB5948}"/>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3363ED91-3E22-05BA-1B95-FAEFB7DEB1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3866394-9AE2-993D-E951-5DA3B079BE1F}"/>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3538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86926CB-1CB7-80B3-526D-4580F77B6A4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03C1B082-568C-139B-675B-693B359A2AA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30745139-C757-8273-3CD7-E02507A434D4}"/>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75F2A571-1174-1A26-868C-0B3D411B7C12}"/>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6" name="Espaço Reservado para Rodapé 5">
            <a:extLst>
              <a:ext uri="{FF2B5EF4-FFF2-40B4-BE49-F238E27FC236}">
                <a16:creationId xmlns:a16="http://schemas.microsoft.com/office/drawing/2014/main" xmlns="" id="{40D63FF7-7957-D4F9-D174-E7DE90AC107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F2A932E6-AF52-78D2-F071-8B59A2B8C55E}"/>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3245160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FF387D2-BB93-5E75-266C-B5EA7464178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452A8B9F-2F4B-8DBB-CA81-B59DB1B2F3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775CEFD4-676B-69F2-9212-92259F01221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75E20422-9A7D-5B02-F1BA-C6A978CCA9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B60F4AC8-B2F7-FA52-6DC3-994566FB6E22}"/>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C357B0C9-F9D6-EAE4-3DD6-059E9618C047}"/>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8" name="Espaço Reservado para Rodapé 7">
            <a:extLst>
              <a:ext uri="{FF2B5EF4-FFF2-40B4-BE49-F238E27FC236}">
                <a16:creationId xmlns:a16="http://schemas.microsoft.com/office/drawing/2014/main" xmlns="" id="{36E8B4D1-872C-5941-CC7C-AFD15E70B65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C24B3CB0-D102-DA13-1D5E-75030E707426}"/>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2639066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AD36CEC-7E58-8F73-2581-FFA53642316A}"/>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A5415FD3-DA08-B01F-F832-1DDFA3254C89}"/>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4" name="Espaço Reservado para Rodapé 3">
            <a:extLst>
              <a:ext uri="{FF2B5EF4-FFF2-40B4-BE49-F238E27FC236}">
                <a16:creationId xmlns:a16="http://schemas.microsoft.com/office/drawing/2014/main" xmlns="" id="{8C5349F7-D1CB-CC8B-4B10-5A375EE7F4C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572FD256-5649-ED66-F230-379FCFD18690}"/>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27385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D0A904D8-D440-D051-F004-357AD734F7D0}"/>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3" name="Espaço Reservado para Rodapé 2">
            <a:extLst>
              <a:ext uri="{FF2B5EF4-FFF2-40B4-BE49-F238E27FC236}">
                <a16:creationId xmlns:a16="http://schemas.microsoft.com/office/drawing/2014/main" xmlns="" id="{5688AF07-63DB-822A-37C6-F0D0B6A5030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88F4E09F-67EF-782F-4663-0D767B5CC91A}"/>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21285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F13C4A8-1273-D4D0-EB10-BF9F69AE616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5FB3129-36B7-0671-DC35-C97504B24C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4D052062-7684-17B7-1C50-9471102AE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5B941106-09E4-59A6-A94A-51324F966EF8}"/>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6" name="Espaço Reservado para Rodapé 5">
            <a:extLst>
              <a:ext uri="{FF2B5EF4-FFF2-40B4-BE49-F238E27FC236}">
                <a16:creationId xmlns:a16="http://schemas.microsoft.com/office/drawing/2014/main" xmlns="" id="{CE64BF2E-9466-DEC3-7AAC-89ED6132EEF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D4F2E7E7-01D8-CD90-9A9C-C7F663E95F07}"/>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555378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4AAA281-A8AA-7D39-CCA5-DDA36EBA788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879AE107-7704-5A62-1022-C4AEEAA8D7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E0694D6D-149F-6AFD-74E9-046112A33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DCA5F78E-5E8B-AA5C-F135-6FBF3A7E5282}"/>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6" name="Espaço Reservado para Rodapé 5">
            <a:extLst>
              <a:ext uri="{FF2B5EF4-FFF2-40B4-BE49-F238E27FC236}">
                <a16:creationId xmlns:a16="http://schemas.microsoft.com/office/drawing/2014/main" xmlns="" id="{813EB31D-346D-D24C-96CA-2C1A206C179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842B5804-688F-0430-623A-B94DCE54777B}"/>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464699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B8A6ED2-D7BD-2594-69A5-9C2F850B3327}"/>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07DDE84-7244-84AA-6769-9F65DD289435}"/>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7A19F39B-9CE2-2FD1-4B4A-935B072B50B7}"/>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0776121A-8803-7996-64C3-4A5D82AE2BF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611C7562-618A-94EE-B91E-E3E4B73114F4}"/>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2424199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55E0222D-083B-1CF5-550A-2DF52331FEF8}"/>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E770DCDF-5CAE-97D6-5397-A3607D1C5F0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1CB6281-E819-760A-7E9E-0B19B80143C6}"/>
              </a:ext>
            </a:extLst>
          </p:cNvPr>
          <p:cNvSpPr>
            <a:spLocks noGrp="1"/>
          </p:cNvSpPr>
          <p:nvPr>
            <p:ph type="dt" sz="half" idx="10"/>
          </p:nvPr>
        </p:nvSpPr>
        <p:spPr/>
        <p:txBody>
          <a:body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69A1E511-590B-DD95-8497-827C502D6D9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1FAB91F-72C7-485B-007C-A0B13C953CB4}"/>
              </a:ext>
            </a:extLst>
          </p:cNvPr>
          <p:cNvSpPr>
            <a:spLocks noGrp="1"/>
          </p:cNvSpPr>
          <p:nvPr>
            <p:ph type="sldNum" sz="quarter" idx="12"/>
          </p:nvPr>
        </p:nvSpPr>
        <p:spPr/>
        <p:txBody>
          <a:body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2148749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F406308-B671-4360-B45D-BDD79AEAD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D2037DE-1936-8802-3210-19F3DEB63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E1347531-149C-9866-7CF7-1C013E388E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B704DF-7F37-495A-8720-756560E34E2E}" type="datetimeFigureOut">
              <a:rPr lang="pt-BR" smtClean="0"/>
              <a:pPr/>
              <a:t>21/06/2022</a:t>
            </a:fld>
            <a:endParaRPr lang="pt-BR"/>
          </a:p>
        </p:txBody>
      </p:sp>
      <p:sp>
        <p:nvSpPr>
          <p:cNvPr id="5" name="Espaço Reservado para Rodapé 4">
            <a:extLst>
              <a:ext uri="{FF2B5EF4-FFF2-40B4-BE49-F238E27FC236}">
                <a16:creationId xmlns:a16="http://schemas.microsoft.com/office/drawing/2014/main" xmlns="" id="{F4EBC67C-C12E-3A66-7BBF-C3C6DA9B6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B822D39A-5594-BD2D-630B-E1311AFC8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603DE4-FD80-4A32-B54A-58B23BA80AAB}" type="slidenum">
              <a:rPr lang="pt-BR" smtClean="0"/>
              <a:pPr/>
              <a:t>‹nº›</a:t>
            </a:fld>
            <a:endParaRPr lang="pt-BR"/>
          </a:p>
        </p:txBody>
      </p:sp>
    </p:spTree>
    <p:extLst>
      <p:ext uri="{BB962C8B-B14F-4D97-AF65-F5344CB8AC3E}">
        <p14:creationId xmlns:p14="http://schemas.microsoft.com/office/powerpoint/2010/main" xmlns="" val="1680337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f.jus.br/arquivo/informativo/documento/informativo864.ht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flaviotartuce.adv.br/"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mailto:fftartuce@uo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A0003581-00DD-F13D-1CE8-9F4959951C6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89;p13">
            <a:extLst>
              <a:ext uri="{FF2B5EF4-FFF2-40B4-BE49-F238E27FC236}">
                <a16:creationId xmlns:a16="http://schemas.microsoft.com/office/drawing/2014/main" xmlns="" id="{529E5558-D5B2-5B2F-72F0-185BFAB2B0FA}"/>
              </a:ext>
            </a:extLst>
          </p:cNvPr>
          <p:cNvSpPr txBox="1">
            <a:spLocks/>
          </p:cNvSpPr>
          <p:nvPr/>
        </p:nvSpPr>
        <p:spPr>
          <a:xfrm>
            <a:off x="893824" y="390526"/>
            <a:ext cx="10828421" cy="5366084"/>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b" anchorCtr="0">
            <a:normAutofit fontScale="900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CC3300"/>
              </a:buClr>
              <a:buSzPts val="6000"/>
              <a:buFont typeface="Calibri"/>
              <a:buNone/>
              <a:defRPr sz="6000" b="1" i="0" u="none" strike="noStrike" cap="none">
                <a:solidFill>
                  <a:srgbClr val="CC33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CC3300"/>
              </a:buClr>
              <a:buSzPts val="6000"/>
              <a:buFont typeface="Calibri"/>
              <a:buNone/>
              <a:tabLst/>
              <a:defRPr/>
            </a:pPr>
            <a:r>
              <a:rPr kumimoji="0" lang="pt-BR" sz="6000" b="1" i="0" u="none" strike="noStrike" kern="0" cap="none" spc="0" normalizeH="0" baseline="0" noProof="0">
                <a:ln>
                  <a:noFill/>
                </a:ln>
                <a:solidFill>
                  <a:srgbClr val="CC3300"/>
                </a:solidFill>
                <a:effectLst/>
                <a:uLnTx/>
                <a:uFillTx/>
                <a:latin typeface="Calibri"/>
                <a:cs typeface="Calibri"/>
                <a:sym typeface="Calibri"/>
              </a:rPr>
              <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Direito das Sucessões</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A sucessão legítima na jurisprudência. </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Professor Flavio Tartuce</a:t>
            </a:r>
            <a:br>
              <a:rPr kumimoji="0" lang="pt-BR" sz="6000" b="1" i="0" u="none" strike="noStrike" kern="0" cap="none" spc="0" normalizeH="0" baseline="0" noProof="0">
                <a:ln>
                  <a:noFill/>
                </a:ln>
                <a:solidFill>
                  <a:srgbClr val="CC3300"/>
                </a:solidFill>
                <a:effectLst/>
                <a:uLnTx/>
                <a:uFillTx/>
                <a:latin typeface="Calibri"/>
                <a:cs typeface="Calibri"/>
                <a:sym typeface="Calibri"/>
              </a:rPr>
            </a:br>
            <a:r>
              <a:rPr kumimoji="0" lang="pt-BR" sz="6000" b="1" i="0" u="none" strike="noStrike" kern="0" cap="none" spc="0" normalizeH="0" baseline="0" noProof="0">
                <a:ln>
                  <a:noFill/>
                </a:ln>
                <a:solidFill>
                  <a:srgbClr val="CC3300"/>
                </a:solidFill>
                <a:effectLst/>
                <a:uLnTx/>
                <a:uFillTx/>
                <a:latin typeface="Calibri"/>
                <a:cs typeface="Calibri"/>
                <a:sym typeface="Calibri"/>
              </a:rPr>
              <a:t>Diretor da ESAOABSP. </a:t>
            </a:r>
            <a:endParaRPr kumimoji="0" lang="pt-BR" sz="6000" b="1" i="0" u="none" strike="noStrike" kern="0" cap="none" spc="0" normalizeH="0" baseline="0" noProof="0" dirty="0">
              <a:ln>
                <a:noFill/>
              </a:ln>
              <a:solidFill>
                <a:srgbClr val="CC3300"/>
              </a:solidFill>
              <a:effectLst/>
              <a:uLnTx/>
              <a:uFillTx/>
              <a:latin typeface="Calibri"/>
              <a:cs typeface="Calibri"/>
              <a:sym typeface="Calibri"/>
            </a:endParaRPr>
          </a:p>
        </p:txBody>
      </p:sp>
    </p:spTree>
    <p:extLst>
      <p:ext uri="{BB962C8B-B14F-4D97-AF65-F5344CB8AC3E}">
        <p14:creationId xmlns:p14="http://schemas.microsoft.com/office/powerpoint/2010/main" xmlns="" val="39775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A0003581-00DD-F13D-1CE8-9F4959951C6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D6E39FEA-4FCA-B875-CF8C-BBF6E95FCD0A}"/>
              </a:ext>
            </a:extLst>
          </p:cNvPr>
          <p:cNvSpPr txBox="1">
            <a:spLocks/>
          </p:cNvSpPr>
          <p:nvPr/>
        </p:nvSpPr>
        <p:spPr>
          <a:xfrm>
            <a:off x="1596189" y="476349"/>
            <a:ext cx="9144000" cy="1039800"/>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CC3300"/>
              </a:buClr>
              <a:buSzPts val="6000"/>
              <a:buFont typeface="Calibri"/>
              <a:buNone/>
              <a:defRPr sz="6000" b="1" i="0" u="none" strike="noStrike" cap="none">
                <a:solidFill>
                  <a:srgbClr val="CC33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CC3300"/>
              </a:buClr>
              <a:buSzPts val="6000"/>
              <a:buFont typeface="Calibri"/>
              <a:buNone/>
              <a:tabLst/>
              <a:defRPr/>
            </a:pPr>
            <a:r>
              <a:rPr kumimoji="0" lang="pt-BR" sz="6000" b="1" i="0" u="none" strike="noStrike" kern="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Lohit Devanagari"/>
                <a:sym typeface="Calibri"/>
              </a:rPr>
              <a:t>DIREITO DAS SUCESSÕES  </a:t>
            </a:r>
            <a:endParaRPr kumimoji="0" lang="pt-BR" sz="6000" b="1" i="0" u="none" strike="noStrike" kern="0" cap="none" spc="0" normalizeH="0" baseline="0" noProof="0" dirty="0">
              <a:ln>
                <a:noFill/>
              </a:ln>
              <a:solidFill>
                <a:srgbClr val="CC3300"/>
              </a:solidFill>
              <a:effectLst/>
              <a:uLnTx/>
              <a:uFillTx/>
              <a:latin typeface="Calibri"/>
              <a:cs typeface="Calibri"/>
              <a:sym typeface="Calibri"/>
            </a:endParaRPr>
          </a:p>
        </p:txBody>
      </p:sp>
      <p:sp>
        <p:nvSpPr>
          <p:cNvPr id="6" name="Google Shape;96;p14">
            <a:extLst>
              <a:ext uri="{FF2B5EF4-FFF2-40B4-BE49-F238E27FC236}">
                <a16:creationId xmlns:a16="http://schemas.microsoft.com/office/drawing/2014/main" xmlns="" id="{A1E65FD9-83EE-44F3-EBAC-5C11B581CAF0}"/>
              </a:ext>
            </a:extLst>
          </p:cNvPr>
          <p:cNvSpPr txBox="1"/>
          <p:nvPr/>
        </p:nvSpPr>
        <p:spPr>
          <a:xfrm>
            <a:off x="-1" y="1576136"/>
            <a:ext cx="12192001" cy="4716379"/>
          </a:xfrm>
          <a:prstGeom prst="rect">
            <a:avLst/>
          </a:prstGeom>
          <a:noFill/>
          <a:ln>
            <a:noFill/>
          </a:ln>
        </p:spPr>
        <p:txBody>
          <a:bodyPr spcFirstLastPara="1" wrap="square" lIns="91425" tIns="91425" rIns="91425" bIns="91425" anchor="t" anchorCtr="0">
            <a:spAutoFit/>
          </a:bodyPr>
          <a:lstStyle/>
          <a:p>
            <a:pPr marL="457200" algn="just">
              <a:buClr>
                <a:srgbClr val="000000"/>
              </a:buClr>
              <a:buFont typeface="Arial"/>
              <a:buNone/>
            </a:pPr>
            <a:r>
              <a:rPr lang="pt-BR" sz="2600" b="1" kern="0" dirty="0">
                <a:solidFill>
                  <a:srgbClr val="000000"/>
                </a:solidFill>
                <a:latin typeface="Arial"/>
                <a:cs typeface="Arial"/>
                <a:sym typeface="Arial"/>
              </a:rPr>
              <a:t>Sucessão Legítima.</a:t>
            </a:r>
          </a:p>
          <a:p>
            <a:pPr marL="457200" algn="just">
              <a:buClr>
                <a:srgbClr val="000000"/>
              </a:buClr>
              <a:buFont typeface="Arial"/>
              <a:buNone/>
            </a:pPr>
            <a:r>
              <a:rPr lang="pt-BR" sz="2600" b="1" kern="0" dirty="0">
                <a:solidFill>
                  <a:srgbClr val="000000"/>
                </a:solidFill>
                <a:latin typeface="Arial"/>
                <a:cs typeface="Arial"/>
                <a:sym typeface="Arial"/>
              </a:rPr>
              <a:t>Introdução. Tabela comparativa dos sistemas sucessórios.</a:t>
            </a:r>
          </a:p>
          <a:p>
            <a:pPr marL="457200" algn="just">
              <a:buClr>
                <a:srgbClr val="000000"/>
              </a:buClr>
              <a:buFont typeface="Arial"/>
              <a:buNone/>
            </a:pPr>
            <a:r>
              <a:rPr lang="pt-BR" sz="2600" b="1" kern="0" dirty="0">
                <a:solidFill>
                  <a:srgbClr val="000000"/>
                </a:solidFill>
                <a:latin typeface="Arial"/>
                <a:cs typeface="Arial"/>
                <a:sym typeface="Arial"/>
              </a:rPr>
              <a:t>  </a:t>
            </a:r>
          </a:p>
          <a:p>
            <a:pPr marL="457200" algn="just">
              <a:buClr>
                <a:srgbClr val="000000"/>
              </a:buClr>
              <a:buFont typeface="Arial"/>
              <a:buNone/>
            </a:pPr>
            <a:endParaRPr lang="pt-BR" sz="2600" b="1" kern="0" dirty="0">
              <a:solidFill>
                <a:srgbClr val="000000"/>
              </a:solidFill>
              <a:latin typeface="Arial"/>
              <a:cs typeface="Arial"/>
              <a:sym typeface="Arial"/>
            </a:endParaRPr>
          </a:p>
          <a:p>
            <a:pPr marL="800100" indent="-342900" algn="just">
              <a:buClr>
                <a:srgbClr val="000000"/>
              </a:buClr>
              <a:buFont typeface="Arial" panose="020B0604020202020204" pitchFamily="34" charset="0"/>
              <a:buChar char="•"/>
            </a:pPr>
            <a:r>
              <a:rPr lang="pt-BR" sz="2600" kern="0" dirty="0">
                <a:solidFill>
                  <a:srgbClr val="000000"/>
                </a:solidFill>
                <a:latin typeface="Arial"/>
                <a:cs typeface="Arial"/>
                <a:sym typeface="Arial"/>
              </a:rPr>
              <a:t>Como era: sistema anterior = Baseado no Código Civil de 1916 e legislação correlata;</a:t>
            </a:r>
          </a:p>
          <a:p>
            <a:pPr marL="457200" algn="just">
              <a:buClr>
                <a:srgbClr val="000000"/>
              </a:buClr>
              <a:buFont typeface="Arial"/>
              <a:buNone/>
            </a:pPr>
            <a:endParaRPr lang="pt-BR" sz="2600" kern="0" dirty="0">
              <a:solidFill>
                <a:srgbClr val="000000"/>
              </a:solidFill>
              <a:latin typeface="Arial"/>
              <a:cs typeface="Arial"/>
              <a:sym typeface="Arial"/>
            </a:endParaRPr>
          </a:p>
          <a:p>
            <a:pPr marL="457200" algn="just">
              <a:buClr>
                <a:srgbClr val="000000"/>
              </a:buClr>
              <a:buFont typeface="Arial"/>
              <a:buNone/>
            </a:pPr>
            <a:endParaRPr lang="pt-BR" sz="2600" kern="0" dirty="0">
              <a:solidFill>
                <a:srgbClr val="000000"/>
              </a:solidFill>
              <a:latin typeface="Arial"/>
              <a:cs typeface="Arial"/>
              <a:sym typeface="Arial"/>
            </a:endParaRPr>
          </a:p>
          <a:p>
            <a:pPr marL="800100" indent="-342900" algn="just">
              <a:buClr>
                <a:srgbClr val="000000"/>
              </a:buClr>
              <a:buFont typeface="Arial" panose="020B0604020202020204" pitchFamily="34" charset="0"/>
              <a:buChar char="•"/>
            </a:pPr>
            <a:r>
              <a:rPr lang="pt-BR" sz="2600" kern="0" dirty="0">
                <a:solidFill>
                  <a:srgbClr val="000000"/>
                </a:solidFill>
                <a:latin typeface="Arial"/>
                <a:cs typeface="Arial"/>
                <a:sym typeface="Arial"/>
              </a:rPr>
              <a:t>Como ficou: sistema atual = Código Civil de 2002, após 11/01/2003.</a:t>
            </a:r>
          </a:p>
          <a:p>
            <a:pPr marL="457200" algn="just">
              <a:buClr>
                <a:srgbClr val="000000"/>
              </a:buClr>
              <a:buFont typeface="Arial"/>
              <a:buNone/>
            </a:pPr>
            <a:endParaRPr lang="pt-BR" sz="2600" kern="0" dirty="0">
              <a:solidFill>
                <a:srgbClr val="000000"/>
              </a:solidFill>
              <a:latin typeface="Arial"/>
              <a:cs typeface="Arial"/>
              <a:sym typeface="Arial"/>
            </a:endParaRPr>
          </a:p>
          <a:p>
            <a:pPr marL="457200" algn="just">
              <a:buClr>
                <a:srgbClr val="000000"/>
              </a:buClr>
              <a:buFont typeface="Arial"/>
              <a:buNone/>
            </a:pPr>
            <a:endParaRPr lang="pt-BR" sz="2600" kern="0" dirty="0">
              <a:solidFill>
                <a:srgbClr val="000000"/>
              </a:solidFill>
              <a:latin typeface="Arial"/>
              <a:cs typeface="Arial"/>
              <a:sym typeface="Arial"/>
            </a:endParaRPr>
          </a:p>
        </p:txBody>
      </p:sp>
    </p:spTree>
    <p:extLst>
      <p:ext uri="{BB962C8B-B14F-4D97-AF65-F5344CB8AC3E}">
        <p14:creationId xmlns:p14="http://schemas.microsoft.com/office/powerpoint/2010/main" xmlns="" val="2865705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C21D0C21-83E8-C869-A870-66AE81EBD11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Google Shape;94;p14">
            <a:extLst>
              <a:ext uri="{FF2B5EF4-FFF2-40B4-BE49-F238E27FC236}">
                <a16:creationId xmlns:a16="http://schemas.microsoft.com/office/drawing/2014/main" xmlns="" id="{E03FBA22-9561-11CD-3614-1E1298E8FE6A}"/>
              </a:ext>
            </a:extLst>
          </p:cNvPr>
          <p:cNvSpPr txBox="1">
            <a:spLocks/>
          </p:cNvSpPr>
          <p:nvPr/>
        </p:nvSpPr>
        <p:spPr>
          <a:xfrm>
            <a:off x="1263316" y="180475"/>
            <a:ext cx="9332495" cy="74595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graphicFrame>
        <p:nvGraphicFramePr>
          <p:cNvPr id="4" name="Tabela 1">
            <a:extLst>
              <a:ext uri="{FF2B5EF4-FFF2-40B4-BE49-F238E27FC236}">
                <a16:creationId xmlns:a16="http://schemas.microsoft.com/office/drawing/2014/main" xmlns="" id="{4D361FE1-59FF-E580-2B7B-E4D4A4C0182C}"/>
              </a:ext>
            </a:extLst>
          </p:cNvPr>
          <p:cNvGraphicFramePr>
            <a:graphicFrameLocks noGrp="1"/>
          </p:cNvGraphicFramePr>
          <p:nvPr>
            <p:extLst>
              <p:ext uri="{D42A27DB-BD31-4B8C-83A1-F6EECF244321}">
                <p14:modId xmlns:p14="http://schemas.microsoft.com/office/powerpoint/2010/main" xmlns="" val="2896620257"/>
              </p:ext>
            </p:extLst>
          </p:nvPr>
        </p:nvGraphicFramePr>
        <p:xfrm>
          <a:off x="156411" y="1515978"/>
          <a:ext cx="11827042" cy="4475158"/>
        </p:xfrm>
        <a:graphic>
          <a:graphicData uri="http://schemas.openxmlformats.org/drawingml/2006/table">
            <a:tbl>
              <a:tblPr firstRow="1" firstCol="1" bandRow="1"/>
              <a:tblGrid>
                <a:gridCol w="5934332">
                  <a:extLst>
                    <a:ext uri="{9D8B030D-6E8A-4147-A177-3AD203B41FA5}">
                      <a16:colId xmlns:a16="http://schemas.microsoft.com/office/drawing/2014/main" xmlns="" val="20000"/>
                    </a:ext>
                  </a:extLst>
                </a:gridCol>
                <a:gridCol w="5892710">
                  <a:extLst>
                    <a:ext uri="{9D8B030D-6E8A-4147-A177-3AD203B41FA5}">
                      <a16:colId xmlns:a16="http://schemas.microsoft.com/office/drawing/2014/main" xmlns="" val="20001"/>
                    </a:ext>
                  </a:extLst>
                </a:gridCol>
              </a:tblGrid>
              <a:tr h="360358">
                <a:tc>
                  <a:txBody>
                    <a:bodyPr/>
                    <a:lstStyle/>
                    <a:p>
                      <a:pPr algn="just">
                        <a:lnSpc>
                          <a:spcPct val="150000"/>
                        </a:lnSpc>
                      </a:pPr>
                      <a:r>
                        <a:rPr lang="pt-BR" sz="15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COMO ERA:</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5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COMO FICOU:</a:t>
                      </a:r>
                      <a:endParaRPr lang="pt-BR" sz="150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674359">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Não existia a concorrência sucessória do cônjuge ou companheiro (em relação aos descendentes e ascendentes).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CC/2002, foi introduzida a concorrência sucessória do cônjuge (art. 1.829, CC) e do companheiro (art. 1.790, CC- declarado inconstitucional pelo STF).</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340967">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ordem de sucessão legítima estava prevista no art. 1.603 do CC/1916 de um modo bem simples: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 Descendentes;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 Ascendentes;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III) Cônjuge;</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IV) Colaterais;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 Município, DF ou União. </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ordem de sucessão legítima está agora no art. 1.829 do CC/2002 (complexa):</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 Descendentes + cônjuge (o que depende do regime de bens);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 Ascendentes + cônjuge;</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III) Cônjuge;</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IV) Colaterais (até 4º grau).</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672971">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Havia previsão de um usufruto vidual em favor do cônjuge sobrevivente (art. 1.611 do CC/1916).</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usufruto </a:t>
                      </a:r>
                      <a:r>
                        <a:rPr lang="pt-BR" sz="15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vidual</a:t>
                      </a:r>
                      <a:r>
                        <a:rPr lang="pt-BR"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foi extinto e substituído pela concorrência sucessória. </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3839957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graphicFrame>
        <p:nvGraphicFramePr>
          <p:cNvPr id="6" name="Tabela 1">
            <a:extLst>
              <a:ext uri="{FF2B5EF4-FFF2-40B4-BE49-F238E27FC236}">
                <a16:creationId xmlns:a16="http://schemas.microsoft.com/office/drawing/2014/main" xmlns="" id="{85CA0A67-F9EB-6E74-B912-191DA8546262}"/>
              </a:ext>
            </a:extLst>
          </p:cNvPr>
          <p:cNvGraphicFramePr>
            <a:graphicFrameLocks noGrp="1"/>
          </p:cNvGraphicFramePr>
          <p:nvPr>
            <p:extLst>
              <p:ext uri="{D42A27DB-BD31-4B8C-83A1-F6EECF244321}">
                <p14:modId xmlns:p14="http://schemas.microsoft.com/office/powerpoint/2010/main" xmlns="" val="311361466"/>
              </p:ext>
            </p:extLst>
          </p:nvPr>
        </p:nvGraphicFramePr>
        <p:xfrm>
          <a:off x="0" y="1082842"/>
          <a:ext cx="12191999" cy="4856495"/>
        </p:xfrm>
        <a:graphic>
          <a:graphicData uri="http://schemas.openxmlformats.org/drawingml/2006/table">
            <a:tbl>
              <a:tblPr firstRow="1" firstCol="1" bandRow="1"/>
              <a:tblGrid>
                <a:gridCol w="6095434">
                  <a:extLst>
                    <a:ext uri="{9D8B030D-6E8A-4147-A177-3AD203B41FA5}">
                      <a16:colId xmlns:a16="http://schemas.microsoft.com/office/drawing/2014/main" xmlns="" val="20000"/>
                    </a:ext>
                  </a:extLst>
                </a:gridCol>
                <a:gridCol w="6096565">
                  <a:extLst>
                    <a:ext uri="{9D8B030D-6E8A-4147-A177-3AD203B41FA5}">
                      <a16:colId xmlns:a16="http://schemas.microsoft.com/office/drawing/2014/main" xmlns="" val="20001"/>
                    </a:ext>
                  </a:extLst>
                </a:gridCol>
              </a:tblGrid>
              <a:tr h="399632">
                <a:tc>
                  <a:txBody>
                    <a:bodyPr/>
                    <a:lstStyle/>
                    <a:p>
                      <a:pPr algn="just">
                        <a:lnSpc>
                          <a:spcPct val="150000"/>
                        </a:lnSpc>
                      </a:pPr>
                      <a:r>
                        <a:rPr lang="pt-BR"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COMO ERA:</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COMO FICOU:</a:t>
                      </a:r>
                      <a:endParaRPr lang="pt-BR" sz="160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693863">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sucessão do companheiro estava prevista  em duas leis:</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Lei 8.971/1994; e</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Lei 9.278/1996.</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“Equiparado ao cônjuge”</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sucessão do companheiro foi tratada pelo art. 1.790 do CC, posteriormente declarado inconstitucional pelo STF (</a:t>
                      </a:r>
                      <a:r>
                        <a:rPr lang="pt-BR" sz="16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hlinkClick r:id="rId3"/>
                        </a:rPr>
                        <a:t>Informativo 864</a:t>
                      </a: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companheiro deve ser incluído no art. 1.829, CC, ao lado do cônjuge.</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99263">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CC/1916 reconhecia o direito real de habitação em favor do cônjuge somente no regime da comunhão universal (art. 1.611).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CC/2002 reconhece o direito real de habitação do cônjuge </a:t>
                      </a:r>
                      <a:r>
                        <a:rPr lang="pt-BR" sz="16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em qualquer regime de bens</a:t>
                      </a: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(art. 1.831 do CC).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91671">
                <a:tc>
                  <a:txBody>
                    <a:bodyPr/>
                    <a:lstStyle/>
                    <a:p>
                      <a:pPr algn="just">
                        <a:lnSpc>
                          <a:spcPct val="150000"/>
                        </a:lnSpc>
                      </a:pPr>
                      <a:r>
                        <a:rPr lang="pt-BR"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art. 7º, § único da Lei 9.278/1996 previa o direito real de habitação do companheiro.</a:t>
                      </a:r>
                      <a:endParaRPr lang="pt-BR" sz="160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pt-BR" sz="160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 CC/2002 não prevê expressamente o direito real de habitação do companheiro. Doutrina e jurisprudência afirmam que o companheiro tem esse direito, seja por aplicação do art. 7º, parágrafo único da Lei 9.278/1996, que não foi revogado, seja por aplicação analógica do art. 1.831 do CC/2002.</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488729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graphicFrame>
        <p:nvGraphicFramePr>
          <p:cNvPr id="9" name="Tabela 3">
            <a:extLst>
              <a:ext uri="{FF2B5EF4-FFF2-40B4-BE49-F238E27FC236}">
                <a16:creationId xmlns:a16="http://schemas.microsoft.com/office/drawing/2014/main" xmlns="" id="{6B0F01DB-BD3D-AB88-890F-039311D7EB05}"/>
              </a:ext>
            </a:extLst>
          </p:cNvPr>
          <p:cNvGraphicFramePr>
            <a:graphicFrameLocks noGrp="1"/>
          </p:cNvGraphicFramePr>
          <p:nvPr>
            <p:extLst>
              <p:ext uri="{D42A27DB-BD31-4B8C-83A1-F6EECF244321}">
                <p14:modId xmlns:p14="http://schemas.microsoft.com/office/powerpoint/2010/main" xmlns="" val="1631309534"/>
              </p:ext>
            </p:extLst>
          </p:nvPr>
        </p:nvGraphicFramePr>
        <p:xfrm>
          <a:off x="240632" y="1503947"/>
          <a:ext cx="11790947" cy="4152685"/>
        </p:xfrm>
        <a:graphic>
          <a:graphicData uri="http://schemas.openxmlformats.org/drawingml/2006/table">
            <a:tbl>
              <a:tblPr firstRow="1" firstCol="1" bandRow="1"/>
              <a:tblGrid>
                <a:gridCol w="5894927">
                  <a:extLst>
                    <a:ext uri="{9D8B030D-6E8A-4147-A177-3AD203B41FA5}">
                      <a16:colId xmlns:a16="http://schemas.microsoft.com/office/drawing/2014/main" xmlns="" val="20000"/>
                    </a:ext>
                  </a:extLst>
                </a:gridCol>
                <a:gridCol w="5896020">
                  <a:extLst>
                    <a:ext uri="{9D8B030D-6E8A-4147-A177-3AD203B41FA5}">
                      <a16:colId xmlns:a16="http://schemas.microsoft.com/office/drawing/2014/main" xmlns="" val="20001"/>
                    </a:ext>
                  </a:extLst>
                </a:gridCol>
              </a:tblGrid>
              <a:tr h="4152685">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CC/1916 - Herdeiros necessários (art. 1.721):</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Descendentes;</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Ascendentes.</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CC/2002 - Herdeiros necessários (art. 1.845):</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Descendentes;</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Ascendentes;</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Cônjuge.</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Nas palavras de Luiz Paulo Vieira de Carvalho, “o cônjuge é a grande estrela sucessória no CC/2002”, pois se tornou herdeiro necessário, concorre com ascendentes e descendentes, possui a reserva da quarta parte, além de ter o direito real de habitação em qualquer regime de bens.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pt-BR"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 a decisão do STF,  a grande dificuldade é saber se o companheiro passou a ser herdeiro necessário. </a:t>
                      </a:r>
                      <a:endParaRPr lang="pt-BR" sz="16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220208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BED1D899-806C-5347-667F-B0775661CF76}"/>
              </a:ext>
            </a:extLst>
          </p:cNvPr>
          <p:cNvSpPr txBox="1"/>
          <p:nvPr/>
        </p:nvSpPr>
        <p:spPr>
          <a:xfrm>
            <a:off x="0" y="1491917"/>
            <a:ext cx="12191999" cy="5155227"/>
          </a:xfrm>
          <a:prstGeom prst="rect">
            <a:avLst/>
          </a:prstGeom>
          <a:noFill/>
          <a:ln>
            <a:noFill/>
          </a:ln>
        </p:spPr>
        <p:txBody>
          <a:bodyPr spcFirstLastPara="1" wrap="square" lIns="91425" tIns="91425" rIns="91425" bIns="91425" anchor="t" anchorCtr="0">
            <a:spAutoFit/>
          </a:bodyPr>
          <a:lstStyle/>
          <a:p>
            <a:pPr marL="457200" lvl="0" algn="just"/>
            <a:r>
              <a:rPr lang="pt-BR" sz="2200" dirty="0">
                <a:latin typeface="Arial" panose="020B0604020202020204" pitchFamily="34" charset="0"/>
                <a:cs typeface="Arial" panose="020B0604020202020204" pitchFamily="34" charset="0"/>
              </a:rPr>
              <a:t>CC, art. 1.829: “A sucessão legítima defere-se na ordem seguinte:   (Vide Recurso Extraordinário nº 646.721)  (Vide Recurso Extraordinário nº 878.694) </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 aos descendentes, em concorrência com o cônjuge (</a:t>
            </a:r>
            <a:r>
              <a:rPr lang="pt-BR" sz="2200" dirty="0">
                <a:highlight>
                  <a:srgbClr val="FFFF00"/>
                </a:highlight>
                <a:latin typeface="Arial" panose="020B0604020202020204" pitchFamily="34" charset="0"/>
                <a:cs typeface="Arial" panose="020B0604020202020204" pitchFamily="34" charset="0"/>
              </a:rPr>
              <a:t>OU COMPANHEIRO</a:t>
            </a:r>
            <a:r>
              <a:rPr lang="pt-BR" sz="2200" dirty="0">
                <a:latin typeface="Arial" panose="020B0604020202020204" pitchFamily="34" charset="0"/>
                <a:cs typeface="Arial" panose="020B0604020202020204" pitchFamily="34" charset="0"/>
              </a:rPr>
              <a:t>) sobrevivente, salvo se casado este (</a:t>
            </a:r>
            <a:r>
              <a:rPr lang="pt-BR" sz="2200" dirty="0">
                <a:highlight>
                  <a:srgbClr val="FFFF00"/>
                </a:highlight>
                <a:latin typeface="Arial" panose="020B0604020202020204" pitchFamily="34" charset="0"/>
                <a:cs typeface="Arial" panose="020B0604020202020204" pitchFamily="34" charset="0"/>
              </a:rPr>
              <a:t>OU VIVER EM UNIÃO ESTÁVEL</a:t>
            </a:r>
            <a:r>
              <a:rPr lang="pt-BR" sz="2200" dirty="0">
                <a:latin typeface="Arial" panose="020B0604020202020204" pitchFamily="34" charset="0"/>
                <a:cs typeface="Arial" panose="020B0604020202020204" pitchFamily="34" charset="0"/>
              </a:rPr>
              <a:t>) com o falecido no regime da comunhão universal, ou no da separação obrigatória de bens (art. 1.640, parágrafo único); ou se, no regime da comunhão parcial, o autor da herança não houver deixado bens particulares; </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dirty="0">
                <a:latin typeface="Arial" panose="020B0604020202020204" pitchFamily="34" charset="0"/>
                <a:cs typeface="Arial" panose="020B0604020202020204" pitchFamily="34" charset="0"/>
              </a:rPr>
              <a:t>II - aos ascendentes, em concorrência com o cônjuge (</a:t>
            </a:r>
            <a:r>
              <a:rPr lang="pt-BR" sz="2200" dirty="0">
                <a:highlight>
                  <a:srgbClr val="FFFF00"/>
                </a:highlight>
                <a:latin typeface="Arial" panose="020B0604020202020204" pitchFamily="34" charset="0"/>
                <a:cs typeface="Arial" panose="020B0604020202020204" pitchFamily="34" charset="0"/>
              </a:rPr>
              <a:t>OU COMPANHEIRO</a:t>
            </a:r>
            <a:r>
              <a:rPr lang="pt-BR" sz="2200" dirty="0">
                <a:latin typeface="Arial" panose="020B0604020202020204" pitchFamily="34" charset="0"/>
                <a:cs typeface="Arial" panose="020B0604020202020204" pitchFamily="34" charset="0"/>
              </a:rPr>
              <a:t>); </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dirty="0">
                <a:latin typeface="Arial" panose="020B0604020202020204" pitchFamily="34" charset="0"/>
                <a:cs typeface="Arial" panose="020B0604020202020204" pitchFamily="34" charset="0"/>
              </a:rPr>
              <a:t>III - ao cônjuge (</a:t>
            </a:r>
            <a:r>
              <a:rPr lang="pt-BR" sz="2200" dirty="0">
                <a:highlight>
                  <a:srgbClr val="FFFF00"/>
                </a:highlight>
                <a:latin typeface="Arial" panose="020B0604020202020204" pitchFamily="34" charset="0"/>
                <a:cs typeface="Arial" panose="020B0604020202020204" pitchFamily="34" charset="0"/>
              </a:rPr>
              <a:t>COMPANHEIRO</a:t>
            </a:r>
            <a:r>
              <a:rPr lang="pt-BR" sz="2200" dirty="0">
                <a:latin typeface="Arial" panose="020B0604020202020204" pitchFamily="34" charset="0"/>
                <a:cs typeface="Arial" panose="020B0604020202020204" pitchFamily="34" charset="0"/>
              </a:rPr>
              <a:t>) sobrevivente; </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dirty="0">
                <a:latin typeface="Arial" panose="020B0604020202020204" pitchFamily="34" charset="0"/>
                <a:cs typeface="Arial" panose="020B0604020202020204" pitchFamily="34" charset="0"/>
              </a:rPr>
              <a:t>IV - aos colaterais.”</a:t>
            </a:r>
          </a:p>
          <a:p>
            <a:pPr marL="457200" lvl="0" algn="just"/>
            <a:endParaRPr lang="pt-BR" sz="1500" dirty="0"/>
          </a:p>
        </p:txBody>
      </p:sp>
    </p:spTree>
    <p:extLst>
      <p:ext uri="{BB962C8B-B14F-4D97-AF65-F5344CB8AC3E}">
        <p14:creationId xmlns:p14="http://schemas.microsoft.com/office/powerpoint/2010/main" xmlns="" val="2291018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3DDFD994-05B5-FEED-D613-D3508928702B}"/>
              </a:ext>
            </a:extLst>
          </p:cNvPr>
          <p:cNvSpPr txBox="1"/>
          <p:nvPr/>
        </p:nvSpPr>
        <p:spPr>
          <a:xfrm>
            <a:off x="0" y="1219200"/>
            <a:ext cx="12191999" cy="6170890"/>
          </a:xfrm>
          <a:prstGeom prst="rect">
            <a:avLst/>
          </a:prstGeom>
          <a:noFill/>
          <a:ln>
            <a:noFill/>
          </a:ln>
        </p:spPr>
        <p:txBody>
          <a:bodyPr spcFirstLastPara="1" wrap="square" lIns="91425" tIns="91425" rIns="91425" bIns="91425" anchor="t" anchorCtr="0">
            <a:spAutoFit/>
          </a:bodyPr>
          <a:lstStyle/>
          <a:p>
            <a:pPr marL="84138" lvl="0" algn="just"/>
            <a:endParaRPr lang="pt-BR" sz="2200" dirty="0"/>
          </a:p>
          <a:p>
            <a:pPr marL="84138" lvl="0" algn="just"/>
            <a:r>
              <a:rPr lang="pt-BR" sz="2200" dirty="0">
                <a:latin typeface="Arial" panose="020B0604020202020204" pitchFamily="34" charset="0"/>
                <a:cs typeface="Arial" panose="020B0604020202020204" pitchFamily="34" charset="0"/>
              </a:rPr>
              <a:t>O STF entendeu que o art. 1.790 do CC é inconstitucional, devendo o companheiro ser incluído ao lado do cônjuge no rol do art. 1.829 (incisos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II e III) - </a:t>
            </a:r>
            <a:r>
              <a:rPr lang="pt-BR" sz="2200" u="sng" dirty="0">
                <a:latin typeface="Arial" panose="020B0604020202020204" pitchFamily="34" charset="0"/>
                <a:cs typeface="Arial" panose="020B0604020202020204" pitchFamily="34" charset="0"/>
              </a:rPr>
              <a:t>Informativo </a:t>
            </a:r>
            <a:r>
              <a:rPr lang="pt-BR" sz="2200" u="sng" dirty="0" err="1">
                <a:latin typeface="Arial" panose="020B0604020202020204" pitchFamily="34" charset="0"/>
                <a:cs typeface="Arial" panose="020B0604020202020204" pitchFamily="34" charset="0"/>
              </a:rPr>
              <a:t>n</a:t>
            </a:r>
            <a:r>
              <a:rPr lang="pt-BR" sz="2200" u="sng" dirty="0">
                <a:latin typeface="Arial" panose="020B0604020202020204" pitchFamily="34" charset="0"/>
                <a:cs typeface="Arial" panose="020B0604020202020204" pitchFamily="34" charset="0"/>
              </a:rPr>
              <a:t>. 864 do STF - RE 646.721 e RE 878.694</a:t>
            </a:r>
            <a:r>
              <a:rPr lang="pt-BR" sz="2200" dirty="0">
                <a:latin typeface="Arial" panose="020B0604020202020204" pitchFamily="34" charset="0"/>
                <a:cs typeface="Arial" panose="020B0604020202020204" pitchFamily="34" charset="0"/>
              </a:rPr>
              <a:t>.  “STF encerra o julgamento sobre a inconstitucionalidade do art. 1.790 do Código Civil. E agora?”</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dirty="0">
                <a:latin typeface="Arial" panose="020B0604020202020204" pitchFamily="34" charset="0"/>
                <a:cs typeface="Arial" panose="020B0604020202020204" pitchFamily="34" charset="0"/>
              </a:rPr>
              <a:t>Houve equiparação total entre o casamento e a união estável com a decisão do STF? O companheiro passou a ser herdeiro necessário? </a:t>
            </a:r>
            <a:r>
              <a:rPr lang="pt-BR" sz="2200" u="sng" dirty="0">
                <a:latin typeface="Arial" panose="020B0604020202020204" pitchFamily="34" charset="0"/>
                <a:cs typeface="Arial" panose="020B0604020202020204" pitchFamily="34" charset="0"/>
              </a:rPr>
              <a:t>Sobre a equiparação, há três correntes</a:t>
            </a:r>
            <a:r>
              <a:rPr lang="pt-BR" sz="2200" dirty="0">
                <a:latin typeface="Arial" panose="020B0604020202020204" pitchFamily="34" charset="0"/>
                <a:cs typeface="Arial" panose="020B0604020202020204" pitchFamily="34" charset="0"/>
              </a:rPr>
              <a:t>:</a:t>
            </a:r>
          </a:p>
          <a:p>
            <a:pPr marL="457200" lvl="0" algn="just"/>
            <a:endParaRPr lang="pt-BR" sz="2200" dirty="0">
              <a:latin typeface="Arial" panose="020B0604020202020204" pitchFamily="34" charset="0"/>
              <a:cs typeface="Arial" panose="020B0604020202020204" pitchFamily="34" charset="0"/>
            </a:endParaRPr>
          </a:p>
          <a:p>
            <a:pPr marL="800100" lvl="0" indent="-342900" algn="just">
              <a:buFont typeface="Arial" panose="020B0604020202020204" pitchFamily="34" charset="0"/>
              <a:buChar char="•"/>
            </a:pPr>
            <a:r>
              <a:rPr lang="pt-BR" sz="2200" dirty="0">
                <a:latin typeface="Arial" panose="020B0604020202020204" pitchFamily="34" charset="0"/>
                <a:cs typeface="Arial" panose="020B0604020202020204" pitchFamily="34" charset="0"/>
              </a:rPr>
              <a:t>Total (Maria Berenice Dias e Zeno Veloso) – É herdeiro necessário;</a:t>
            </a:r>
          </a:p>
          <a:p>
            <a:pPr marL="457200" lvl="0" algn="just"/>
            <a:endParaRPr lang="pt-BR" sz="2200" dirty="0">
              <a:latin typeface="Arial" panose="020B0604020202020204" pitchFamily="34" charset="0"/>
              <a:cs typeface="Arial" panose="020B0604020202020204" pitchFamily="34" charset="0"/>
            </a:endParaRPr>
          </a:p>
          <a:p>
            <a:pPr marL="800100" lvl="0" indent="-342900" algn="just">
              <a:buFont typeface="Arial" panose="020B0604020202020204" pitchFamily="34" charset="0"/>
              <a:buChar char="•"/>
            </a:pPr>
            <a:r>
              <a:rPr lang="pt-BR" sz="2200" dirty="0">
                <a:latin typeface="Arial" panose="020B0604020202020204" pitchFamily="34" charset="0"/>
                <a:cs typeface="Arial" panose="020B0604020202020204" pitchFamily="34" charset="0"/>
              </a:rPr>
              <a:t>Para fins sucessórios (Giselda Hironaka e Enunciado 641, VIII da JDC) – É herdeiro necessário;</a:t>
            </a:r>
          </a:p>
          <a:p>
            <a:pPr marL="457200" lvl="0" algn="just"/>
            <a:endParaRPr lang="pt-BR" sz="2200" dirty="0">
              <a:latin typeface="Arial" panose="020B0604020202020204" pitchFamily="34" charset="0"/>
              <a:cs typeface="Arial" panose="020B0604020202020204" pitchFamily="34" charset="0"/>
            </a:endParaRPr>
          </a:p>
          <a:p>
            <a:pPr marL="800100" lvl="0" indent="-342900" algn="just">
              <a:buFont typeface="Arial" panose="020B0604020202020204" pitchFamily="34" charset="0"/>
              <a:buChar char="•"/>
            </a:pPr>
            <a:r>
              <a:rPr lang="pt-BR" sz="2200" dirty="0">
                <a:latin typeface="Arial" panose="020B0604020202020204" pitchFamily="34" charset="0"/>
                <a:cs typeface="Arial" panose="020B0604020202020204" pitchFamily="34" charset="0"/>
              </a:rPr>
              <a:t>Para os fins do art. 1.829, CC (Mário Delgado) – O companheiro não é herdeiro necessário.</a:t>
            </a:r>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1216234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7F982625-9C3F-0FAD-E6D7-05CAC94D7563}"/>
              </a:ext>
            </a:extLst>
          </p:cNvPr>
          <p:cNvSpPr txBox="1"/>
          <p:nvPr/>
        </p:nvSpPr>
        <p:spPr>
          <a:xfrm>
            <a:off x="0" y="1792705"/>
            <a:ext cx="12191999" cy="4755118"/>
          </a:xfrm>
          <a:prstGeom prst="rect">
            <a:avLst/>
          </a:prstGeom>
          <a:noFill/>
          <a:ln>
            <a:noFill/>
          </a:ln>
        </p:spPr>
        <p:txBody>
          <a:bodyPr spcFirstLastPara="1" wrap="square" lIns="91425" tIns="91425" rIns="91425" bIns="91425" anchor="t" anchorCtr="0">
            <a:spAutoFit/>
          </a:bodyPr>
          <a:lstStyle/>
          <a:p>
            <a:pPr marL="457200" lvl="0" algn="just"/>
            <a:r>
              <a:rPr lang="pt-BR" sz="2400" u="sng" dirty="0">
                <a:latin typeface="Arial" panose="020B0604020202020204" pitchFamily="34" charset="0"/>
                <a:cs typeface="Arial" panose="020B0604020202020204" pitchFamily="34" charset="0"/>
              </a:rPr>
              <a:t>Enunciado </a:t>
            </a:r>
            <a:r>
              <a:rPr lang="pt-BR" sz="2400" u="sng" dirty="0" err="1">
                <a:latin typeface="Arial" panose="020B0604020202020204" pitchFamily="34" charset="0"/>
                <a:cs typeface="Arial" panose="020B0604020202020204" pitchFamily="34" charset="0"/>
              </a:rPr>
              <a:t>n</a:t>
            </a:r>
            <a:r>
              <a:rPr lang="pt-BR" sz="2400" u="sng" dirty="0">
                <a:latin typeface="Arial" panose="020B0604020202020204" pitchFamily="34" charset="0"/>
                <a:cs typeface="Arial" panose="020B0604020202020204" pitchFamily="34" charset="0"/>
              </a:rPr>
              <a:t>. 641 da VIII Jornada de Direito Civil</a:t>
            </a:r>
            <a:r>
              <a:rPr lang="pt-BR" sz="2400" dirty="0">
                <a:latin typeface="Arial" panose="020B0604020202020204" pitchFamily="34" charset="0"/>
                <a:cs typeface="Arial" panose="020B0604020202020204" pitchFamily="34" charset="0"/>
              </a:rPr>
              <a:t>: “A decisão do Supremo Tribunal Federal que declarou a inconstitucionalidade do art. 1.790 do Código Civil não importa equiparação absoluta entre o casamento e a união estável. Estendem-se à união estável apenas as regras aplicáveis ao casamento que tenham por fundamento a solidariedade familiar. Por outro lado, é constitucional a distinção entre os regimes, quando baseada na solenidade do ato jurídico que funda o casamento, ausente na união estável.”</a:t>
            </a:r>
          </a:p>
          <a:p>
            <a:pPr marL="457200" lvl="0" algn="just"/>
            <a:endParaRPr lang="pt-BR" sz="2400" dirty="0">
              <a:latin typeface="Arial" panose="020B0604020202020204" pitchFamily="34" charset="0"/>
              <a:cs typeface="Arial" panose="020B0604020202020204" pitchFamily="34" charset="0"/>
            </a:endParaRP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Regras de formalidade </a:t>
            </a:r>
            <a:r>
              <a:rPr lang="pt-BR" sz="2400" dirty="0" err="1">
                <a:latin typeface="Arial" panose="020B0604020202020204" pitchFamily="34" charset="0"/>
                <a:cs typeface="Arial" panose="020B0604020202020204" pitchFamily="34" charset="0"/>
              </a:rPr>
              <a:t>x</a:t>
            </a:r>
            <a:r>
              <a:rPr lang="pt-BR" sz="2400" dirty="0">
                <a:latin typeface="Arial" panose="020B0604020202020204" pitchFamily="34" charset="0"/>
                <a:cs typeface="Arial" panose="020B0604020202020204" pitchFamily="34" charset="0"/>
              </a:rPr>
              <a:t> Regras de solidariedade. </a:t>
            </a:r>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1020492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DE8A5720-C477-27E9-A205-9852BCAD5559}"/>
              </a:ext>
            </a:extLst>
          </p:cNvPr>
          <p:cNvSpPr txBox="1"/>
          <p:nvPr/>
        </p:nvSpPr>
        <p:spPr>
          <a:xfrm>
            <a:off x="0" y="1624263"/>
            <a:ext cx="12191999" cy="5493781"/>
          </a:xfrm>
          <a:prstGeom prst="rect">
            <a:avLst/>
          </a:prstGeom>
          <a:noFill/>
          <a:ln>
            <a:noFill/>
          </a:ln>
        </p:spPr>
        <p:txBody>
          <a:bodyPr spcFirstLastPara="1" wrap="square" lIns="91425" tIns="91425" rIns="91425" bIns="91425" anchor="t" anchorCtr="0">
            <a:spAutoFit/>
          </a:bodyPr>
          <a:lstStyle/>
          <a:p>
            <a:pPr marL="457200" lvl="0" algn="just"/>
            <a:r>
              <a:rPr lang="pt-BR" sz="2400" b="1" dirty="0">
                <a:latin typeface="Arial" panose="020B0604020202020204" pitchFamily="34" charset="0"/>
                <a:cs typeface="Arial" panose="020B0604020202020204" pitchFamily="34" charset="0"/>
              </a:rPr>
              <a:t>STJ - </a:t>
            </a:r>
            <a:r>
              <a:rPr lang="pt-BR" sz="2400" dirty="0">
                <a:latin typeface="Arial" panose="020B0604020202020204" pitchFamily="34" charset="0"/>
                <a:cs typeface="Arial" panose="020B0604020202020204" pitchFamily="34" charset="0"/>
              </a:rPr>
              <a:t>Reconhecendo o companheiro como herdeiro necessário:</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 </a:t>
            </a:r>
            <a:r>
              <a:rPr lang="pt-BR" sz="2400" dirty="0" err="1">
                <a:latin typeface="Arial" panose="020B0604020202020204" pitchFamily="34" charset="0"/>
                <a:cs typeface="Arial" panose="020B0604020202020204" pitchFamily="34" charset="0"/>
              </a:rPr>
              <a:t>REsp</a:t>
            </a:r>
            <a:r>
              <a:rPr lang="pt-BR" sz="2400" dirty="0">
                <a:latin typeface="Arial" panose="020B0604020202020204" pitchFamily="34" charset="0"/>
                <a:cs typeface="Arial" panose="020B0604020202020204" pitchFamily="34" charset="0"/>
              </a:rPr>
              <a:t> 1.337.420/RS (Leitura obrigatória do julgado).</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 </a:t>
            </a:r>
            <a:r>
              <a:rPr lang="pt-BR" sz="2400" dirty="0" err="1">
                <a:latin typeface="Arial" panose="020B0604020202020204" pitchFamily="34" charset="0"/>
                <a:cs typeface="Arial" panose="020B0604020202020204" pitchFamily="34" charset="0"/>
              </a:rPr>
              <a:t>REsp</a:t>
            </a:r>
            <a:r>
              <a:rPr lang="pt-BR" sz="2400" dirty="0">
                <a:latin typeface="Arial" panose="020B0604020202020204" pitchFamily="34" charset="0"/>
                <a:cs typeface="Arial" panose="020B0604020202020204" pitchFamily="34" charset="0"/>
              </a:rPr>
              <a:t> 1.139.054/PR;</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 </a:t>
            </a:r>
            <a:r>
              <a:rPr lang="pt-BR" sz="2400" dirty="0" err="1">
                <a:latin typeface="Arial" panose="020B0604020202020204" pitchFamily="34" charset="0"/>
                <a:cs typeface="Arial" panose="020B0604020202020204" pitchFamily="34" charset="0"/>
              </a:rPr>
              <a:t>REsp</a:t>
            </a:r>
            <a:r>
              <a:rPr lang="pt-BR" sz="2400" dirty="0">
                <a:latin typeface="Arial" panose="020B0604020202020204" pitchFamily="34" charset="0"/>
                <a:cs typeface="Arial" panose="020B0604020202020204" pitchFamily="34" charset="0"/>
              </a:rPr>
              <a:t> 1.357.117/MG;</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 </a:t>
            </a:r>
            <a:r>
              <a:rPr lang="pt-BR" sz="2400" dirty="0" err="1">
                <a:latin typeface="Arial" panose="020B0604020202020204" pitchFamily="34" charset="0"/>
                <a:cs typeface="Arial" panose="020B0604020202020204" pitchFamily="34" charset="0"/>
              </a:rPr>
              <a:t>REsp</a:t>
            </a:r>
            <a:r>
              <a:rPr lang="pt-BR" sz="2400" dirty="0">
                <a:latin typeface="Arial" panose="020B0604020202020204" pitchFamily="34" charset="0"/>
                <a:cs typeface="Arial" panose="020B0604020202020204" pitchFamily="34" charset="0"/>
              </a:rPr>
              <a:t> 1.332.773/MS;</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400" dirty="0">
                <a:latin typeface="Arial" panose="020B0604020202020204" pitchFamily="34" charset="0"/>
                <a:cs typeface="Arial" panose="020B0604020202020204" pitchFamily="34" charset="0"/>
              </a:rPr>
              <a:t>- Agravo Interno no </a:t>
            </a:r>
            <a:r>
              <a:rPr lang="pt-BR" sz="2400" dirty="0" err="1">
                <a:latin typeface="Arial" panose="020B0604020202020204" pitchFamily="34" charset="0"/>
                <a:cs typeface="Arial" panose="020B0604020202020204" pitchFamily="34" charset="0"/>
              </a:rPr>
              <a:t>REsp</a:t>
            </a:r>
            <a:r>
              <a:rPr lang="pt-BR" sz="2400" dirty="0">
                <a:latin typeface="Arial" panose="020B0604020202020204" pitchFamily="34" charset="0"/>
                <a:cs typeface="Arial" panose="020B0604020202020204" pitchFamily="34" charset="0"/>
              </a:rPr>
              <a:t> 1.318.249/GO.</a:t>
            </a:r>
          </a:p>
          <a:p>
            <a:pPr marL="457200" lvl="0" algn="just"/>
            <a:endParaRPr lang="pt-BR" sz="2400" u="sng" dirty="0"/>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396721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7905049A-7461-B1B1-6C3F-A1D20FBB1761}"/>
              </a:ext>
            </a:extLst>
          </p:cNvPr>
          <p:cNvSpPr txBox="1"/>
          <p:nvPr/>
        </p:nvSpPr>
        <p:spPr>
          <a:xfrm>
            <a:off x="1" y="1479884"/>
            <a:ext cx="11622504" cy="5616892"/>
          </a:xfrm>
          <a:prstGeom prst="rect">
            <a:avLst/>
          </a:prstGeom>
          <a:noFill/>
          <a:ln>
            <a:noFill/>
          </a:ln>
        </p:spPr>
        <p:txBody>
          <a:bodyPr spcFirstLastPara="1" wrap="square" lIns="91425" tIns="91425" rIns="91425" bIns="91425" anchor="t" anchorCtr="0">
            <a:spAutoFit/>
          </a:bodyPr>
          <a:lstStyle/>
          <a:p>
            <a:pPr marL="457200" lvl="0" algn="just"/>
            <a:r>
              <a:rPr lang="pt-BR" sz="2400" b="1" dirty="0">
                <a:latin typeface="Arial" panose="020B0604020202020204" pitchFamily="34" charset="0"/>
                <a:cs typeface="Arial" panose="020B0604020202020204" pitchFamily="34" charset="0"/>
              </a:rPr>
              <a:t>Da sucessão dos descendentes e a concorrência do cônjuge ou companheiro (art. 1.829, </a:t>
            </a:r>
            <a:r>
              <a:rPr lang="pt-BR" sz="2400" b="1" dirty="0" err="1">
                <a:latin typeface="Arial" panose="020B0604020202020204" pitchFamily="34" charset="0"/>
                <a:cs typeface="Arial" panose="020B0604020202020204" pitchFamily="34" charset="0"/>
              </a:rPr>
              <a:t>I</a:t>
            </a:r>
            <a:r>
              <a:rPr lang="pt-BR" sz="2400" b="1" dirty="0">
                <a:latin typeface="Arial" panose="020B0604020202020204" pitchFamily="34" charset="0"/>
                <a:cs typeface="Arial" panose="020B0604020202020204" pitchFamily="34" charset="0"/>
              </a:rPr>
              <a:t>, do CC)</a:t>
            </a:r>
          </a:p>
          <a:p>
            <a:pPr marL="457200" lvl="0" algn="just"/>
            <a:endParaRPr lang="pt-BR" sz="2400" dirty="0">
              <a:latin typeface="Arial" panose="020B0604020202020204" pitchFamily="34" charset="0"/>
              <a:cs typeface="Arial" panose="020B0604020202020204" pitchFamily="34" charset="0"/>
            </a:endParaRPr>
          </a:p>
          <a:p>
            <a:pPr marL="457200" lvl="0" algn="just"/>
            <a:r>
              <a:rPr lang="pt-BR" sz="2200" dirty="0">
                <a:latin typeface="Arial" panose="020B0604020202020204" pitchFamily="34" charset="0"/>
                <a:cs typeface="Arial" panose="020B0604020202020204" pitchFamily="34" charset="0"/>
              </a:rPr>
              <a:t>Análise do inciso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do art. 1.829 do Código Civil:</a:t>
            </a:r>
          </a:p>
          <a:p>
            <a:pPr marL="457200" lvl="0" algn="just"/>
            <a:endParaRPr lang="pt-BR" sz="2200" dirty="0">
              <a:latin typeface="Arial" panose="020B0604020202020204" pitchFamily="34" charset="0"/>
              <a:cs typeface="Arial" panose="020B0604020202020204" pitchFamily="34" charset="0"/>
            </a:endParaRPr>
          </a:p>
          <a:p>
            <a:pPr marL="457200" lvl="0" algn="just"/>
            <a:r>
              <a:rPr lang="pt-BR" sz="2200" u="sng" dirty="0">
                <a:latin typeface="Arial" panose="020B0604020202020204" pitchFamily="34" charset="0"/>
                <a:cs typeface="Arial" panose="020B0604020202020204" pitchFamily="34" charset="0"/>
              </a:rPr>
              <a:t>CC, art. 1.829, </a:t>
            </a:r>
            <a:r>
              <a:rPr lang="pt-BR" sz="2200" u="sng"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“A sucessão legítima defere-se na ordem seguinte: </a:t>
            </a:r>
          </a:p>
          <a:p>
            <a:pPr marL="457200" lvl="0" algn="just"/>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 aos descendentes, em concorrência com o cônjuge [ou companheiro] sobrevivente, salvo se casado [ou se viver em união estável] este com o falecido no regime da comunhão universal, ou no da separação obrigatória de bens (art. 1.640, parágrafo único); ou se, no regime da comunhão parcial, o autor da herança não houver deixado bens particulares.”</a:t>
            </a:r>
          </a:p>
          <a:p>
            <a:pPr marL="457200" lvl="0" algn="just"/>
            <a:endParaRPr lang="pt-BR" sz="2400" b="1" dirty="0"/>
          </a:p>
          <a:p>
            <a:pPr marL="457200" lvl="0" algn="just"/>
            <a:endParaRPr lang="pt-BR" sz="2400" u="sng" dirty="0"/>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2647255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graphicFrame>
        <p:nvGraphicFramePr>
          <p:cNvPr id="7" name="Tabela 5">
            <a:extLst>
              <a:ext uri="{FF2B5EF4-FFF2-40B4-BE49-F238E27FC236}">
                <a16:creationId xmlns:a16="http://schemas.microsoft.com/office/drawing/2014/main" xmlns="" id="{3DAFEBAE-B498-CFE7-6288-E7D15DEAE07B}"/>
              </a:ext>
            </a:extLst>
          </p:cNvPr>
          <p:cNvGraphicFramePr>
            <a:graphicFrameLocks noGrp="1"/>
          </p:cNvGraphicFramePr>
          <p:nvPr>
            <p:extLst>
              <p:ext uri="{D42A27DB-BD31-4B8C-83A1-F6EECF244321}">
                <p14:modId xmlns:p14="http://schemas.microsoft.com/office/powerpoint/2010/main" xmlns="" val="3992286644"/>
              </p:ext>
            </p:extLst>
          </p:nvPr>
        </p:nvGraphicFramePr>
        <p:xfrm>
          <a:off x="252663" y="1600200"/>
          <a:ext cx="11369842" cy="4162926"/>
        </p:xfrm>
        <a:graphic>
          <a:graphicData uri="http://schemas.openxmlformats.org/drawingml/2006/table">
            <a:tbl>
              <a:tblPr firstRow="1" firstCol="1" bandRow="1">
                <a:tableStyleId>{5C22544A-7EE6-4342-B048-85BDC9FD1C3A}</a:tableStyleId>
              </a:tblPr>
              <a:tblGrid>
                <a:gridCol w="5684394">
                  <a:extLst>
                    <a:ext uri="{9D8B030D-6E8A-4147-A177-3AD203B41FA5}">
                      <a16:colId xmlns:a16="http://schemas.microsoft.com/office/drawing/2014/main" xmlns="" val="20000"/>
                    </a:ext>
                  </a:extLst>
                </a:gridCol>
                <a:gridCol w="5685448">
                  <a:extLst>
                    <a:ext uri="{9D8B030D-6E8A-4147-A177-3AD203B41FA5}">
                      <a16:colId xmlns:a16="http://schemas.microsoft.com/office/drawing/2014/main" xmlns="" val="20001"/>
                    </a:ext>
                  </a:extLst>
                </a:gridCol>
              </a:tblGrid>
              <a:tr h="1161326">
                <a:tc>
                  <a:txBody>
                    <a:bodyPr/>
                    <a:lstStyle/>
                    <a:p>
                      <a:pPr algn="ctr">
                        <a:lnSpc>
                          <a:spcPct val="150000"/>
                        </a:lnSpc>
                      </a:pPr>
                      <a:r>
                        <a:rPr lang="pt-BR" sz="1500" dirty="0">
                          <a:effectLst/>
                          <a:latin typeface="Arial" panose="020B0604020202020204" pitchFamily="34" charset="0"/>
                          <a:cs typeface="Arial" panose="020B0604020202020204" pitchFamily="34" charset="0"/>
                        </a:rPr>
                        <a:t>Regimes em que o cônjuge (ou companheiro)</a:t>
                      </a:r>
                    </a:p>
                    <a:p>
                      <a:pPr algn="ctr">
                        <a:lnSpc>
                          <a:spcPct val="150000"/>
                        </a:lnSpc>
                      </a:pPr>
                      <a:r>
                        <a:rPr lang="pt-BR" sz="1500" u="sng" dirty="0">
                          <a:effectLst/>
                          <a:latin typeface="Arial" panose="020B0604020202020204" pitchFamily="34" charset="0"/>
                          <a:cs typeface="Arial" panose="020B0604020202020204" pitchFamily="34" charset="0"/>
                        </a:rPr>
                        <a:t>concorre</a:t>
                      </a:r>
                      <a:r>
                        <a:rPr lang="pt-BR" sz="1500" dirty="0">
                          <a:effectLst/>
                          <a:latin typeface="Arial" panose="020B0604020202020204" pitchFamily="34" charset="0"/>
                          <a:cs typeface="Arial" panose="020B0604020202020204" pitchFamily="34" charset="0"/>
                        </a:rPr>
                        <a:t> com os descendentes: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9" marR="68589" marT="0" marB="0" anchor="ctr"/>
                </a:tc>
                <a:tc>
                  <a:txBody>
                    <a:bodyPr/>
                    <a:lstStyle/>
                    <a:p>
                      <a:pPr algn="ctr">
                        <a:lnSpc>
                          <a:spcPct val="150000"/>
                        </a:lnSpc>
                      </a:pPr>
                      <a:r>
                        <a:rPr lang="pt-BR" sz="1500" dirty="0">
                          <a:effectLst/>
                          <a:latin typeface="Arial" panose="020B0604020202020204" pitchFamily="34" charset="0"/>
                          <a:cs typeface="Arial" panose="020B0604020202020204" pitchFamily="34" charset="0"/>
                        </a:rPr>
                        <a:t>Regimes de bens em que o cônjuge (ou companheiro)</a:t>
                      </a:r>
                    </a:p>
                    <a:p>
                      <a:pPr algn="ctr">
                        <a:lnSpc>
                          <a:spcPct val="150000"/>
                        </a:lnSpc>
                      </a:pPr>
                      <a:r>
                        <a:rPr lang="pt-BR" sz="1500" u="sng" dirty="0">
                          <a:effectLst/>
                          <a:latin typeface="Arial" panose="020B0604020202020204" pitchFamily="34" charset="0"/>
                          <a:cs typeface="Arial" panose="020B0604020202020204" pitchFamily="34" charset="0"/>
                        </a:rPr>
                        <a:t>não concorre</a:t>
                      </a:r>
                      <a:r>
                        <a:rPr lang="pt-BR" sz="1500" dirty="0">
                          <a:effectLst/>
                          <a:latin typeface="Arial" panose="020B0604020202020204" pitchFamily="34" charset="0"/>
                          <a:cs typeface="Arial" panose="020B0604020202020204" pitchFamily="34" charset="0"/>
                        </a:rPr>
                        <a:t>:</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9" marR="68589" marT="0" marB="0" anchor="ctr"/>
                </a:tc>
                <a:extLst>
                  <a:ext uri="{0D108BD9-81ED-4DB2-BD59-A6C34878D82A}">
                    <a16:rowId xmlns:a16="http://schemas.microsoft.com/office/drawing/2014/main" xmlns="" val="10000"/>
                  </a:ext>
                </a:extLst>
              </a:tr>
              <a:tr h="3001600">
                <a:tc>
                  <a:txBody>
                    <a:bodyPr/>
                    <a:lstStyle/>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participação final nos aquestos;</a:t>
                      </a:r>
                    </a:p>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separação convencional de bens (decorrente de pacto antenupcial);</a:t>
                      </a:r>
                    </a:p>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comunhão parcial de bens, havendo bens particulares.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9" marR="68589" marT="0" marB="0"/>
                </a:tc>
                <a:tc>
                  <a:txBody>
                    <a:bodyPr/>
                    <a:lstStyle/>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comunhão universal de bens;</a:t>
                      </a:r>
                    </a:p>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separação obrigatória</a:t>
                      </a:r>
                    </a:p>
                    <a:p>
                      <a:pPr marL="457200" algn="just">
                        <a:lnSpc>
                          <a:spcPct val="150000"/>
                        </a:lnSpc>
                      </a:pPr>
                      <a:r>
                        <a:rPr lang="pt-BR" sz="1500" dirty="0">
                          <a:effectLst/>
                          <a:latin typeface="Arial" panose="020B0604020202020204" pitchFamily="34" charset="0"/>
                          <a:cs typeface="Arial" panose="020B0604020202020204" pitchFamily="34" charset="0"/>
                        </a:rPr>
                        <a:t>(art. 1.641, CC);</a:t>
                      </a:r>
                    </a:p>
                    <a:p>
                      <a:pPr marL="342900" lvl="0" indent="-342900" algn="just">
                        <a:lnSpc>
                          <a:spcPct val="150000"/>
                        </a:lnSpc>
                        <a:buFont typeface="Symbol" panose="05050102010706020507" pitchFamily="18" charset="2"/>
                        <a:buChar char=""/>
                      </a:pPr>
                      <a:r>
                        <a:rPr lang="pt-BR" sz="1500" dirty="0">
                          <a:effectLst/>
                          <a:latin typeface="Arial" panose="020B0604020202020204" pitchFamily="34" charset="0"/>
                          <a:cs typeface="Arial" panose="020B0604020202020204" pitchFamily="34" charset="0"/>
                        </a:rPr>
                        <a:t>Regime da comunhão parcial de bens, não havendo bens particulares.</a:t>
                      </a:r>
                      <a:endParaRPr lang="pt-BR" sz="1500" dirty="0">
                        <a:solidFill>
                          <a:srgbClr val="00000A"/>
                        </a:solidFill>
                        <a:effectLst/>
                        <a:latin typeface="Arial" panose="020B0604020202020204" pitchFamily="34" charset="0"/>
                        <a:ea typeface="Times New Roman" panose="02020603050405020304" pitchFamily="18" charset="0"/>
                        <a:cs typeface="Arial" panose="020B0604020202020204" pitchFamily="34" charset="0"/>
                      </a:endParaRPr>
                    </a:p>
                  </a:txBody>
                  <a:tcPr marL="68589" marR="68589" marT="0" marB="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1371775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6B76C66F-C916-7E5F-B6FA-51DA516EEB35}"/>
              </a:ext>
            </a:extLst>
          </p:cNvPr>
          <p:cNvSpPr txBox="1"/>
          <p:nvPr/>
        </p:nvSpPr>
        <p:spPr>
          <a:xfrm>
            <a:off x="1" y="1431758"/>
            <a:ext cx="11622504" cy="6601777"/>
          </a:xfrm>
          <a:prstGeom prst="rect">
            <a:avLst/>
          </a:prstGeom>
          <a:noFill/>
          <a:ln>
            <a:noFill/>
          </a:ln>
        </p:spPr>
        <p:txBody>
          <a:bodyPr spcFirstLastPara="1" wrap="square" lIns="91425" tIns="91425" rIns="91425" bIns="91425" anchor="t" anchorCtr="0">
            <a:spAutoFit/>
          </a:bodyPr>
          <a:lstStyle/>
          <a:p>
            <a:pPr marL="457200" lvl="0" algn="just"/>
            <a:r>
              <a:rPr lang="pt-BR" sz="2600" b="1" dirty="0">
                <a:latin typeface="Arial" panose="020B0604020202020204" pitchFamily="34" charset="0"/>
                <a:cs typeface="Arial" panose="020B0604020202020204" pitchFamily="34" charset="0"/>
              </a:rPr>
              <a:t>Observações fundamentais. </a:t>
            </a:r>
          </a:p>
          <a:p>
            <a:pPr marL="457200" lvl="0" algn="just"/>
            <a:endParaRPr lang="pt-BR" sz="2600" dirty="0">
              <a:latin typeface="Arial" panose="020B0604020202020204" pitchFamily="34" charset="0"/>
              <a:cs typeface="Arial" panose="020B0604020202020204" pitchFamily="34" charset="0"/>
            </a:endParaRPr>
          </a:p>
          <a:p>
            <a:pPr marL="457200" lvl="0" algn="just"/>
            <a:r>
              <a:rPr lang="pt-BR" sz="2600" b="1" dirty="0">
                <a:latin typeface="Arial" panose="020B0604020202020204" pitchFamily="34" charset="0"/>
                <a:cs typeface="Arial" panose="020B0604020202020204" pitchFamily="34" charset="0"/>
              </a:rPr>
              <a:t>Obs.1:  </a:t>
            </a:r>
            <a:r>
              <a:rPr lang="pt-BR" sz="2600" dirty="0">
                <a:latin typeface="Arial" panose="020B0604020202020204" pitchFamily="34" charset="0"/>
                <a:cs typeface="Arial" panose="020B0604020202020204" pitchFamily="34" charset="0"/>
              </a:rPr>
              <a:t>“Quando o cônjuge (ou companheiro) é meeiro, não é herdeiro; quando é herdeiro, não é meeiro” (Cláudio Godoy). </a:t>
            </a:r>
          </a:p>
          <a:p>
            <a:pPr marL="457200" lvl="0" algn="just"/>
            <a:r>
              <a:rPr lang="pt-BR" sz="2600" dirty="0">
                <a:latin typeface="Arial" panose="020B0604020202020204" pitchFamily="34" charset="0"/>
                <a:cs typeface="Arial" panose="020B0604020202020204" pitchFamily="34" charset="0"/>
              </a:rPr>
              <a:t>Não confundir meação com herança (sucessão). Meação é instituto de Direito de Família (vida); herança é instituto do Direito das Sucessões (morte).</a:t>
            </a:r>
          </a:p>
          <a:p>
            <a:pPr marL="457200" lvl="0" algn="just"/>
            <a:r>
              <a:rPr lang="pt-BR" sz="2600" b="1" dirty="0" smtClean="0">
                <a:latin typeface="Arial" panose="020B0604020202020204" pitchFamily="34" charset="0"/>
                <a:cs typeface="Arial" panose="020B0604020202020204" pitchFamily="34" charset="0"/>
              </a:rPr>
              <a:t>Atenção para a Súmula 377 do STF. </a:t>
            </a:r>
            <a:endParaRPr lang="pt-BR" sz="2600" b="1" dirty="0">
              <a:latin typeface="Arial" panose="020B0604020202020204" pitchFamily="34" charset="0"/>
              <a:cs typeface="Arial" panose="020B0604020202020204" pitchFamily="34" charset="0"/>
            </a:endParaRPr>
          </a:p>
          <a:p>
            <a:pPr marL="457200" lvl="0" algn="just"/>
            <a:endParaRPr lang="pt-BR" sz="2600" b="1" dirty="0">
              <a:latin typeface="Arial" panose="020B0604020202020204" pitchFamily="34" charset="0"/>
              <a:cs typeface="Arial" panose="020B0604020202020204" pitchFamily="34" charset="0"/>
            </a:endParaRPr>
          </a:p>
          <a:p>
            <a:pPr marL="457200" lvl="0" algn="just"/>
            <a:r>
              <a:rPr lang="pt-BR" sz="2600" b="1" dirty="0">
                <a:latin typeface="Arial" panose="020B0604020202020204" pitchFamily="34" charset="0"/>
                <a:cs typeface="Arial" panose="020B0604020202020204" pitchFamily="34" charset="0"/>
              </a:rPr>
              <a:t>Obs.2: </a:t>
            </a:r>
            <a:r>
              <a:rPr lang="pt-BR" sz="2600" dirty="0">
                <a:latin typeface="Arial" panose="020B0604020202020204" pitchFamily="34" charset="0"/>
                <a:cs typeface="Arial" panose="020B0604020202020204" pitchFamily="34" charset="0"/>
              </a:rPr>
              <a:t>Zeno Veloso afirma que é praticamente impossível que alguém casado  ou que viva em união estável pelo regime de comunhão parcial morra sem deixar bens particulares (exemplos: roupas, celular, relógio).</a:t>
            </a:r>
          </a:p>
          <a:p>
            <a:pPr marL="457200" lvl="0" algn="just"/>
            <a:endParaRPr lang="pt-BR" sz="2400" dirty="0"/>
          </a:p>
          <a:p>
            <a:pPr marL="457200" lvl="0" algn="just"/>
            <a:endParaRPr lang="pt-BR" sz="2400" u="sng" dirty="0"/>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3666323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91E95A5A-7B89-C8F0-3446-0BD2BDD467FC}"/>
              </a:ext>
            </a:extLst>
          </p:cNvPr>
          <p:cNvSpPr txBox="1"/>
          <p:nvPr/>
        </p:nvSpPr>
        <p:spPr>
          <a:xfrm>
            <a:off x="1" y="1309511"/>
            <a:ext cx="11622504" cy="7454576"/>
          </a:xfrm>
          <a:prstGeom prst="rect">
            <a:avLst/>
          </a:prstGeom>
          <a:noFill/>
          <a:ln>
            <a:noFill/>
          </a:ln>
        </p:spPr>
        <p:txBody>
          <a:bodyPr spcFirstLastPara="1" wrap="square" lIns="91425" tIns="91425" rIns="91425" bIns="91425" anchor="t" anchorCtr="0">
            <a:spAutoFit/>
          </a:bodyPr>
          <a:lstStyle/>
          <a:p>
            <a:pPr marL="457200" lvl="0" algn="just"/>
            <a:r>
              <a:rPr lang="pt-BR" sz="2200" b="1" dirty="0">
                <a:latin typeface="Arial" panose="020B0604020202020204" pitchFamily="34" charset="0"/>
                <a:cs typeface="Arial" panose="020B0604020202020204" pitchFamily="34" charset="0"/>
              </a:rPr>
              <a:t>Obs.3</a:t>
            </a:r>
            <a:r>
              <a:rPr lang="pt-BR" sz="2200" dirty="0">
                <a:latin typeface="Arial" panose="020B0604020202020204" pitchFamily="34" charset="0"/>
                <a:cs typeface="Arial" panose="020B0604020202020204" pitchFamily="34" charset="0"/>
              </a:rPr>
              <a:t>: No regime da comunhão parcial, havendo bens particulares, a concorrência sucessória se dá em relação a quais bens? Na doutrina, existem três correntes:</a:t>
            </a:r>
          </a:p>
          <a:p>
            <a:pPr marL="800100" lvl="0" indent="-342900" algn="just">
              <a:buFont typeface="Arial" panose="020B0604020202020204" pitchFamily="34" charset="0"/>
              <a:buChar char="•"/>
            </a:pPr>
            <a:r>
              <a:rPr lang="pt-BR" sz="2200" b="1" dirty="0">
                <a:latin typeface="Arial" panose="020B0604020202020204" pitchFamily="34" charset="0"/>
                <a:cs typeface="Arial" panose="020B0604020202020204" pitchFamily="34" charset="0"/>
              </a:rPr>
              <a:t>Bens particulares</a:t>
            </a:r>
            <a:r>
              <a:rPr lang="pt-BR" sz="2200" dirty="0">
                <a:latin typeface="Arial" panose="020B0604020202020204" pitchFamily="34" charset="0"/>
                <a:cs typeface="Arial" panose="020B0604020202020204" pitchFamily="34" charset="0"/>
              </a:rPr>
              <a:t>, conforme Enunciado </a:t>
            </a:r>
            <a:r>
              <a:rPr lang="pt-BR" sz="2200" dirty="0" err="1">
                <a:latin typeface="Arial" panose="020B0604020202020204" pitchFamily="34" charset="0"/>
                <a:cs typeface="Arial" panose="020B0604020202020204" pitchFamily="34" charset="0"/>
              </a:rPr>
              <a:t>n</a:t>
            </a:r>
            <a:r>
              <a:rPr lang="pt-BR" sz="2200" dirty="0">
                <a:latin typeface="Arial" panose="020B0604020202020204" pitchFamily="34" charset="0"/>
                <a:cs typeface="Arial" panose="020B0604020202020204" pitchFamily="34" charset="0"/>
              </a:rPr>
              <a:t>. 270 da III JDC, em posição apoiada por Zeno Veloso, Giselda Hironaka, José Fernando Simão, Mário </a:t>
            </a:r>
            <a:r>
              <a:rPr lang="pt-BR" sz="2200" dirty="0" smtClean="0">
                <a:latin typeface="Arial" panose="020B0604020202020204" pitchFamily="34" charset="0"/>
                <a:cs typeface="Arial" panose="020B0604020202020204" pitchFamily="34" charset="0"/>
              </a:rPr>
              <a:t>Delgado e Rolf </a:t>
            </a:r>
            <a:r>
              <a:rPr lang="pt-BR" sz="2200" dirty="0">
                <a:latin typeface="Arial" panose="020B0604020202020204" pitchFamily="34" charset="0"/>
                <a:cs typeface="Arial" panose="020B0604020202020204" pitchFamily="34" charset="0"/>
              </a:rPr>
              <a:t>Madaleno </a:t>
            </a:r>
            <a:r>
              <a:rPr lang="pt-BR" sz="2200" dirty="0" smtClean="0">
                <a:latin typeface="Arial" panose="020B0604020202020204" pitchFamily="34" charset="0"/>
                <a:cs typeface="Arial" panose="020B0604020202020204" pitchFamily="34" charset="0"/>
              </a:rPr>
              <a:t>(</a:t>
            </a:r>
            <a:r>
              <a:rPr lang="pt-BR" sz="2200" dirty="0">
                <a:latin typeface="Arial" panose="020B0604020202020204" pitchFamily="34" charset="0"/>
                <a:cs typeface="Arial" panose="020B0604020202020204" pitchFamily="34" charset="0"/>
              </a:rPr>
              <a:t>posição majoritária).</a:t>
            </a:r>
          </a:p>
          <a:p>
            <a:pPr marL="800100" lvl="0" indent="-342900" algn="just">
              <a:buFont typeface="Arial" panose="020B0604020202020204" pitchFamily="34" charset="0"/>
              <a:buChar char="•"/>
            </a:pPr>
            <a:r>
              <a:rPr lang="pt-BR" sz="2200" b="1" dirty="0">
                <a:latin typeface="Arial" panose="020B0604020202020204" pitchFamily="34" charset="0"/>
                <a:cs typeface="Arial" panose="020B0604020202020204" pitchFamily="34" charset="0"/>
              </a:rPr>
              <a:t>Todos os bens (bens particulares e bens comuns): </a:t>
            </a:r>
            <a:r>
              <a:rPr lang="pt-BR" sz="2200" dirty="0">
                <a:latin typeface="Arial" panose="020B0604020202020204" pitchFamily="34" charset="0"/>
                <a:cs typeface="Arial" panose="020B0604020202020204" pitchFamily="34" charset="0"/>
              </a:rPr>
              <a:t>posição adotada por Francisco Cahali, Maria Helena Diniz e Guilherme Calmon Nogueira da Gama.</a:t>
            </a:r>
          </a:p>
          <a:p>
            <a:pPr marL="800100" lvl="0" indent="-342900" algn="just">
              <a:buFont typeface="Arial" panose="020B0604020202020204" pitchFamily="34" charset="0"/>
              <a:buChar char="•"/>
            </a:pPr>
            <a:r>
              <a:rPr lang="pt-BR" sz="2200" b="1" dirty="0">
                <a:latin typeface="Arial" panose="020B0604020202020204" pitchFamily="34" charset="0"/>
                <a:cs typeface="Arial" panose="020B0604020202020204" pitchFamily="34" charset="0"/>
              </a:rPr>
              <a:t>Bens comuns: </a:t>
            </a:r>
            <a:r>
              <a:rPr lang="pt-BR" sz="2200" dirty="0">
                <a:latin typeface="Arial" panose="020B0604020202020204" pitchFamily="34" charset="0"/>
                <a:cs typeface="Arial" panose="020B0604020202020204" pitchFamily="34" charset="0"/>
              </a:rPr>
              <a:t>Maria Berenice Dias. </a:t>
            </a:r>
          </a:p>
          <a:p>
            <a:pPr marL="457200" lvl="0" algn="just"/>
            <a:r>
              <a:rPr lang="pt-BR" sz="2200" u="sng" dirty="0">
                <a:latin typeface="Arial" panose="020B0604020202020204" pitchFamily="34" charset="0"/>
                <a:cs typeface="Arial" panose="020B0604020202020204" pitchFamily="34" charset="0"/>
              </a:rPr>
              <a:t>Enunciado  n. 270 da III Jornada de Direito Civil</a:t>
            </a:r>
            <a:r>
              <a:rPr lang="pt-BR" sz="2200" dirty="0">
                <a:latin typeface="Arial" panose="020B0604020202020204" pitchFamily="34" charset="0"/>
                <a:cs typeface="Arial" panose="020B0604020202020204" pitchFamily="34" charset="0"/>
              </a:rPr>
              <a:t>: “O art. 1.829, inc.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só assegura ao cônjuge sobrevivente o direito de concorrência com os descendentes do autor da herança quando casados no regime da separação convencional de bens ou, se casados nos regimes da comunhão parcial ou participação final nos aquestos, o falecido possuísse bens particulares, hipóteses em que a concorrência se restringe a tais bens, devendo os bens comuns (meação) ser partilhados exclusivamente entre os descendentes.”</a:t>
            </a:r>
          </a:p>
          <a:p>
            <a:pPr marL="457200" lvl="0" algn="just"/>
            <a:endParaRPr lang="pt-BR" sz="2400" dirty="0"/>
          </a:p>
          <a:p>
            <a:pPr marL="457200" lvl="0" algn="just"/>
            <a:endParaRPr lang="pt-BR" sz="2400" dirty="0"/>
          </a:p>
          <a:p>
            <a:pPr marL="457200" lvl="0" algn="just"/>
            <a:endParaRPr lang="pt-BR" sz="2400" u="sng" dirty="0"/>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1132201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0B9E752A-31A9-2FA7-DAA1-6DB0A4D25DC4}"/>
              </a:ext>
            </a:extLst>
          </p:cNvPr>
          <p:cNvSpPr txBox="1"/>
          <p:nvPr/>
        </p:nvSpPr>
        <p:spPr>
          <a:xfrm>
            <a:off x="1" y="1106311"/>
            <a:ext cx="11622504" cy="8017549"/>
          </a:xfrm>
          <a:prstGeom prst="rect">
            <a:avLst/>
          </a:prstGeom>
          <a:noFill/>
          <a:ln>
            <a:noFill/>
          </a:ln>
        </p:spPr>
        <p:txBody>
          <a:bodyPr spcFirstLastPara="1" wrap="square" lIns="91425" tIns="91425" rIns="91425" bIns="91425" anchor="t" anchorCtr="0">
            <a:spAutoFit/>
          </a:bodyPr>
          <a:lstStyle/>
          <a:p>
            <a:pPr marL="457200" lvl="0" algn="just"/>
            <a:endParaRPr lang="pt-BR" sz="2400" dirty="0"/>
          </a:p>
          <a:p>
            <a:pPr marL="457200" lvl="0" algn="just"/>
            <a:r>
              <a:rPr lang="pt-BR" sz="2400" dirty="0">
                <a:latin typeface="Arial" panose="020B0604020202020204" pitchFamily="34" charset="0"/>
                <a:cs typeface="Arial" panose="020B0604020202020204" pitchFamily="34" charset="0"/>
              </a:rPr>
              <a:t>O STJ adotou, inicialmente, a 3ª corrente (REsp 1.117.563/SP, Rel. Min. Nancy </a:t>
            </a:r>
            <a:r>
              <a:rPr lang="pt-BR" sz="2400" dirty="0" err="1">
                <a:latin typeface="Arial" panose="020B0604020202020204" pitchFamily="34" charset="0"/>
                <a:cs typeface="Arial" panose="020B0604020202020204" pitchFamily="34" charset="0"/>
              </a:rPr>
              <a:t>Andrighi</a:t>
            </a:r>
            <a:r>
              <a:rPr lang="pt-BR" sz="2400" dirty="0">
                <a:latin typeface="Arial" panose="020B0604020202020204" pitchFamily="34" charset="0"/>
                <a:cs typeface="Arial" panose="020B0604020202020204" pitchFamily="34" charset="0"/>
              </a:rPr>
              <a:t>, em 2009): </a:t>
            </a:r>
          </a:p>
          <a:p>
            <a:pPr marL="457200" lvl="0" algn="just"/>
            <a:r>
              <a:rPr lang="pt-BR" sz="2400" dirty="0" smtClean="0">
                <a:latin typeface="Arial" panose="020B0604020202020204" pitchFamily="34" charset="0"/>
                <a:cs typeface="Arial" panose="020B0604020202020204" pitchFamily="34" charset="0"/>
              </a:rPr>
              <a:t>“</a:t>
            </a:r>
            <a:r>
              <a:rPr lang="pt-BR" sz="2400" dirty="0">
                <a:latin typeface="Arial" panose="020B0604020202020204" pitchFamily="34" charset="0"/>
                <a:cs typeface="Arial" panose="020B0604020202020204" pitchFamily="34" charset="0"/>
              </a:rPr>
              <a:t>Direito das sucessões. Recurso especial. Inventário. De cujus que, após o falecimento de sua esposa, com quem tivera uma filha, vivia, em união estável, há mais de trinta anos, com sua companheira, sem contrair matrimônio. Incidência, quanto à vocação hereditária, da regra do art. 1.790 do CC/02. Alegação, pela filha, de que a regra é mais favorável para a convivente que a norma do art. 1829, </a:t>
            </a:r>
            <a:r>
              <a:rPr lang="pt-BR" sz="2400" dirty="0" err="1">
                <a:latin typeface="Arial" panose="020B0604020202020204" pitchFamily="34" charset="0"/>
                <a:cs typeface="Arial" panose="020B0604020202020204" pitchFamily="34" charset="0"/>
              </a:rPr>
              <a:t>I</a:t>
            </a:r>
            <a:r>
              <a:rPr lang="pt-BR" sz="2400" dirty="0">
                <a:latin typeface="Arial" panose="020B0604020202020204" pitchFamily="34" charset="0"/>
                <a:cs typeface="Arial" panose="020B0604020202020204" pitchFamily="34" charset="0"/>
              </a:rPr>
              <a:t>, do CC/02, que incidiria caso o falecido e sua companheira tivessem se casado pelo regime da comunhão parcial. Afirmação de que a Lei não pode privilegiar a união estável, em detrimento do casamento. - O art. 1.790 do CC/02, que regula a sucessão do 'de cujus' que vivia em comunhão parcial com sua companheira, estabelece que esta concorre com os filhos daquele na herança, calculada sobre todo o patrimônio adquirido pelo falecido durante a convivência. (...)”. </a:t>
            </a:r>
          </a:p>
          <a:p>
            <a:pPr marL="457200" lvl="0" algn="just"/>
            <a:endParaRPr lang="pt-BR" sz="2000" dirty="0"/>
          </a:p>
          <a:p>
            <a:pPr marL="457200" lvl="0" algn="just"/>
            <a:endParaRPr lang="pt-BR" sz="2400" dirty="0"/>
          </a:p>
          <a:p>
            <a:pPr marL="457200" lvl="0" algn="just"/>
            <a:endParaRPr lang="pt-BR" sz="2400" dirty="0"/>
          </a:p>
          <a:p>
            <a:pPr marL="457200" lvl="0" algn="just"/>
            <a:endParaRPr lang="pt-BR" sz="2400" u="sng" dirty="0"/>
          </a:p>
          <a:p>
            <a:pPr marL="457200" lvl="0" algn="just"/>
            <a:endParaRPr lang="pt-BR" sz="2000" dirty="0"/>
          </a:p>
          <a:p>
            <a:pPr marL="457200" lvl="0" algn="just"/>
            <a:endParaRPr lang="pt-BR" sz="2200" dirty="0"/>
          </a:p>
          <a:p>
            <a:pPr marL="457200" lvl="0" algn="just"/>
            <a:endParaRPr lang="pt-BR" sz="1500" dirty="0"/>
          </a:p>
        </p:txBody>
      </p:sp>
    </p:spTree>
    <p:extLst>
      <p:ext uri="{BB962C8B-B14F-4D97-AF65-F5344CB8AC3E}">
        <p14:creationId xmlns:p14="http://schemas.microsoft.com/office/powerpoint/2010/main" xmlns="" val="335679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7FCD476E-E871-AD5B-F2C1-1CBD6265DFCD}"/>
              </a:ext>
            </a:extLst>
          </p:cNvPr>
          <p:cNvSpPr txBox="1"/>
          <p:nvPr/>
        </p:nvSpPr>
        <p:spPr>
          <a:xfrm>
            <a:off x="1" y="1196623"/>
            <a:ext cx="11622504" cy="5324504"/>
          </a:xfrm>
          <a:prstGeom prst="rect">
            <a:avLst/>
          </a:prstGeom>
          <a:noFill/>
          <a:ln>
            <a:noFill/>
          </a:ln>
        </p:spPr>
        <p:txBody>
          <a:bodyPr spcFirstLastPara="1" wrap="square" lIns="91425" tIns="91425" rIns="91425" bIns="91425" anchor="t" anchorCtr="0">
            <a:spAutoFit/>
          </a:bodyPr>
          <a:lstStyle/>
          <a:p>
            <a:pPr marL="457200" lvl="0" algn="just"/>
            <a:endParaRPr lang="pt-BR" sz="2200" b="1" dirty="0"/>
          </a:p>
          <a:p>
            <a:pPr marL="457200" lvl="0" algn="just"/>
            <a:r>
              <a:rPr lang="pt-BR" sz="2400" b="1" dirty="0">
                <a:latin typeface="Arial" panose="020B0604020202020204" pitchFamily="34" charset="0"/>
                <a:cs typeface="Arial" panose="020B0604020202020204" pitchFamily="34" charset="0"/>
              </a:rPr>
              <a:t>“A regra do art. 1.829, I, do CC/02, que seria aplicável caso a companheira tivesse se casado com o 'de cujus' pelo regime da comunhão parcial de bens, tem interpretação muito controvertida na doutrina, identificando-se três correntes de pensamento sobre a matéria: (i) a primeira, baseada no Enunciado 270 das Jornadas de Direito Civil, estabelece que a sucessão do cônjuge, pela comunhão parcial, somente se dá na hipótese em que o falecido tenha deixado bens particulares, incidindo apenas sobre esses bens; (ii) a segunda, capitaneada por parte da doutrina, defende que a sucessão na comunhão parcial também ocorre apenas se o 'de cujus' tiver deixado bens particulares, mas incide sobre todo o patrimônio, sem distinção; (iii) a terceira defende que a sucessão do cônjuge, na comunhão parcial, só ocorre se o falecido não tiver deixado bens particulares”. </a:t>
            </a:r>
            <a:endParaRPr lang="pt-BR" sz="2400" b="1" dirty="0"/>
          </a:p>
          <a:p>
            <a:pPr marL="457200" lvl="0" algn="just"/>
            <a:endParaRPr lang="pt-BR" sz="2400" dirty="0"/>
          </a:p>
        </p:txBody>
      </p:sp>
    </p:spTree>
    <p:extLst>
      <p:ext uri="{BB962C8B-B14F-4D97-AF65-F5344CB8AC3E}">
        <p14:creationId xmlns:p14="http://schemas.microsoft.com/office/powerpoint/2010/main" xmlns="" val="301491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4FEE38EB-C06D-5CBF-292A-5873C13A06EB}"/>
              </a:ext>
            </a:extLst>
          </p:cNvPr>
          <p:cNvSpPr txBox="1"/>
          <p:nvPr/>
        </p:nvSpPr>
        <p:spPr>
          <a:xfrm>
            <a:off x="156411" y="1070812"/>
            <a:ext cx="12035590" cy="5724614"/>
          </a:xfrm>
          <a:prstGeom prst="rect">
            <a:avLst/>
          </a:prstGeom>
          <a:noFill/>
          <a:ln>
            <a:noFill/>
          </a:ln>
        </p:spPr>
        <p:txBody>
          <a:bodyPr spcFirstLastPara="1" wrap="square" lIns="91425" tIns="91425" rIns="91425" bIns="91425" anchor="t" anchorCtr="0">
            <a:spAutoFit/>
          </a:bodyPr>
          <a:lstStyle/>
          <a:p>
            <a:pPr lvl="0" algn="just"/>
            <a:r>
              <a:rPr lang="pt-BR" sz="2400" dirty="0" smtClean="0">
                <a:latin typeface="Arial" panose="020B0604020202020204" pitchFamily="34" charset="0"/>
                <a:cs typeface="Arial" panose="020B0604020202020204" pitchFamily="34" charset="0"/>
              </a:rPr>
              <a:t>“</a:t>
            </a:r>
            <a:r>
              <a:rPr lang="pt-BR" sz="2400" dirty="0">
                <a:latin typeface="Arial" panose="020B0604020202020204" pitchFamily="34" charset="0"/>
                <a:cs typeface="Arial" panose="020B0604020202020204" pitchFamily="34" charset="0"/>
              </a:rPr>
              <a:t>Não é possível dizer, aprioristicamente e com as vistas voltadas apenas para as regras de sucessão, que a união estável possa ser mais vantajosa em algumas hipóteses, porquanto o casamento comporta inúmeros outros benefícios cuja mensuração é difícil. - É possível encontrar, paralelamente às três linhas de interpretação do art. 1.829, </a:t>
            </a:r>
            <a:r>
              <a:rPr lang="pt-BR" sz="2400" dirty="0" err="1">
                <a:latin typeface="Arial" panose="020B0604020202020204" pitchFamily="34" charset="0"/>
                <a:cs typeface="Arial" panose="020B0604020202020204" pitchFamily="34" charset="0"/>
              </a:rPr>
              <a:t>I</a:t>
            </a:r>
            <a:r>
              <a:rPr lang="pt-BR" sz="2400" dirty="0">
                <a:latin typeface="Arial" panose="020B0604020202020204" pitchFamily="34" charset="0"/>
                <a:cs typeface="Arial" panose="020B0604020202020204" pitchFamily="34" charset="0"/>
              </a:rPr>
              <a:t>, do CC/02 defendidas pela doutrina, uma quarta linha de interpretação, que toma em consideração a vontade manifestada no momento da celebração do casamento, como norte para a interpretação das regras sucessórias. - Impositiva a análise do art. 1.829, I, do CC/02, dentro do contexto do sistema jurídico, interpretando o dispositivo em harmonia com os demais que enfeixam a temática, em atenta observância dos princípios e diretrizes teóricas que lhe dão forma, marcadamente, a dignidade da pessoa humana, que se espraia, no plano da livre manifestação da vontade humana, por meio da autonomia privada e da consequente autorresponsabilidade, bem como da confiança legítima, da qual brota a boa-fé; a eticidade, por fim, vem complementar o sustentáculo principiológico que deve delinear os contornos da norma jurídica”. </a:t>
            </a:r>
            <a:endParaRPr lang="pt-BR" sz="1500" dirty="0"/>
          </a:p>
        </p:txBody>
      </p:sp>
    </p:spTree>
    <p:extLst>
      <p:ext uri="{BB962C8B-B14F-4D97-AF65-F5344CB8AC3E}">
        <p14:creationId xmlns:p14="http://schemas.microsoft.com/office/powerpoint/2010/main" xmlns="" val="396786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079BA86B-BBCD-6ACA-CC8C-160FBADE14EB}"/>
              </a:ext>
            </a:extLst>
          </p:cNvPr>
          <p:cNvSpPr txBox="1"/>
          <p:nvPr/>
        </p:nvSpPr>
        <p:spPr>
          <a:xfrm>
            <a:off x="0" y="1241778"/>
            <a:ext cx="12192000" cy="4985950"/>
          </a:xfrm>
          <a:prstGeom prst="rect">
            <a:avLst/>
          </a:prstGeom>
          <a:noFill/>
          <a:ln>
            <a:noFill/>
          </a:ln>
        </p:spPr>
        <p:txBody>
          <a:bodyPr spcFirstLastPara="1" wrap="square" lIns="91425" tIns="91425" rIns="91425" bIns="91425" anchor="t" anchorCtr="0">
            <a:spAutoFit/>
          </a:bodyPr>
          <a:lstStyle/>
          <a:p>
            <a:pPr marL="457200" lvl="0" algn="just"/>
            <a:r>
              <a:rPr lang="pt-BR" sz="2400" dirty="0">
                <a:latin typeface="Arial" panose="020B0604020202020204" pitchFamily="34" charset="0"/>
                <a:cs typeface="Arial" panose="020B0604020202020204" pitchFamily="34" charset="0"/>
              </a:rPr>
              <a:t>“Até o advento da Lei n.º 6.515/77 (Lei do Divórcio), vigeu no Direito brasileiro, como regime legal de bens, o da comunhão universal, no qual o cônjuge sobrevivente não concorre à herança, por já lhe ser conferida a meação sobre a totalidade do patrimônio do casal; a partir da vigência da Lei do Divórcio, contudo, o regime legal de bens no casamento passou a ser o da comunhão parcial, o que foi referendado pelo art. 1.640 do CC/02. - </a:t>
            </a:r>
            <a:r>
              <a:rPr lang="pt-BR" sz="2400" b="1" dirty="0">
                <a:latin typeface="Arial" panose="020B0604020202020204" pitchFamily="34" charset="0"/>
                <a:cs typeface="Arial" panose="020B0604020202020204" pitchFamily="34" charset="0"/>
              </a:rPr>
              <a:t>Preserva-se o regime da comunhão parcial de bens, de acordo com o postulado da autodeterminação, ao contemplar o cônjuge sobrevivente com o direito à meação, além da concorrência hereditária sobre os bens comuns, mesmo que haja bens particulares, os quais, em qualquer hipótese, são partilhados apenas entre os descendentes.</a:t>
            </a:r>
            <a:r>
              <a:rPr lang="pt-BR" sz="2400" dirty="0">
                <a:latin typeface="Arial" panose="020B0604020202020204" pitchFamily="34" charset="0"/>
                <a:cs typeface="Arial" panose="020B0604020202020204" pitchFamily="34" charset="0"/>
              </a:rPr>
              <a:t> Recurso especial improvido.” (STJ - REsp: 1.117.563/SP, 2009/0009726-0, Relator: Ministra NANCY ANDRIGHI, Data de Julgamento: 17/12/2009, T3 - TERCEIRA TURMA, Data de Publicação: DJe 06/04/2010). </a:t>
            </a:r>
          </a:p>
        </p:txBody>
      </p:sp>
    </p:spTree>
    <p:extLst>
      <p:ext uri="{BB962C8B-B14F-4D97-AF65-F5344CB8AC3E}">
        <p14:creationId xmlns:p14="http://schemas.microsoft.com/office/powerpoint/2010/main" xmlns="" val="241849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6BC199A1-D769-895B-CEC6-4AE554BA9280}"/>
              </a:ext>
            </a:extLst>
          </p:cNvPr>
          <p:cNvSpPr txBox="1"/>
          <p:nvPr/>
        </p:nvSpPr>
        <p:spPr>
          <a:xfrm>
            <a:off x="0" y="1359568"/>
            <a:ext cx="11694696" cy="5416837"/>
          </a:xfrm>
          <a:prstGeom prst="rect">
            <a:avLst/>
          </a:prstGeom>
          <a:noFill/>
          <a:ln>
            <a:noFill/>
          </a:ln>
        </p:spPr>
        <p:txBody>
          <a:bodyPr spcFirstLastPara="1" wrap="square" lIns="91425" tIns="91425" rIns="91425" bIns="91425" anchor="t" anchorCtr="0">
            <a:spAutoFit/>
          </a:bodyPr>
          <a:lstStyle/>
          <a:p>
            <a:pPr marL="457200" lvl="0" algn="just"/>
            <a:r>
              <a:rPr lang="pt-BR" sz="2000" dirty="0" smtClean="0">
                <a:latin typeface="Arial" panose="020B0604020202020204" pitchFamily="34" charset="0"/>
                <a:cs typeface="Arial" panose="020B0604020202020204" pitchFamily="34" charset="0"/>
              </a:rPr>
              <a:t>Porém</a:t>
            </a:r>
            <a:r>
              <a:rPr lang="pt-BR" sz="2000" dirty="0">
                <a:latin typeface="Arial" panose="020B0604020202020204" pitchFamily="34" charset="0"/>
                <a:cs typeface="Arial" panose="020B0604020202020204" pitchFamily="34" charset="0"/>
              </a:rPr>
              <a:t>, o STJ pacificou o tema na Segunda Seção, adotando a 1ª corrente – “Bens particulares”. </a:t>
            </a:r>
          </a:p>
          <a:p>
            <a:pPr marL="457200" lvl="0" algn="just"/>
            <a:r>
              <a:rPr lang="pt-BR" sz="2000" dirty="0">
                <a:latin typeface="Arial" panose="020B0604020202020204" pitchFamily="34" charset="0"/>
                <a:cs typeface="Arial" panose="020B0604020202020204" pitchFamily="34" charset="0"/>
              </a:rPr>
              <a:t>“RECURSO ESPECIAL. CIVIL. DIREITO DAS SUCESSÕES. CÔNJUGE SOBREVIVENTE. REGIME DE COMUNHÃO PARCIAL DE BENS. HERDEIRO NECESSÁRIO. EXISTÊNCIA DE DESCENDENTES DO CÔNJUGE FALECIDO. CONCORRÊNCIA. ACERVO HEREDITÁRIO. EXISTÊNCIA DE BENS PARTICULARES DO DE CUJUS. INTERPRETAÇÃO DO ART. 1.829, </a:t>
            </a:r>
            <a:r>
              <a:rPr lang="pt-BR" sz="2000" dirty="0" err="1">
                <a:latin typeface="Arial" panose="020B0604020202020204" pitchFamily="34" charset="0"/>
                <a:cs typeface="Arial" panose="020B0604020202020204" pitchFamily="34" charset="0"/>
              </a:rPr>
              <a:t>I</a:t>
            </a:r>
            <a:r>
              <a:rPr lang="pt-BR" sz="2000" dirty="0">
                <a:latin typeface="Arial" panose="020B0604020202020204" pitchFamily="34" charset="0"/>
                <a:cs typeface="Arial" panose="020B0604020202020204" pitchFamily="34" charset="0"/>
              </a:rPr>
              <a:t>, DO CÓDIGO CIVIL. VIOLAÇÃO AO ART. 535 DO CPC. INEXISTÊNCIA. 1. Não se constata violação ao art. 535 do Código de Processo Civil quando a Corte de origem dirime, fundamentadamente, todas as questões que lhe foram submetidas. Havendo manifestação expressa acerca dos temas necessários à integral solução da lide, ainda que em sentido contrário à pretensão da parte, fica afastada qualquer omissão, contradição ou obscuridade. </a:t>
            </a:r>
            <a:r>
              <a:rPr lang="pt-BR" sz="2000" b="1" dirty="0">
                <a:latin typeface="Arial" panose="020B0604020202020204" pitchFamily="34" charset="0"/>
                <a:cs typeface="Arial" panose="020B0604020202020204" pitchFamily="34" charset="0"/>
              </a:rPr>
              <a:t>2. Nos termos do art. 1.829, </a:t>
            </a:r>
            <a:r>
              <a:rPr lang="pt-BR" sz="2000" b="1" dirty="0" err="1">
                <a:latin typeface="Arial" panose="020B0604020202020204" pitchFamily="34" charset="0"/>
                <a:cs typeface="Arial" panose="020B0604020202020204" pitchFamily="34" charset="0"/>
              </a:rPr>
              <a:t>I</a:t>
            </a:r>
            <a:r>
              <a:rPr lang="pt-BR" sz="2000" b="1" dirty="0">
                <a:latin typeface="Arial" panose="020B0604020202020204" pitchFamily="34" charset="0"/>
                <a:cs typeface="Arial" panose="020B0604020202020204" pitchFamily="34" charset="0"/>
              </a:rPr>
              <a:t>, do Código Civil de 2002, o cônjuge sobrevivente, casado no regime de comunhão parcial de bens, concorrerá com os descendentes do cônjuge falecido somente quando este tiver deixado bens particulares. 3. A referida concorrência dar-se-á exclusivamente quanto aos bens particulares constantes do acervo hereditário do de cujus”” </a:t>
            </a:r>
            <a:r>
              <a:rPr lang="pt-BR" sz="2000" dirty="0">
                <a:latin typeface="Arial" panose="020B0604020202020204" pitchFamily="34" charset="0"/>
                <a:cs typeface="Arial" panose="020B0604020202020204" pitchFamily="34" charset="0"/>
              </a:rPr>
              <a:t>(STJ - REsp: 1.368.123/SP, 2012/0103103-3, Relator: Ministro SIDNEI BENETI, Relator(a) p/ Acórdão Ministro RAUL ARAÚJO, Data de Julgamento: 22/04/2015, S2 - SEGUNDA SEÇÃO, Data de Publicação: DJe 08/06/2015). </a:t>
            </a:r>
          </a:p>
        </p:txBody>
      </p:sp>
    </p:spTree>
    <p:extLst>
      <p:ext uri="{BB962C8B-B14F-4D97-AF65-F5344CB8AC3E}">
        <p14:creationId xmlns:p14="http://schemas.microsoft.com/office/powerpoint/2010/main" xmlns="" val="55569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03901CC8-1353-0B2F-7A3E-66418C427770}"/>
              </a:ext>
            </a:extLst>
          </p:cNvPr>
          <p:cNvSpPr txBox="1"/>
          <p:nvPr/>
        </p:nvSpPr>
        <p:spPr>
          <a:xfrm>
            <a:off x="0" y="1185333"/>
            <a:ext cx="12191999" cy="5601503"/>
          </a:xfrm>
          <a:prstGeom prst="rect">
            <a:avLst/>
          </a:prstGeom>
          <a:noFill/>
          <a:ln>
            <a:noFill/>
          </a:ln>
        </p:spPr>
        <p:txBody>
          <a:bodyPr spcFirstLastPara="1" wrap="square" lIns="91425" tIns="91425" rIns="91425" bIns="91425" anchor="t" anchorCtr="0">
            <a:spAutoFit/>
          </a:bodyPr>
          <a:lstStyle/>
          <a:p>
            <a:pPr marL="457200" lvl="0" algn="just"/>
            <a:r>
              <a:rPr lang="pt-BR" sz="2200" b="1" dirty="0" smtClean="0">
                <a:latin typeface="Arial" panose="020B0604020202020204" pitchFamily="34" charset="0"/>
                <a:cs typeface="Arial" panose="020B0604020202020204" pitchFamily="34" charset="0"/>
              </a:rPr>
              <a:t>Obs.4</a:t>
            </a: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No regime da separação convencional de bens, há concorrência sucessória do cônjuge (ou companheiro) em relação aos descendentes? Em um primeiro momento, o STJ entendeu que não. A separação obrigatória seria gênero, que engloba duas espécies: a separação legal e a separação convencional. </a:t>
            </a:r>
            <a:r>
              <a:rPr lang="pt-BR" sz="2200" b="1" dirty="0">
                <a:latin typeface="Arial" panose="020B0604020202020204" pitchFamily="34" charset="0"/>
                <a:cs typeface="Arial" panose="020B0604020202020204" pitchFamily="34" charset="0"/>
              </a:rPr>
              <a:t>“O regime de separação obrigatória de bens, previsto no art. 1.829, inc. </a:t>
            </a:r>
            <a:r>
              <a:rPr lang="pt-BR" sz="2200" b="1" dirty="0" err="1">
                <a:latin typeface="Arial" panose="020B0604020202020204" pitchFamily="34" charset="0"/>
                <a:cs typeface="Arial" panose="020B0604020202020204" pitchFamily="34" charset="0"/>
              </a:rPr>
              <a:t>I</a:t>
            </a:r>
            <a:r>
              <a:rPr lang="pt-BR" sz="2200" b="1" dirty="0">
                <a:latin typeface="Arial" panose="020B0604020202020204" pitchFamily="34" charset="0"/>
                <a:cs typeface="Arial" panose="020B0604020202020204" pitchFamily="34" charset="0"/>
              </a:rPr>
              <a:t>, do CC/02, é gênero que congrega duas espécies: separação legal; separação convencional. Uma decorre da lei e a outra da vontade das partes, e ambas obrigam os cônjuges, uma vez estipulado o regime de separação de bens, à sua observância. - Não remanesce, para o cônjuge casado mediante separação de bens, direito à meação, tampouco à concorrência sucessória, respeitando-se o regime de bens estipulado, que obriga as partes na vida e na morte. Nos dois casos, portanto, o cônjuge sobrevivente não é herdeiro necessário. - Entendimento em sentido diverso, suscitaria clara antinomia entre os </a:t>
            </a:r>
            <a:r>
              <a:rPr lang="pt-BR" sz="2200" b="1" dirty="0" err="1">
                <a:latin typeface="Arial" panose="020B0604020202020204" pitchFamily="34" charset="0"/>
                <a:cs typeface="Arial" panose="020B0604020202020204" pitchFamily="34" charset="0"/>
              </a:rPr>
              <a:t>arts</a:t>
            </a:r>
            <a:r>
              <a:rPr lang="pt-BR" sz="2200" b="1" dirty="0">
                <a:latin typeface="Arial" panose="020B0604020202020204" pitchFamily="34" charset="0"/>
                <a:cs typeface="Arial" panose="020B0604020202020204" pitchFamily="34" charset="0"/>
              </a:rPr>
              <a:t>. 1.829, inc. </a:t>
            </a:r>
            <a:r>
              <a:rPr lang="pt-BR" sz="2200" b="1" dirty="0" err="1">
                <a:latin typeface="Arial" panose="020B0604020202020204" pitchFamily="34" charset="0"/>
                <a:cs typeface="Arial" panose="020B0604020202020204" pitchFamily="34" charset="0"/>
              </a:rPr>
              <a:t>I</a:t>
            </a:r>
            <a:r>
              <a:rPr lang="pt-BR" sz="2200" b="1" dirty="0">
                <a:latin typeface="Arial" panose="020B0604020202020204" pitchFamily="34" charset="0"/>
                <a:cs typeface="Arial" panose="020B0604020202020204" pitchFamily="34" charset="0"/>
              </a:rPr>
              <a:t>, e 1.687, do CC/02, o que geraria uma quebra da unidade sistemática da lei codificada, e provocaria a morte do regime de separação de bens. Por isso, deve prevalecer a interpretação que conjuga e torna complementares os citados dispositivos”. </a:t>
            </a:r>
            <a:r>
              <a:rPr lang="pt-BR" sz="2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3431263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DEBB944A-67A6-5766-E650-7E92AAB92684}"/>
              </a:ext>
            </a:extLst>
          </p:cNvPr>
          <p:cNvSpPr txBox="1"/>
          <p:nvPr/>
        </p:nvSpPr>
        <p:spPr>
          <a:xfrm>
            <a:off x="192504" y="1219201"/>
            <a:ext cx="11999495" cy="5669682"/>
          </a:xfrm>
          <a:prstGeom prst="rect">
            <a:avLst/>
          </a:prstGeom>
          <a:noFill/>
          <a:ln>
            <a:noFill/>
          </a:ln>
        </p:spPr>
        <p:txBody>
          <a:bodyPr spcFirstLastPara="1" wrap="square" lIns="91425" tIns="91425" rIns="91425" bIns="91425" anchor="t" anchorCtr="0">
            <a:spAutoFit/>
          </a:bodyPr>
          <a:lstStyle/>
          <a:p>
            <a:pPr lvl="0" algn="just"/>
            <a:r>
              <a:rPr lang="pt-BR" sz="2200" dirty="0">
                <a:latin typeface="Arial" panose="020B0604020202020204" pitchFamily="34" charset="0"/>
                <a:cs typeface="Arial" panose="020B0604020202020204" pitchFamily="34" charset="0"/>
              </a:rPr>
              <a:t>“A ampla liberdade advinda da possibilidade de pactuação quanto ao regime matrimonial de bens, prevista pelo Direito Patrimonial de Família, não pode ser toldada pela imposição fleumática do Direito das Sucessões, porque o fenômeno sucessório traduz a continuação da personalidade do morto pela projeção jurídica dos arranjos patrimoniais feitos em vida. Trata-se, pois, de um ato de liberdade conjuntamente exercido, ao qual o fenômeno sucessório não pode estabelecer limitações. - Se o casal firmou pacto no sentido de não ter patrimônio comum e, se não requereu a alteração do regime estipulado, não houve doação de um cônjuge ao outro durante o casamento, tampouco foi deixado testamento ou legado para o cônjuge sobrevivente, quando seria livre e lícita qualquer dessas providências, não deve o intérprete da lei alçar o cônjuge sobrevivente à condição de herdeiro necessário, concorrendo com os descendentes, sob pena de clara violação ao regime de bens pactuado. - Haveria, induvidosamente, em tais situações, a alteração do regime matrimonial de bens post mortem, ou seja, com o fim do casamento pela morte de um dos cônjuges, seria alterado o regime de separação convencional de bens pactuado em vida, permitindo ao cônjuge sobrevivente o recebimento de bens de exclusiva propriedade do autor da herança, patrimônio ao qual recusou, quando do pacto antenupcial, por vontade própria”. (...). </a:t>
            </a:r>
          </a:p>
        </p:txBody>
      </p:sp>
    </p:spTree>
    <p:extLst>
      <p:ext uri="{BB962C8B-B14F-4D97-AF65-F5344CB8AC3E}">
        <p14:creationId xmlns:p14="http://schemas.microsoft.com/office/powerpoint/2010/main" xmlns="" val="291326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A67CC89B-CEAA-6040-C73E-6C9D8F89C2A9}"/>
              </a:ext>
            </a:extLst>
          </p:cNvPr>
          <p:cNvSpPr txBox="1"/>
          <p:nvPr/>
        </p:nvSpPr>
        <p:spPr>
          <a:xfrm>
            <a:off x="192504" y="1365956"/>
            <a:ext cx="11999495" cy="4893617"/>
          </a:xfrm>
          <a:prstGeom prst="rect">
            <a:avLst/>
          </a:prstGeom>
          <a:noFill/>
          <a:ln>
            <a:noFill/>
          </a:ln>
        </p:spPr>
        <p:txBody>
          <a:bodyPr spcFirstLastPara="1" wrap="square" lIns="91425" tIns="91425" rIns="91425" bIns="91425" anchor="t" anchorCtr="0">
            <a:spAutoFit/>
          </a:bodyPr>
          <a:lstStyle/>
          <a:p>
            <a:pPr lvl="0" indent="84138" algn="just"/>
            <a:r>
              <a:rPr lang="pt-BR" sz="2200" dirty="0">
                <a:latin typeface="Arial" panose="020B0604020202020204" pitchFamily="34" charset="0"/>
                <a:cs typeface="Arial" panose="020B0604020202020204" pitchFamily="34" charset="0"/>
              </a:rPr>
              <a:t>“Por fim, cumpre invocar a boa-fé objetiva, como exigência de lealdade e honestidade na conduta das partes, no sentido de que o cônjuge sobrevivente, após manifestar de forma livre e lícita a sua vontade, não pode dela se esquivar e, por conseguinte, arvorar-se em direito do qual solenemente declinou, ao estipular, no processo de habilitação para o casamento, conjuntamente com o autor da herança, o regime de separação convencional de bens, em pacto antenupcial por escritura pública. - O princípio da exclusividade, que rege a vida do casal e veda a interferência de terceiros ou do próprio Estado nas opções feitas licitamente quanto aos aspectos patrimoniais e extrapatrimoniais da vida familiar, robustece a única interpretação viável do art. 1.829, inc.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do CC/02, em consonância com o art. 1.687 do mesmo código, que assegura os efeitos práticos do regime de bens licitamente escolhido, bem como preserva a autonomia privada guindada pela eticidade” (STJ - </a:t>
            </a:r>
            <a:r>
              <a:rPr lang="pt-BR" sz="2200" dirty="0" err="1">
                <a:latin typeface="Arial" panose="020B0604020202020204" pitchFamily="34" charset="0"/>
                <a:cs typeface="Arial" panose="020B0604020202020204" pitchFamily="34" charset="0"/>
              </a:rPr>
              <a:t>REsp</a:t>
            </a:r>
            <a:r>
              <a:rPr lang="pt-BR" sz="2200" dirty="0">
                <a:latin typeface="Arial" panose="020B0604020202020204" pitchFamily="34" charset="0"/>
                <a:cs typeface="Arial" panose="020B0604020202020204" pitchFamily="34" charset="0"/>
              </a:rPr>
              <a:t>: 992.749 - MS 2007/0229597-9, Relator: Ministra NANCY ANDRIGHI, Data de Julgamento: 01/12/2009, T3 - TERCEIRA TURMA, Data de Publicação: </a:t>
            </a:r>
            <a:r>
              <a:rPr lang="pt-BR" sz="2200" dirty="0" err="1">
                <a:latin typeface="Arial" panose="020B0604020202020204" pitchFamily="34" charset="0"/>
                <a:cs typeface="Arial" panose="020B0604020202020204" pitchFamily="34" charset="0"/>
              </a:rPr>
              <a:t>DJe</a:t>
            </a:r>
            <a:r>
              <a:rPr lang="pt-BR" sz="2200" dirty="0">
                <a:latin typeface="Arial" panose="020B0604020202020204" pitchFamily="34" charset="0"/>
                <a:cs typeface="Arial" panose="020B0604020202020204" pitchFamily="34" charset="0"/>
              </a:rPr>
              <a:t> 05/02/2010 RSTJ, vol. 217, p. 820).</a:t>
            </a:r>
          </a:p>
          <a:p>
            <a:pPr marL="457200" lvl="0" algn="just"/>
            <a:endParaRPr lang="pt-BR" sz="2000" dirty="0"/>
          </a:p>
        </p:txBody>
      </p:sp>
    </p:spTree>
    <p:extLst>
      <p:ext uri="{BB962C8B-B14F-4D97-AF65-F5344CB8AC3E}">
        <p14:creationId xmlns:p14="http://schemas.microsoft.com/office/powerpoint/2010/main" xmlns="" val="4177536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B6D990B5-D901-FFC3-DA6A-746A2921FB90}"/>
              </a:ext>
            </a:extLst>
          </p:cNvPr>
          <p:cNvSpPr txBox="1"/>
          <p:nvPr/>
        </p:nvSpPr>
        <p:spPr>
          <a:xfrm>
            <a:off x="0" y="1320800"/>
            <a:ext cx="12192000" cy="5355282"/>
          </a:xfrm>
          <a:prstGeom prst="rect">
            <a:avLst/>
          </a:prstGeom>
          <a:noFill/>
          <a:ln>
            <a:noFill/>
          </a:ln>
        </p:spPr>
        <p:txBody>
          <a:bodyPr spcFirstLastPara="1" wrap="square" lIns="91425" tIns="91425" rIns="91425" bIns="91425" anchor="t" anchorCtr="0">
            <a:spAutoFit/>
          </a:bodyPr>
          <a:lstStyle/>
          <a:p>
            <a:pPr marL="457200" lvl="0" algn="just"/>
            <a:r>
              <a:rPr lang="pt-BR" sz="2400" dirty="0">
                <a:latin typeface="Arial" panose="020B0604020202020204" pitchFamily="34" charset="0"/>
                <a:cs typeface="Arial" panose="020B0604020202020204" pitchFamily="34" charset="0"/>
              </a:rPr>
              <a:t>Em 2015, o STJ pacificou o tema na Segunda Seção: na separação convencional de bens, há concorrência sucessória (meação é diferente de sucessão). A separação convencional não se projeta post mortem. “CIVIL. DIREITO DAS SUCESSÕES. CÔNJUGE. HERDEIRO NECESSÁRIO. ART. 1.845 DO CC. REGIME DE SEPARAÇÃO CONVENCIONAL DE BENS. CONCORRÊNCIA COM DESCENDENTE. POSSIBILIDADE. ART. 1.829, </a:t>
            </a:r>
            <a:r>
              <a:rPr lang="pt-BR" sz="2400" dirty="0" err="1">
                <a:latin typeface="Arial" panose="020B0604020202020204" pitchFamily="34" charset="0"/>
                <a:cs typeface="Arial" panose="020B0604020202020204" pitchFamily="34" charset="0"/>
              </a:rPr>
              <a:t>I</a:t>
            </a:r>
            <a:r>
              <a:rPr lang="pt-BR" sz="2400" dirty="0">
                <a:latin typeface="Arial" panose="020B0604020202020204" pitchFamily="34" charset="0"/>
                <a:cs typeface="Arial" panose="020B0604020202020204" pitchFamily="34" charset="0"/>
              </a:rPr>
              <a:t>, DO CC. 1. O cônjuge, qualquer que seja o regime de bens adotado pelo casal, é herdeiro necessário (art. 1.845 do Código Civil). 2. No regime de separação convencional de bens, o cônjuge sobrevivente concorre com os descendentes do falecido. </a:t>
            </a:r>
            <a:r>
              <a:rPr lang="pt-BR" sz="2400" b="1" dirty="0">
                <a:latin typeface="Arial" panose="020B0604020202020204" pitchFamily="34" charset="0"/>
                <a:cs typeface="Arial" panose="020B0604020202020204" pitchFamily="34" charset="0"/>
              </a:rPr>
              <a:t>A lei afasta a concorrência apenas quanto ao regime da separação legal de bens prevista no art. 1.641 do Código Civil. </a:t>
            </a:r>
            <a:r>
              <a:rPr lang="pt-BR" sz="2400" dirty="0">
                <a:latin typeface="Arial" panose="020B0604020202020204" pitchFamily="34" charset="0"/>
                <a:cs typeface="Arial" panose="020B0604020202020204" pitchFamily="34" charset="0"/>
              </a:rPr>
              <a:t>Interpretação do art. 1.829, I, do Código Civil” (STJ - REsp: 1.382.170 SP 2013/0131197-7, Relator: Ministro MOURA RIBEIRO, Data de Julgamento: 22/04/2015, S2 - SEGUNDA SEÇÃO, Data de Publicação: DJe 26/05/2015). </a:t>
            </a:r>
          </a:p>
        </p:txBody>
      </p:sp>
    </p:spTree>
    <p:extLst>
      <p:ext uri="{BB962C8B-B14F-4D97-AF65-F5344CB8AC3E}">
        <p14:creationId xmlns:p14="http://schemas.microsoft.com/office/powerpoint/2010/main" xmlns="" val="3937075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D8B128F8-C9A4-8C27-C215-0A9A1D3D8463}"/>
              </a:ext>
            </a:extLst>
          </p:cNvPr>
          <p:cNvSpPr txBox="1"/>
          <p:nvPr/>
        </p:nvSpPr>
        <p:spPr>
          <a:xfrm>
            <a:off x="0" y="1411112"/>
            <a:ext cx="12192000" cy="5570725"/>
          </a:xfrm>
          <a:prstGeom prst="rect">
            <a:avLst/>
          </a:prstGeom>
          <a:noFill/>
          <a:ln>
            <a:noFill/>
          </a:ln>
        </p:spPr>
        <p:txBody>
          <a:bodyPr spcFirstLastPara="1" wrap="square" lIns="91425" tIns="91425" rIns="91425" bIns="91425" anchor="t" anchorCtr="0">
            <a:spAutoFit/>
          </a:bodyPr>
          <a:lstStyle/>
          <a:p>
            <a:pPr marL="457200" lvl="0" algn="just"/>
            <a:r>
              <a:rPr lang="pt-BR" sz="2600" b="1" dirty="0">
                <a:latin typeface="Arial" panose="020B0604020202020204" pitchFamily="34" charset="0"/>
                <a:cs typeface="Arial" panose="020B0604020202020204" pitchFamily="34" charset="0"/>
              </a:rPr>
              <a:t>Obs. 5. </a:t>
            </a:r>
          </a:p>
          <a:p>
            <a:pPr marL="457200" lvl="0" algn="just"/>
            <a:r>
              <a:rPr lang="pt-BR" sz="2600" dirty="0">
                <a:latin typeface="Arial" panose="020B0604020202020204" pitchFamily="34" charset="0"/>
                <a:cs typeface="Arial" panose="020B0604020202020204" pitchFamily="34" charset="0"/>
              </a:rPr>
              <a:t>CC, art. 1.832: Reserva da quarta parte da herança. Em concorrência com os descendentes, o cônjuge (ou companheiro) receberá a mesma quota desses. Além disso, terá direito a 1/4 da herança se for ascendente dos herdeiros com quem concorrer (filhos comuns). Se o cônjuge concorre com filhos só do autor da herança (filhos exclusivos), não terá a reserva de 1/4.</a:t>
            </a:r>
          </a:p>
          <a:p>
            <a:pPr marL="457200" lvl="0" algn="just"/>
            <a:r>
              <a:rPr lang="pt-BR" sz="2600" dirty="0">
                <a:latin typeface="Arial" panose="020B0604020202020204" pitchFamily="34" charset="0"/>
                <a:cs typeface="Arial" panose="020B0604020202020204" pitchFamily="34" charset="0"/>
              </a:rPr>
              <a:t> </a:t>
            </a:r>
          </a:p>
          <a:p>
            <a:pPr marL="457200" lvl="0" algn="just"/>
            <a:r>
              <a:rPr lang="pt-BR" sz="2600" dirty="0">
                <a:latin typeface="Arial" panose="020B0604020202020204" pitchFamily="34" charset="0"/>
                <a:cs typeface="Arial" panose="020B0604020202020204" pitchFamily="34" charset="0"/>
              </a:rPr>
              <a:t>CC, art. 1.832: “Em concorrência com os descendentes (art. 1.829, inciso </a:t>
            </a:r>
            <a:r>
              <a:rPr lang="pt-BR" sz="2600" dirty="0" err="1">
                <a:latin typeface="Arial" panose="020B0604020202020204" pitchFamily="34" charset="0"/>
                <a:cs typeface="Arial" panose="020B0604020202020204" pitchFamily="34" charset="0"/>
              </a:rPr>
              <a:t>I</a:t>
            </a:r>
            <a:r>
              <a:rPr lang="pt-BR" sz="2600" dirty="0">
                <a:latin typeface="Arial" panose="020B0604020202020204" pitchFamily="34" charset="0"/>
                <a:cs typeface="Arial" panose="020B0604020202020204" pitchFamily="34" charset="0"/>
              </a:rPr>
              <a:t>) caberá ao cônjuge quinhão igual ao dos que sucederem por cabeça, não podendo a sua quota ser inferior à quarta parte da herança, se for ascendente dos herdeiros com que concorrer.”</a:t>
            </a:r>
          </a:p>
          <a:p>
            <a:pPr marL="457200" lvl="0" algn="just"/>
            <a:endParaRPr lang="pt-BR" sz="2200" dirty="0"/>
          </a:p>
          <a:p>
            <a:pPr marL="457200" lvl="0" algn="just"/>
            <a:endParaRPr lang="pt-BR" sz="2200" dirty="0"/>
          </a:p>
          <a:p>
            <a:pPr marL="457200" lvl="0" algn="just"/>
            <a:endParaRPr lang="pt-BR" sz="2000" dirty="0"/>
          </a:p>
        </p:txBody>
      </p:sp>
    </p:spTree>
    <p:extLst>
      <p:ext uri="{BB962C8B-B14F-4D97-AF65-F5344CB8AC3E}">
        <p14:creationId xmlns:p14="http://schemas.microsoft.com/office/powerpoint/2010/main" xmlns="" val="1814578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52080662-F9E4-468A-06A1-A1400C0C4BC2}"/>
              </a:ext>
            </a:extLst>
          </p:cNvPr>
          <p:cNvSpPr txBox="1"/>
          <p:nvPr/>
        </p:nvSpPr>
        <p:spPr>
          <a:xfrm>
            <a:off x="0" y="1765344"/>
            <a:ext cx="12192000" cy="4616618"/>
          </a:xfrm>
          <a:prstGeom prst="rect">
            <a:avLst/>
          </a:prstGeom>
          <a:noFill/>
          <a:ln>
            <a:noFill/>
          </a:ln>
        </p:spPr>
        <p:txBody>
          <a:bodyPr spcFirstLastPara="1" wrap="square" lIns="91425" tIns="91425" rIns="91425" bIns="91425" anchor="t" anchorCtr="0">
            <a:spAutoFit/>
          </a:bodyPr>
          <a:lstStyle/>
          <a:p>
            <a:pPr marL="457200" lvl="0" algn="just"/>
            <a:r>
              <a:rPr lang="pt-BR" sz="2400" b="1" dirty="0">
                <a:latin typeface="Arial" panose="020B0604020202020204" pitchFamily="34" charset="0"/>
                <a:cs typeface="Arial" panose="020B0604020202020204" pitchFamily="34" charset="0"/>
              </a:rPr>
              <a:t>Polêmica e correntes : </a:t>
            </a:r>
          </a:p>
          <a:p>
            <a:pPr marL="457200" lvl="0" algn="just"/>
            <a:r>
              <a:rPr lang="pt-BR" sz="2400" dirty="0">
                <a:latin typeface="Arial" panose="020B0604020202020204" pitchFamily="34" charset="0"/>
                <a:cs typeface="Arial" panose="020B0604020202020204" pitchFamily="34" charset="0"/>
              </a:rPr>
              <a:t>Filiação híbrida: ocorre quando o cônjuge/companheiro concorre com filhos comuns e exclusivos (havendo mais de 3 filhos). Nesse caso, deve ser feita a reserva da quarta parte?</a:t>
            </a:r>
          </a:p>
          <a:p>
            <a:pPr marL="800100" lvl="0" indent="-342900" algn="just">
              <a:buFont typeface="Arial" panose="020B0604020202020204" pitchFamily="34" charset="0"/>
              <a:buChar char="•"/>
            </a:pPr>
            <a:r>
              <a:rPr lang="pt-BR" sz="2400" dirty="0" smtClean="0">
                <a:latin typeface="Arial" panose="020B0604020202020204" pitchFamily="34" charset="0"/>
                <a:cs typeface="Arial" panose="020B0604020202020204" pitchFamily="34" charset="0"/>
              </a:rPr>
              <a:t>Posição </a:t>
            </a:r>
            <a:r>
              <a:rPr lang="pt-BR" sz="2400" dirty="0">
                <a:latin typeface="Arial" panose="020B0604020202020204" pitchFamily="34" charset="0"/>
                <a:cs typeface="Arial" panose="020B0604020202020204" pitchFamily="34" charset="0"/>
              </a:rPr>
              <a:t>majoritária: </a:t>
            </a:r>
            <a:r>
              <a:rPr lang="pt-BR" sz="2400" b="1" dirty="0">
                <a:latin typeface="Arial" panose="020B0604020202020204" pitchFamily="34" charset="0"/>
                <a:cs typeface="Arial" panose="020B0604020202020204" pitchFamily="34" charset="0"/>
              </a:rPr>
              <a:t>não! </a:t>
            </a:r>
            <a:r>
              <a:rPr lang="pt-BR" sz="2400" dirty="0">
                <a:latin typeface="Arial" panose="020B0604020202020204" pitchFamily="34" charset="0"/>
                <a:cs typeface="Arial" panose="020B0604020202020204" pitchFamily="34" charset="0"/>
              </a:rPr>
              <a:t>Corrente adotada por Maria Berenice Dias, Maria Helena Diniz, Luiz Paulo Vieira de Carvalho, Mario Delgado, Zeno Veloso, Rodrigo da Cunha Pereira, Euclides de Oliveira, Sebastião Amorim e Enunciado 527 da V Jornada de Direito Civil).  </a:t>
            </a:r>
            <a:r>
              <a:rPr lang="pt-BR" sz="2400" u="sng" dirty="0">
                <a:latin typeface="Arial" panose="020B0604020202020204" pitchFamily="34" charset="0"/>
                <a:cs typeface="Arial" panose="020B0604020202020204" pitchFamily="34" charset="0"/>
              </a:rPr>
              <a:t>Enunciado 527 da V JDC</a:t>
            </a:r>
            <a:r>
              <a:rPr lang="pt-BR" sz="2400" dirty="0">
                <a:latin typeface="Arial" panose="020B0604020202020204" pitchFamily="34" charset="0"/>
                <a:cs typeface="Arial" panose="020B0604020202020204" pitchFamily="34" charset="0"/>
              </a:rPr>
              <a:t>: “Na concorrência entre o cônjuge e os herdeiros do de cujus, não será reservada a quarta parte da herança para o sobrevivente no caso de filiação híbrida.”</a:t>
            </a:r>
          </a:p>
          <a:p>
            <a:pPr marL="800100" lvl="0" indent="-342900" algn="just">
              <a:buFont typeface="Arial" panose="020B0604020202020204" pitchFamily="34" charset="0"/>
              <a:buChar char="•"/>
            </a:pPr>
            <a:r>
              <a:rPr lang="pt-BR" sz="2400" dirty="0" smtClean="0">
                <a:latin typeface="Arial" panose="020B0604020202020204" pitchFamily="34" charset="0"/>
                <a:cs typeface="Arial" panose="020B0604020202020204" pitchFamily="34" charset="0"/>
              </a:rPr>
              <a:t>Posição </a:t>
            </a:r>
            <a:r>
              <a:rPr lang="pt-BR" sz="2400" dirty="0">
                <a:latin typeface="Arial" panose="020B0604020202020204" pitchFamily="34" charset="0"/>
                <a:cs typeface="Arial" panose="020B0604020202020204" pitchFamily="34" charset="0"/>
              </a:rPr>
              <a:t>minoritária: Francisco José Cahali e Silvio Venosa entendem que deve ocorrer a reserva da quarta parte</a:t>
            </a:r>
            <a:r>
              <a:rPr lang="pt-BR" sz="2400" dirty="0" smtClean="0">
                <a:latin typeface="Arial" panose="020B0604020202020204" pitchFamily="34" charset="0"/>
                <a:cs typeface="Arial" panose="020B0604020202020204" pitchFamily="34" charset="0"/>
              </a:rPr>
              <a:t>.</a:t>
            </a:r>
            <a:endParaRPr lang="pt-B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4021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7" name="Google Shape;96;p14">
            <a:extLst>
              <a:ext uri="{FF2B5EF4-FFF2-40B4-BE49-F238E27FC236}">
                <a16:creationId xmlns:a16="http://schemas.microsoft.com/office/drawing/2014/main" xmlns="" id="{797E608D-0BDF-83C1-3784-A8B54BC5A98B}"/>
              </a:ext>
            </a:extLst>
          </p:cNvPr>
          <p:cNvSpPr txBox="1"/>
          <p:nvPr/>
        </p:nvSpPr>
        <p:spPr>
          <a:xfrm>
            <a:off x="0" y="1128889"/>
            <a:ext cx="12192000" cy="6079803"/>
          </a:xfrm>
          <a:prstGeom prst="rect">
            <a:avLst/>
          </a:prstGeom>
          <a:noFill/>
          <a:ln>
            <a:noFill/>
          </a:ln>
        </p:spPr>
        <p:txBody>
          <a:bodyPr spcFirstLastPara="1" wrap="square" lIns="91425" tIns="91425" rIns="91425" bIns="91425" anchor="t" anchorCtr="0">
            <a:spAutoFit/>
          </a:bodyPr>
          <a:lstStyle/>
          <a:p>
            <a:pPr marL="457200" lvl="0" algn="just"/>
            <a:r>
              <a:rPr lang="pt-BR" sz="2200" dirty="0" err="1">
                <a:latin typeface="Arial" panose="020B0604020202020204" pitchFamily="34" charset="0"/>
                <a:cs typeface="Arial" panose="020B0604020202020204" pitchFamily="34" charset="0"/>
              </a:rPr>
              <a:t>REsp</a:t>
            </a:r>
            <a:r>
              <a:rPr lang="pt-BR" sz="2200" dirty="0">
                <a:latin typeface="Arial" panose="020B0604020202020204" pitchFamily="34" charset="0"/>
                <a:cs typeface="Arial" panose="020B0604020202020204" pitchFamily="34" charset="0"/>
              </a:rPr>
              <a:t> 1.617.650/RS – Adota a posição majoritária. “RECURSO ESPECIAL. DIREITO CIVIL. SUCESSÃO. INVENTÁRIO. UNIÃO ESTÁVEL. CONCORRÊNCIA HÍBRIDA. FILHOS COMUNS E EXCLUSIVOS. ART.1790, INCISOS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E II, DO CC/2002. INCONSTITUCIONALIDADE DECLARADA PELO STF. APLICAÇÃO AO CÔNJUGE OU CONVIVENTE SUPÉRSTITE DO ART.1829, INCISO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DO CC/2002. DOAÇÃO. AUSÊNCIA DE PREQUESTIONAMENTO.INEXISTÊNCIA DE RECONHECIMENTO DA VIOLAÇÃO DA METADE DISPONÍVEL. (...).1. Controvérsia em torno da fixação do quinhão hereditário a que faz jus a companheira, quando concorre com um filho comum e, ainda, outros seis filhos exclusivos do autor da herança.2. O Supremo Tribunal Federal, sob a relatoria do e. Min. Luís Roberto Barroso, quando do julgamento do RE 878.694/MG, reconheceu a inconstitucionalidade do art. 1.790 do CCB tendo em vista a marcante e inconstitucional diferenciação entre os regimes sucessórios do casamento e da união estável.3. Insubsistência da discussão do quanto disposto nos incisos </a:t>
            </a:r>
            <a:r>
              <a:rPr lang="pt-BR" sz="2200" dirty="0" err="1">
                <a:latin typeface="Arial" panose="020B0604020202020204" pitchFamily="34" charset="0"/>
                <a:cs typeface="Arial" panose="020B0604020202020204" pitchFamily="34" charset="0"/>
              </a:rPr>
              <a:t>I</a:t>
            </a:r>
            <a:r>
              <a:rPr lang="pt-BR" sz="2200" dirty="0">
                <a:latin typeface="Arial" panose="020B0604020202020204" pitchFamily="34" charset="0"/>
                <a:cs typeface="Arial" panose="020B0604020202020204" pitchFamily="34" charset="0"/>
              </a:rPr>
              <a:t> e II do art. 1.790, do CCB, acerca do quinhão da convivente - se o mesmo que o dos filhos (</a:t>
            </a:r>
            <a:r>
              <a:rPr lang="pt-BR" sz="2200" dirty="0" err="1">
                <a:latin typeface="Arial" panose="020B0604020202020204" pitchFamily="34" charset="0"/>
                <a:cs typeface="Arial" panose="020B0604020202020204" pitchFamily="34" charset="0"/>
              </a:rPr>
              <a:t>desimportando</a:t>
            </a:r>
            <a:r>
              <a:rPr lang="pt-BR" sz="2200" dirty="0">
                <a:latin typeface="Arial" panose="020B0604020202020204" pitchFamily="34" charset="0"/>
                <a:cs typeface="Arial" panose="020B0604020202020204" pitchFamily="34" charset="0"/>
              </a:rPr>
              <a:t> se comuns ou exclusivos do falecido) -, pois declarado inconstitucional, reconhecendo-se a incidência do art. 1.829 do CCB” (....). </a:t>
            </a:r>
          </a:p>
          <a:p>
            <a:pPr marL="457200" lvl="0" algn="just"/>
            <a:endParaRPr lang="pt-BR" sz="2000" dirty="0"/>
          </a:p>
        </p:txBody>
      </p:sp>
    </p:spTree>
    <p:extLst>
      <p:ext uri="{BB962C8B-B14F-4D97-AF65-F5344CB8AC3E}">
        <p14:creationId xmlns:p14="http://schemas.microsoft.com/office/powerpoint/2010/main" xmlns="" val="62731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Google Shape;94;p14">
            <a:extLst>
              <a:ext uri="{FF2B5EF4-FFF2-40B4-BE49-F238E27FC236}">
                <a16:creationId xmlns:a16="http://schemas.microsoft.com/office/drawing/2014/main" xmlns="" id="{1413606D-8B2A-8F3B-E1DB-FB6E77CD7B6A}"/>
              </a:ext>
            </a:extLst>
          </p:cNvPr>
          <p:cNvSpPr txBox="1">
            <a:spLocks/>
          </p:cNvSpPr>
          <p:nvPr/>
        </p:nvSpPr>
        <p:spPr>
          <a:xfrm>
            <a:off x="1524000" y="264695"/>
            <a:ext cx="9144000" cy="902368"/>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000000"/>
                </a:solidFill>
                <a:latin typeface="Calibri" panose="020F0502020204030204" pitchFamily="34" charset="0"/>
                <a:ea typeface="Times New Roman" panose="02020603050405020304" pitchFamily="18" charset="0"/>
                <a:cs typeface="Lohit Devanagari"/>
              </a:rPr>
              <a:t>DIREITO DAS SUCESSÕES  </a:t>
            </a:r>
            <a:endParaRPr lang="pt-BR" sz="5400" b="1" dirty="0"/>
          </a:p>
        </p:txBody>
      </p:sp>
      <p:sp>
        <p:nvSpPr>
          <p:cNvPr id="6" name="Google Shape;96;p14">
            <a:extLst>
              <a:ext uri="{FF2B5EF4-FFF2-40B4-BE49-F238E27FC236}">
                <a16:creationId xmlns:a16="http://schemas.microsoft.com/office/drawing/2014/main" xmlns="" id="{E9EA5F3A-C020-B808-30D9-2F6881E1B608}"/>
              </a:ext>
            </a:extLst>
          </p:cNvPr>
          <p:cNvSpPr txBox="1"/>
          <p:nvPr/>
        </p:nvSpPr>
        <p:spPr>
          <a:xfrm>
            <a:off x="0" y="1061156"/>
            <a:ext cx="12192000" cy="5740003"/>
          </a:xfrm>
          <a:prstGeom prst="rect">
            <a:avLst/>
          </a:prstGeom>
          <a:noFill/>
          <a:ln>
            <a:noFill/>
          </a:ln>
        </p:spPr>
        <p:txBody>
          <a:bodyPr spcFirstLastPara="1" wrap="square" lIns="91425" tIns="91425" rIns="91425" bIns="91425" anchor="t" anchorCtr="0">
            <a:spAutoFit/>
          </a:bodyPr>
          <a:lstStyle/>
          <a:p>
            <a:pPr marL="95250" lvl="0" algn="just"/>
            <a:r>
              <a:rPr lang="pt-BR" sz="1900" dirty="0">
                <a:latin typeface="Arial" panose="020B0604020202020204" pitchFamily="34" charset="0"/>
                <a:cs typeface="Arial" panose="020B0604020202020204" pitchFamily="34" charset="0"/>
              </a:rPr>
              <a:t>4. ‘Nos termos do art. 1.829, </a:t>
            </a:r>
            <a:r>
              <a:rPr lang="pt-BR" sz="1900" dirty="0" err="1">
                <a:latin typeface="Arial" panose="020B0604020202020204" pitchFamily="34" charset="0"/>
                <a:cs typeface="Arial" panose="020B0604020202020204" pitchFamily="34" charset="0"/>
              </a:rPr>
              <a:t>I</a:t>
            </a:r>
            <a:r>
              <a:rPr lang="pt-BR" sz="1900" dirty="0">
                <a:latin typeface="Arial" panose="020B0604020202020204" pitchFamily="34" charset="0"/>
                <a:cs typeface="Arial" panose="020B0604020202020204" pitchFamily="34" charset="0"/>
              </a:rPr>
              <a:t>, do Código Civil de 2002, o cônjuge sobrevivente, casado no regime de comunhão parcial de bens, concorrerá com os descendentes do cônjuge falecido somente quando este tiver deixado bens particulares. A referida concorrência dar-se-á exclusivamente quanto aos bens particulares constantes do acervo hereditário do de cujus.’ (</a:t>
            </a:r>
            <a:r>
              <a:rPr lang="pt-BR" sz="1900" dirty="0" err="1">
                <a:latin typeface="Arial" panose="020B0604020202020204" pitchFamily="34" charset="0"/>
                <a:cs typeface="Arial" panose="020B0604020202020204" pitchFamily="34" charset="0"/>
              </a:rPr>
              <a:t>REsp</a:t>
            </a:r>
            <a:r>
              <a:rPr lang="pt-BR" sz="1900" dirty="0">
                <a:latin typeface="Arial" panose="020B0604020202020204" pitchFamily="34" charset="0"/>
                <a:cs typeface="Arial" panose="020B0604020202020204" pitchFamily="34" charset="0"/>
              </a:rPr>
              <a:t> 1368123/SP, Rel. Ministro SIDNEI BENETI, Rel. </a:t>
            </a:r>
            <a:r>
              <a:rPr lang="pt-BR" sz="1900" dirty="0" err="1">
                <a:latin typeface="Arial" panose="020B0604020202020204" pitchFamily="34" charset="0"/>
                <a:cs typeface="Arial" panose="020B0604020202020204" pitchFamily="34" charset="0"/>
              </a:rPr>
              <a:t>p</a:t>
            </a:r>
            <a:r>
              <a:rPr lang="pt-BR" sz="1900" dirty="0">
                <a:latin typeface="Arial" panose="020B0604020202020204" pitchFamily="34" charset="0"/>
                <a:cs typeface="Arial" panose="020B0604020202020204" pitchFamily="34" charset="0"/>
              </a:rPr>
              <a:t>/ Acórdão Ministro RAUL ARAÚJO, SEGUNDA SEÇÃO, julgado em 22/04/2015, </a:t>
            </a:r>
            <a:r>
              <a:rPr lang="pt-BR" sz="1900" dirty="0" err="1">
                <a:latin typeface="Arial" panose="020B0604020202020204" pitchFamily="34" charset="0"/>
                <a:cs typeface="Arial" panose="020B0604020202020204" pitchFamily="34" charset="0"/>
              </a:rPr>
              <a:t>DJe</a:t>
            </a:r>
            <a:r>
              <a:rPr lang="pt-BR" sz="1900" dirty="0">
                <a:latin typeface="Arial" panose="020B0604020202020204" pitchFamily="34" charset="0"/>
                <a:cs typeface="Arial" panose="020B0604020202020204" pitchFamily="34" charset="0"/>
              </a:rPr>
              <a:t> 08/06/2015) 5. Necessária aplicação do direito à espécie, pois, reconhecida a incidência do art. 1.829, </a:t>
            </a:r>
            <a:r>
              <a:rPr lang="pt-BR" sz="1900" dirty="0" err="1">
                <a:latin typeface="Arial" panose="020B0604020202020204" pitchFamily="34" charset="0"/>
                <a:cs typeface="Arial" panose="020B0604020202020204" pitchFamily="34" charset="0"/>
              </a:rPr>
              <a:t>I</a:t>
            </a:r>
            <a:r>
              <a:rPr lang="pt-BR" sz="1900" dirty="0">
                <a:latin typeface="Arial" panose="020B0604020202020204" pitchFamily="34" charset="0"/>
                <a:cs typeface="Arial" panose="020B0604020202020204" pitchFamily="34" charset="0"/>
              </a:rPr>
              <a:t>, do CCB e em face da aplicação das normas sucessórias relativas ao casamento, aplicável o art. 1.832 do CCB, cuja análise deve ser, de pronto, realizada por esta Corte Superior, notadamente em face da quota mínima estabelecida ao final do referido dispositivo em favor do cônjuge (e agora companheiro), de 1/4 da herança, quando concorre com seus descendentes. 6. A interpretação mais razoável do enunciado normativo do art. 1.832 do Código Civil é a de que a reserva de 1/4 da herança restringe-se à hipótese em que o cônjuge ou companheiro concorrem com os descendentes comuns. Enunciado 527 da Jornada de Direito Civil. 7. A interpretação restritiva dessa disposição legal assegura a igualdade entre os filhos, que dimana do Código Civil (art. 1.834 do CCB) e da própria Constituição Federal (art. 227, §6º, da CF), bem como o direito dos descendentes exclusivos não verem seu patrimônio injustificadamente reduzido mediante interpretação extensiva de norma. 8. Não haverá falar em reserva quando a concorrência se estabelece entre o cônjuge/companheiro e os descendentes apenas do autor da herança ou, ainda, na hipótese de concorrência híbrida, ou seja, quando concorrem descendentes comuns e exclusivos do falecido. (</a:t>
            </a:r>
            <a:r>
              <a:rPr lang="pt-BR" sz="1900" dirty="0" err="1">
                <a:latin typeface="Arial" panose="020B0604020202020204" pitchFamily="34" charset="0"/>
                <a:cs typeface="Arial" panose="020B0604020202020204" pitchFamily="34" charset="0"/>
              </a:rPr>
              <a:t>REsp</a:t>
            </a:r>
            <a:r>
              <a:rPr lang="pt-BR" sz="1900" dirty="0">
                <a:latin typeface="Arial" panose="020B0604020202020204" pitchFamily="34" charset="0"/>
                <a:cs typeface="Arial" panose="020B0604020202020204" pitchFamily="34" charset="0"/>
              </a:rPr>
              <a:t> 1617650/RS, Rel. Ministro PAULO DE TARSO SANSEVERINO, TERCEIRA TURMA, julgado em 11/06/2019, DJe 01/07/2019). </a:t>
            </a:r>
          </a:p>
        </p:txBody>
      </p:sp>
    </p:spTree>
    <p:extLst>
      <p:ext uri="{BB962C8B-B14F-4D97-AF65-F5344CB8AC3E}">
        <p14:creationId xmlns:p14="http://schemas.microsoft.com/office/powerpoint/2010/main" xmlns="" val="995382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9C605E7-3D7A-6A0C-48A2-0D9DFDD44B1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2700" y="47626"/>
            <a:ext cx="2019300" cy="6858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94;p14">
            <a:extLst>
              <a:ext uri="{FF2B5EF4-FFF2-40B4-BE49-F238E27FC236}">
                <a16:creationId xmlns:a16="http://schemas.microsoft.com/office/drawing/2014/main" xmlns="" id="{4BBC34A6-3C20-2BD7-1523-CCD457153224}"/>
              </a:ext>
            </a:extLst>
          </p:cNvPr>
          <p:cNvSpPr txBox="1">
            <a:spLocks/>
          </p:cNvSpPr>
          <p:nvPr/>
        </p:nvSpPr>
        <p:spPr>
          <a:xfrm>
            <a:off x="1524000" y="1444977"/>
            <a:ext cx="9144000" cy="4109155"/>
          </a:xfrm>
          <a:prstGeom prst="rect">
            <a:avLst/>
          </a:prstGeom>
          <a:noFill/>
          <a:ln>
            <a:noFill/>
          </a:ln>
          <a:effectLst>
            <a:outerShdw blurRad="50800" dist="38100" dir="2700000" algn="tl" rotWithShape="0">
              <a:srgbClr val="000000">
                <a:alpha val="40000"/>
              </a:srgbClr>
            </a:outerShdw>
          </a:effectLst>
        </p:spPr>
        <p:txBody>
          <a:bodyPr spcFirstLastPara="1" vert="horz" wrap="square" lIns="91425" tIns="45700" rIns="91425" bIns="45700" rtlCol="0" anchor="b"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b="1" dirty="0" smtClean="0">
                <a:solidFill>
                  <a:srgbClr val="000000"/>
                </a:solidFill>
                <a:latin typeface="Calibri" panose="020F0502020204030204" pitchFamily="34" charset="0"/>
                <a:ea typeface="Times New Roman" panose="02020603050405020304" pitchFamily="18" charset="0"/>
                <a:cs typeface="Lohit Devanagari"/>
              </a:rPr>
              <a:t>OBRIGADO. </a:t>
            </a:r>
            <a:endParaRPr lang="pt-BR" b="1" dirty="0" smtClean="0">
              <a:solidFill>
                <a:srgbClr val="000000"/>
              </a:solidFill>
              <a:latin typeface="Calibri" panose="020F0502020204030204" pitchFamily="34" charset="0"/>
              <a:ea typeface="Times New Roman" panose="02020603050405020304" pitchFamily="18" charset="0"/>
              <a:cs typeface="Lohit Devanagari"/>
            </a:endParaRPr>
          </a:p>
          <a:p>
            <a:pPr algn="ctr"/>
            <a:r>
              <a:rPr lang="pt-BR" b="1" dirty="0" smtClean="0">
                <a:solidFill>
                  <a:srgbClr val="000000"/>
                </a:solidFill>
                <a:latin typeface="Calibri" panose="020F0502020204030204" pitchFamily="34" charset="0"/>
              </a:rPr>
              <a:t>MATERIAL EM </a:t>
            </a:r>
            <a:r>
              <a:rPr lang="pt-BR" b="1" dirty="0" smtClean="0">
                <a:solidFill>
                  <a:srgbClr val="000000"/>
                </a:solidFill>
                <a:latin typeface="Calibri" panose="020F0502020204030204" pitchFamily="34" charset="0"/>
                <a:hlinkClick r:id="rId3"/>
              </a:rPr>
              <a:t>WWW.FLAVIOTARTUCE.ADV.BR</a:t>
            </a:r>
            <a:r>
              <a:rPr lang="pt-BR" b="1" dirty="0" smtClean="0">
                <a:solidFill>
                  <a:srgbClr val="000000"/>
                </a:solidFill>
                <a:latin typeface="Calibri" panose="020F0502020204030204" pitchFamily="34" charset="0"/>
              </a:rPr>
              <a:t>. MATERIAL DE AULA. </a:t>
            </a:r>
          </a:p>
          <a:p>
            <a:pPr algn="ctr"/>
            <a:endParaRPr lang="pt-BR" b="1" dirty="0" smtClean="0">
              <a:solidFill>
                <a:srgbClr val="000000"/>
              </a:solidFill>
              <a:latin typeface="Calibri" panose="020F0502020204030204" pitchFamily="34" charset="0"/>
            </a:endParaRPr>
          </a:p>
          <a:p>
            <a:pPr algn="ctr"/>
            <a:r>
              <a:rPr lang="pt-BR" b="1" dirty="0" smtClean="0">
                <a:solidFill>
                  <a:srgbClr val="000000"/>
                </a:solidFill>
                <a:latin typeface="Calibri" panose="020F0502020204030204" pitchFamily="34" charset="0"/>
              </a:rPr>
              <a:t>INSTAGRAM: @FLAVIO.TARTUCE</a:t>
            </a:r>
          </a:p>
          <a:p>
            <a:pPr algn="ctr"/>
            <a:endParaRPr lang="pt-BR" b="1" smtClean="0">
              <a:solidFill>
                <a:srgbClr val="000000"/>
              </a:solidFill>
              <a:latin typeface="Calibri" panose="020F0502020204030204" pitchFamily="34" charset="0"/>
            </a:endParaRPr>
          </a:p>
          <a:p>
            <a:pPr algn="ctr"/>
            <a:r>
              <a:rPr lang="pt-BR" b="1" smtClean="0">
                <a:solidFill>
                  <a:srgbClr val="000000"/>
                </a:solidFill>
                <a:latin typeface="Calibri" panose="020F0502020204030204" pitchFamily="34" charset="0"/>
              </a:rPr>
              <a:t>DÚVIDAS</a:t>
            </a:r>
            <a:r>
              <a:rPr lang="pt-BR" b="1" dirty="0" smtClean="0">
                <a:solidFill>
                  <a:srgbClr val="000000"/>
                </a:solidFill>
                <a:latin typeface="Calibri" panose="020F0502020204030204" pitchFamily="34" charset="0"/>
              </a:rPr>
              <a:t>: </a:t>
            </a:r>
            <a:r>
              <a:rPr lang="pt-BR" b="1" dirty="0" smtClean="0">
                <a:solidFill>
                  <a:srgbClr val="000000"/>
                </a:solidFill>
                <a:latin typeface="Calibri" panose="020F0502020204030204" pitchFamily="34" charset="0"/>
                <a:hlinkClick r:id="rId4"/>
              </a:rPr>
              <a:t>fftartuce@uol.com.br</a:t>
            </a:r>
            <a:r>
              <a:rPr lang="pt-BR" b="1" dirty="0" smtClean="0">
                <a:solidFill>
                  <a:srgbClr val="000000"/>
                </a:solidFill>
                <a:latin typeface="Calibri" panose="020F0502020204030204" pitchFamily="34" charset="0"/>
              </a:rPr>
              <a:t>. </a:t>
            </a:r>
            <a:endParaRPr lang="pt-BR" b="1" dirty="0"/>
          </a:p>
        </p:txBody>
      </p:sp>
    </p:spTree>
    <p:extLst>
      <p:ext uri="{BB962C8B-B14F-4D97-AF65-F5344CB8AC3E}">
        <p14:creationId xmlns:p14="http://schemas.microsoft.com/office/powerpoint/2010/main" xmlns="" val="383338149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4111</Words>
  <Application>Microsoft Office PowerPoint</Application>
  <PresentationFormat>Personalizar</PresentationFormat>
  <Paragraphs>186</Paragraphs>
  <Slides>27</Slides>
  <Notes>0</Notes>
  <HiddenSlides>0</HiddenSlides>
  <MMClips>0</MMClips>
  <ScaleCrop>false</ScaleCrop>
  <HeadingPairs>
    <vt:vector size="4" baseType="variant">
      <vt:variant>
        <vt:lpstr>Tema</vt:lpstr>
      </vt:variant>
      <vt:variant>
        <vt:i4>1</vt:i4>
      </vt:variant>
      <vt:variant>
        <vt:lpstr>Títulos de slides</vt:lpstr>
      </vt:variant>
      <vt:variant>
        <vt:i4>27</vt:i4>
      </vt:variant>
    </vt:vector>
  </HeadingPairs>
  <TitlesOfParts>
    <vt:vector size="28"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Erik Gomes</dc:creator>
  <cp:lastModifiedBy>Flavio</cp:lastModifiedBy>
  <cp:revision>3</cp:revision>
  <dcterms:created xsi:type="dcterms:W3CDTF">2022-06-20T19:16:40Z</dcterms:created>
  <dcterms:modified xsi:type="dcterms:W3CDTF">2022-06-21T17:06:31Z</dcterms:modified>
</cp:coreProperties>
</file>