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9" r:id="rId4"/>
    <p:sldId id="280" r:id="rId5"/>
    <p:sldId id="283" r:id="rId6"/>
    <p:sldId id="289" r:id="rId7"/>
    <p:sldId id="290" r:id="rId8"/>
    <p:sldId id="282" r:id="rId9"/>
    <p:sldId id="284" r:id="rId10"/>
    <p:sldId id="285" r:id="rId11"/>
    <p:sldId id="286" r:id="rId12"/>
    <p:sldId id="287" r:id="rId13"/>
    <p:sldId id="288" r:id="rId14"/>
    <p:sldId id="277"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60"/>
  </p:normalViewPr>
  <p:slideViewPr>
    <p:cSldViewPr snapToGrid="0">
      <p:cViewPr varScale="1">
        <p:scale>
          <a:sx n="79" d="100"/>
          <a:sy n="79" d="100"/>
        </p:scale>
        <p:origin x="-86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0392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300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30221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1665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93683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3752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87360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479442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50950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6857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515883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0E7878-5FAC-447C-BA1A-FEA4E4FFE0E2}" type="datetimeFigureOut">
              <a:rPr lang="pt-BR" smtClean="0"/>
              <a:pPr/>
              <a:t>16/01/2020</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975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l.facebook.com/l.php?u=https://help.instagram.com/contact/452224988254813&amp;h=AT240GFeWdq77dyt65_fO5Pb_Gjl-JoA4W26x9rd-VsvjE1p7xd7qhDb2RuUVITPKi-aoARuqQbPwjTxK9hMWIl0tIq8aB5bk9DWCkWky3GdglwG0f0g1Bxk9VWwbgg2Vc9nHjQ-Uo2pe6SCLi24aw" TargetMode="External"/><Relationship Id="rId2" Type="http://schemas.openxmlformats.org/officeDocument/2006/relationships/hyperlink" Target="https://help.instagram.com/23176466035418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help.instagram.com/contact/147489948273068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nstagram.com/comprarperfil/?igshid=ltzkwvbt05f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mailto:fftartuce@uol.com.br" TargetMode="External"/><Relationship Id="rId1" Type="http://schemas.openxmlformats.org/officeDocument/2006/relationships/slideLayout" Target="../slideLayouts/slideLayout2.xml"/><Relationship Id="rId4" Type="http://schemas.openxmlformats.org/officeDocument/2006/relationships/hyperlink" Target="https://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0000" lnSpcReduction="20000"/>
          </a:bodyPr>
          <a:lstStyle/>
          <a:p>
            <a:pPr marL="0" indent="0" algn="ctr">
              <a:buNone/>
            </a:pPr>
            <a:endParaRPr lang="pt-BR" b="1" dirty="0" smtClean="0"/>
          </a:p>
          <a:p>
            <a:pPr marL="0" indent="0" algn="ctr">
              <a:buNone/>
            </a:pPr>
            <a:r>
              <a:rPr lang="pt-BR" sz="4000" b="1" dirty="0" smtClean="0"/>
              <a:t>VI CURSO DE DIREITO ELETRÔNICO.</a:t>
            </a:r>
          </a:p>
          <a:p>
            <a:pPr marL="0" indent="0" algn="ctr">
              <a:buNone/>
            </a:pPr>
            <a:r>
              <a:rPr lang="pt-BR" sz="4000" b="1" dirty="0" smtClean="0"/>
              <a:t>PUCPR – UNIVERSIDADE DE LISBOA.  </a:t>
            </a:r>
            <a:endParaRPr lang="pt-BR" sz="4000" b="1" dirty="0" smtClean="0"/>
          </a:p>
          <a:p>
            <a:pPr marL="0" indent="0" algn="ctr">
              <a:buNone/>
            </a:pPr>
            <a:r>
              <a:rPr lang="pt-BR" sz="4000" b="1" smtClean="0"/>
              <a:t>JANEIRO DE 2020</a:t>
            </a:r>
            <a:endParaRPr lang="pt-BR" sz="4000" b="1" dirty="0" smtClean="0"/>
          </a:p>
          <a:p>
            <a:pPr marL="0" indent="0" algn="ctr">
              <a:buNone/>
            </a:pPr>
            <a:endParaRPr lang="pt-BR" sz="4000" b="1" dirty="0" smtClean="0"/>
          </a:p>
          <a:p>
            <a:pPr marL="0" indent="0" algn="ctr">
              <a:buNone/>
            </a:pPr>
            <a:r>
              <a:rPr lang="pt-BR" sz="4000" b="1" dirty="0" smtClean="0"/>
              <a:t>HERANÇA DIGITAL. </a:t>
            </a:r>
          </a:p>
          <a:p>
            <a:pPr marL="0" indent="0" algn="ctr">
              <a:buNone/>
            </a:pPr>
            <a:endParaRPr lang="pt-BR" sz="4000" b="1" dirty="0" smtClean="0"/>
          </a:p>
          <a:p>
            <a:pPr marL="0" indent="0" algn="ctr">
              <a:buNone/>
            </a:pPr>
            <a:r>
              <a:rPr lang="pt-BR" sz="4000" b="1" dirty="0" smtClean="0"/>
              <a:t>FLÁVIO TARTUCE. </a:t>
            </a:r>
          </a:p>
          <a:p>
            <a:pPr marL="0" indent="0" algn="ctr">
              <a:buNone/>
            </a:pPr>
            <a:r>
              <a:rPr lang="pt-BR" sz="4000" b="1" dirty="0" smtClean="0"/>
              <a:t>Doutor e Pós-Doutorando pela Faculdade de Direito da USP. </a:t>
            </a:r>
          </a:p>
          <a:p>
            <a:pPr marL="0" indent="0" algn="ctr">
              <a:buNone/>
            </a:pPr>
            <a:r>
              <a:rPr lang="pt-BR" sz="4000" b="1" dirty="0" smtClean="0"/>
              <a:t>Coordenador do programa de mestrado da Escola Paulista de Direito. </a:t>
            </a:r>
          </a:p>
          <a:p>
            <a:pPr marL="0" indent="0" algn="ctr">
              <a:buNone/>
            </a:pPr>
            <a:r>
              <a:rPr lang="pt-BR" sz="4000" b="1" dirty="0" smtClean="0"/>
              <a:t>Fundador e Presidente do Instituto Brasileiro de Direito Contratual (IBDCont). </a:t>
            </a:r>
          </a:p>
          <a:p>
            <a:pPr marL="0" indent="0" algn="ctr">
              <a:buNone/>
            </a:pPr>
            <a:r>
              <a:rPr lang="pt-BR" sz="4000" b="1" dirty="0" smtClean="0"/>
              <a:t>Presidente do IBDFAMSP.  Diretor Nacional do IBDFAM. </a:t>
            </a:r>
            <a:endParaRPr lang="pt-BR" sz="4000" b="1"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7500" lnSpcReduction="20000"/>
          </a:bodyPr>
          <a:lstStyle/>
          <a:p>
            <a:pPr algn="just">
              <a:buNone/>
            </a:pPr>
            <a:endParaRPr lang="pt-BR" sz="4900" dirty="0" smtClean="0"/>
          </a:p>
          <a:p>
            <a:pPr algn="just">
              <a:buNone/>
            </a:pPr>
            <a:r>
              <a:rPr lang="pt-BR" sz="4900" dirty="0" smtClean="0"/>
              <a:t>“No despertar do terceiro milênio, a humanidade acorda, distende os membros e esfrega os olhos. Restos de algum pesadelo horrível ainda atravessam sua mente. (...). A humanidade vai até o banheiro, lava o rosto, examina as rugas diante do espelho, prepara uma xícara de café e abre o jornal. ‘O que será que nos </a:t>
            </a:r>
            <a:r>
              <a:rPr lang="pt-BR" sz="4900" smtClean="0"/>
              <a:t>espera hoje?’” </a:t>
            </a:r>
            <a:endParaRPr lang="pt-BR" sz="4900" dirty="0" smtClean="0"/>
          </a:p>
          <a:p>
            <a:pPr algn="just">
              <a:buNone/>
            </a:pPr>
            <a:r>
              <a:rPr lang="pt-BR" sz="4900" dirty="0" err="1" smtClean="0"/>
              <a:t>Yuval</a:t>
            </a:r>
            <a:r>
              <a:rPr lang="pt-BR" sz="4900" dirty="0" smtClean="0"/>
              <a:t> Harari – </a:t>
            </a:r>
            <a:r>
              <a:rPr lang="pt-BR" sz="4900" i="1" dirty="0" smtClean="0"/>
              <a:t>Homo Deus </a:t>
            </a:r>
            <a:r>
              <a:rPr lang="pt-BR" sz="4900" dirty="0" smtClean="0"/>
              <a:t>– primeiro parágrafo do livro.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4"/>
          </a:xfrm>
        </p:spPr>
        <p:txBody>
          <a:bodyPr>
            <a:normAutofit fontScale="70000" lnSpcReduction="20000"/>
          </a:bodyPr>
          <a:lstStyle/>
          <a:p>
            <a:pPr algn="just">
              <a:buNone/>
            </a:pPr>
            <a:endParaRPr lang="pt-BR" sz="4600" dirty="0" smtClean="0"/>
          </a:p>
          <a:p>
            <a:pPr algn="just">
              <a:buNone/>
            </a:pPr>
            <a:r>
              <a:rPr lang="pt-BR" sz="4600" dirty="0" smtClean="0"/>
              <a:t>O que forma a herança digital? Páginas, contatos, postagens, manifestações, </a:t>
            </a:r>
            <a:r>
              <a:rPr lang="pt-BR" sz="4600" i="1" dirty="0" err="1" smtClean="0"/>
              <a:t>like</a:t>
            </a:r>
            <a:r>
              <a:rPr lang="pt-BR" sz="4600" dirty="0" err="1" smtClean="0"/>
              <a:t>s</a:t>
            </a:r>
            <a:r>
              <a:rPr lang="pt-BR" sz="4600" dirty="0" smtClean="0"/>
              <a:t>, seguidores, perfis pessoais, senhas, mensagens, músicas entre outros elementos imateriais adquiridos nas redes sociais e em outros contatos mantidos pela via digital. </a:t>
            </a:r>
          </a:p>
          <a:p>
            <a:pPr algn="just">
              <a:buNone/>
            </a:pPr>
            <a:r>
              <a:rPr lang="pt-BR" sz="4600" dirty="0" smtClean="0"/>
              <a:t>Seria possível dispor o seu conteúdo por ato de última vontade?  </a:t>
            </a:r>
          </a:p>
          <a:p>
            <a:pPr algn="just">
              <a:buNone/>
            </a:pPr>
            <a:r>
              <a:rPr lang="pt-BR" sz="4600" dirty="0" smtClean="0"/>
              <a:t>Jones Figueirêdo Alves usa o termo </a:t>
            </a:r>
            <a:r>
              <a:rPr lang="pt-BR" sz="4600" i="1" dirty="0" smtClean="0"/>
              <a:t>testamento afetivo</a:t>
            </a:r>
            <a:r>
              <a:rPr lang="pt-BR" sz="4600" dirty="0" smtClean="0"/>
              <a:t>: “a par da curadoria de dados dos usuários da internet, com a manutenção de perfis de pessoas falecidas, a serviço da memória digital, como já tem sido exercitada (Pierre </a:t>
            </a:r>
            <a:r>
              <a:rPr lang="pt-BR" sz="4600" dirty="0" err="1" smtClean="0"/>
              <a:t>Lévy</a:t>
            </a:r>
            <a:r>
              <a:rPr lang="pt-BR" sz="4600" dirty="0" smtClean="0"/>
              <a:t>, 2006), o instituto do </a:t>
            </a:r>
            <a:r>
              <a:rPr lang="pt-BR" sz="4600" b="1" dirty="0" smtClean="0"/>
              <a:t>testamento afetivo</a:t>
            </a:r>
            <a:r>
              <a:rPr lang="pt-BR" sz="4600" dirty="0" smtClean="0"/>
              <a:t>, notadamente no plano da curadoria de memórias da afeição, apresenta-se, agora, não apenas como uma outra inovação jurídica, pelo viés tecnológico” - Fala-se também em </a:t>
            </a:r>
            <a:r>
              <a:rPr lang="pt-BR" sz="4600" b="1" dirty="0" smtClean="0"/>
              <a:t>TESTAMENTO DIGITAL</a:t>
            </a: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0000" lnSpcReduction="20000"/>
          </a:bodyPr>
          <a:lstStyle/>
          <a:p>
            <a:pPr algn="just">
              <a:buNone/>
            </a:pPr>
            <a:endParaRPr lang="pt-BR" sz="4300" dirty="0" smtClean="0"/>
          </a:p>
          <a:p>
            <a:pPr algn="just">
              <a:buNone/>
            </a:pPr>
            <a:r>
              <a:rPr lang="pt-BR" sz="4300" dirty="0" smtClean="0"/>
              <a:t>O Código Civil de 2002 admite que o testamento tenha um </a:t>
            </a:r>
            <a:r>
              <a:rPr lang="pt-BR" sz="4300" b="1" dirty="0" smtClean="0"/>
              <a:t>conteúdo extrapatrimonial</a:t>
            </a:r>
            <a:r>
              <a:rPr lang="pt-BR" sz="4300" dirty="0" smtClean="0"/>
              <a:t>, pela regra constante do seu art. 1.857, § 2º (“São válidas as disposições testamentárias de caráter não patrimonial, ainda que o testador somente a elas se tenha limitado”). </a:t>
            </a:r>
          </a:p>
          <a:p>
            <a:pPr algn="just">
              <a:buNone/>
            </a:pPr>
            <a:r>
              <a:rPr lang="pt-BR" sz="4300" dirty="0" smtClean="0"/>
              <a:t>Procurou-se, assim, afastar críticas anteriores existentes quanto ao art. 1.626 do Código Civil de 1916, que supostamente limitava o testamento a um conteúdo patrimonial (“Considera-se testamento o ato revogável pelo qual alguém, de conformidade com a lei, dispõe, no todo ou em parte, do seu patrimônio, para depois da sua morte”). </a:t>
            </a:r>
          </a:p>
          <a:p>
            <a:pPr algn="just">
              <a:buNone/>
            </a:pPr>
            <a:r>
              <a:rPr lang="pt-BR" sz="4300" dirty="0" smtClean="0"/>
              <a:t>No âmbito da </a:t>
            </a:r>
            <a:r>
              <a:rPr lang="pt-BR" sz="4300" b="1" dirty="0" smtClean="0"/>
              <a:t>herança digital</a:t>
            </a:r>
            <a:r>
              <a:rPr lang="pt-BR" sz="4300" dirty="0" smtClean="0"/>
              <a:t>, fala-se em </a:t>
            </a:r>
            <a:r>
              <a:rPr lang="pt-BR" sz="4300" i="1" dirty="0" smtClean="0"/>
              <a:t>testamento em sentido amplo</a:t>
            </a:r>
            <a:r>
              <a:rPr lang="pt-BR" sz="4300" dirty="0" smtClean="0"/>
              <a:t>, pois  atribuição de destino de tais bens digitais pode ser feita por legado, por codicilo – se envolver bens de pequena monta, como é a regra –, ou até por manifestação feita perante a empresa que administra os dados. </a:t>
            </a:r>
          </a:p>
          <a:p>
            <a:pPr algn="just">
              <a:buNone/>
            </a:pPr>
            <a:r>
              <a:rPr lang="pt-BR" sz="4900" dirty="0" smtClean="0"/>
              <a:t> </a:t>
            </a:r>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7500" lnSpcReduction="20000"/>
          </a:bodyPr>
          <a:lstStyle/>
          <a:p>
            <a:pPr algn="just">
              <a:buNone/>
            </a:pPr>
            <a:r>
              <a:rPr lang="pt-BR" sz="3800" dirty="0" smtClean="0"/>
              <a:t>Alguns modelos de disposição de conteúdo digital em decorrência de falecimento: </a:t>
            </a:r>
          </a:p>
          <a:p>
            <a:pPr algn="just"/>
            <a:r>
              <a:rPr lang="pt-BR" sz="3800" dirty="0" smtClean="0"/>
              <a:t>O Facebook oferece duas opções. A primeira delas é de transformar o perfil da pessoa em um</a:t>
            </a:r>
            <a:r>
              <a:rPr lang="pt-BR" sz="3800" i="1" dirty="0" smtClean="0"/>
              <a:t> memorial</a:t>
            </a:r>
            <a:r>
              <a:rPr lang="pt-BR" sz="3800" dirty="0" smtClean="0"/>
              <a:t> na linha do tempo, permitindo homenagens ao falecido. A segunda opção é a exclusão do conteúdo por representante que comprove a morte do usuário. </a:t>
            </a:r>
          </a:p>
          <a:p>
            <a:pPr algn="just"/>
            <a:r>
              <a:rPr lang="pt-BR" sz="3800" dirty="0" smtClean="0"/>
              <a:t>O Google permite uma espécie de </a:t>
            </a:r>
            <a:r>
              <a:rPr lang="pt-BR" sz="3800" i="1" dirty="0" smtClean="0"/>
              <a:t>testamento digital informal</a:t>
            </a:r>
            <a:r>
              <a:rPr lang="pt-BR" sz="3800" dirty="0" smtClean="0"/>
              <a:t>, em que o usuário pode escolher até dez pessoas que receberão as informações acumuladas em vida. </a:t>
            </a:r>
          </a:p>
          <a:p>
            <a:pPr algn="just"/>
            <a:r>
              <a:rPr lang="pt-BR" sz="3800" dirty="0" smtClean="0"/>
              <a:t>O </a:t>
            </a:r>
            <a:r>
              <a:rPr lang="pt-BR" sz="3800" i="1" dirty="0" smtClean="0"/>
              <a:t>Twitter</a:t>
            </a:r>
            <a:r>
              <a:rPr lang="pt-BR" sz="3800" dirty="0" smtClean="0"/>
              <a:t> autoriza que os familiares baixem todos os </a:t>
            </a:r>
            <a:r>
              <a:rPr lang="pt-BR" sz="3800" i="1" dirty="0" err="1" smtClean="0"/>
              <a:t>tweets</a:t>
            </a:r>
            <a:r>
              <a:rPr lang="pt-BR" sz="3800" dirty="0" smtClean="0"/>
              <a:t> públicos e solicitem a exclusão do perfil, em procedimento que tramita perante a própria empresa. </a:t>
            </a:r>
          </a:p>
          <a:p>
            <a:pPr algn="just"/>
            <a:r>
              <a:rPr lang="pt-BR" sz="3800" dirty="0" smtClean="0"/>
              <a:t>O Instagram autoriza a exclusão da conta mediante o preenchimento de formulário </a:t>
            </a:r>
            <a:r>
              <a:rPr lang="pt-BR" sz="3800" i="1" dirty="0" smtClean="0"/>
              <a:t>online</a:t>
            </a:r>
            <a:r>
              <a:rPr lang="pt-BR" sz="3800" dirty="0" smtClean="0"/>
              <a:t> com a comprovação de tratar-se de membro da família, sendo possível igualmente a transformação do conteúdo em um memorial. </a:t>
            </a:r>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857999"/>
          </a:xfrm>
        </p:spPr>
        <p:txBody>
          <a:bodyPr>
            <a:normAutofit fontScale="47500" lnSpcReduction="20000"/>
          </a:bodyPr>
          <a:lstStyle/>
          <a:p>
            <a:pPr>
              <a:buNone/>
            </a:pPr>
            <a:endParaRPr lang="pt-BR" sz="5500" dirty="0" smtClean="0"/>
          </a:p>
          <a:p>
            <a:pPr algn="just">
              <a:buNone/>
            </a:pPr>
            <a:r>
              <a:rPr lang="pt-BR" sz="5500" dirty="0" smtClean="0"/>
              <a:t>“Como denunciar a conta de uma pessoa falecida no Instagram? </a:t>
            </a:r>
          </a:p>
          <a:p>
            <a:pPr algn="just">
              <a:buNone/>
            </a:pPr>
            <a:r>
              <a:rPr lang="pt-BR" sz="5500" dirty="0" smtClean="0"/>
              <a:t>Se você vir uma conta no Instagram que pertence a uma pessoa que faleceu, poderá denunciar isso para que possamos transformar a conta em memorial. Se você é um familiar direto dessa pessoa, pode solicitar que a conta seja removida do Instagram. </a:t>
            </a:r>
          </a:p>
          <a:p>
            <a:pPr algn="just">
              <a:buNone/>
            </a:pPr>
            <a:r>
              <a:rPr lang="pt-BR" sz="5500" b="1" dirty="0" smtClean="0"/>
              <a:t>Como transformar a conta em memorial:</a:t>
            </a:r>
          </a:p>
          <a:p>
            <a:pPr algn="just">
              <a:buNone/>
            </a:pPr>
            <a:r>
              <a:rPr lang="pt-BR" sz="5500" dirty="0" smtClean="0">
                <a:hlinkClick r:id="rId2"/>
              </a:rPr>
              <a:t>Transformaremos em memorial</a:t>
            </a:r>
            <a:r>
              <a:rPr lang="pt-BR" sz="5500" dirty="0" smtClean="0"/>
              <a:t> a conta do Instagram de uma pessoa falecida quando recebermos uma solicitação válida. Tentamos evitar que as referências às contas transformadas em memorial apareçam no Instagram de forma que possa incomodar os amigos ou familiares da pessoa falecida. Além disso, tomamos medidas para garantir a privacidade dessa pessoa protegendo a conta dela.</a:t>
            </a:r>
          </a:p>
          <a:p>
            <a:pPr algn="just">
              <a:buNone/>
            </a:pPr>
            <a:r>
              <a:rPr lang="pt-BR" sz="5500" dirty="0" smtClean="0"/>
              <a:t>Para denunciar uma conta a ser transformada em memorial, </a:t>
            </a:r>
            <a:r>
              <a:rPr lang="pt-BR" sz="5500" dirty="0" smtClean="0">
                <a:hlinkClick r:id="rId3"/>
              </a:rPr>
              <a:t>fale conosco</a:t>
            </a:r>
            <a:r>
              <a:rPr lang="pt-BR" sz="5500" dirty="0" smtClean="0"/>
              <a:t>. Para transformar uma conta em memorial, precisamos de uma prova do falecimento, como o link para o obituário ou um artigo de jornal.</a:t>
            </a:r>
          </a:p>
          <a:p>
            <a:pPr algn="just">
              <a:buNone/>
            </a:pPr>
            <a:r>
              <a:rPr lang="pt-BR" sz="5500" dirty="0" smtClean="0"/>
              <a:t>Não podemos divulgar as informações de </a:t>
            </a:r>
            <a:r>
              <a:rPr lang="pt-BR" sz="5500" dirty="0" err="1" smtClean="0"/>
              <a:t>login</a:t>
            </a:r>
            <a:r>
              <a:rPr lang="pt-BR" sz="5500" dirty="0" smtClean="0"/>
              <a:t> de uma conta transformada em memorial. Entrar na conta de outra pessoa viola nossas políticas”. </a:t>
            </a:r>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857999"/>
          </a:xfrm>
        </p:spPr>
        <p:txBody>
          <a:bodyPr>
            <a:normAutofit fontScale="62500" lnSpcReduction="20000"/>
          </a:bodyPr>
          <a:lstStyle/>
          <a:p>
            <a:pPr>
              <a:buNone/>
            </a:pPr>
            <a:endParaRPr lang="pt-BR" sz="5500" dirty="0" smtClean="0"/>
          </a:p>
          <a:p>
            <a:pPr algn="just">
              <a:buNone/>
            </a:pPr>
            <a:r>
              <a:rPr lang="pt-BR" sz="5500" dirty="0" smtClean="0"/>
              <a:t>Ainda do Instagram...</a:t>
            </a:r>
          </a:p>
          <a:p>
            <a:pPr algn="just">
              <a:buNone/>
            </a:pPr>
            <a:r>
              <a:rPr lang="pt-BR" sz="5500" b="1" dirty="0" smtClean="0"/>
              <a:t>“Como remover a conta:</a:t>
            </a:r>
          </a:p>
          <a:p>
            <a:pPr algn="just">
              <a:buNone/>
            </a:pPr>
            <a:r>
              <a:rPr lang="pt-BR" sz="5500" dirty="0" smtClean="0"/>
              <a:t>Os familiares próximos confirmados podem solicitar a remoção da conta do Instagram de um ente querido. Quando você envia uma solicitação de remoção, solicitamos provas de que você é um familiar direto da pessoa falecida. Estes são alguns exemplos:</a:t>
            </a:r>
          </a:p>
          <a:p>
            <a:pPr algn="just">
              <a:buNone/>
            </a:pPr>
            <a:r>
              <a:rPr lang="pt-BR" sz="5500" dirty="0" smtClean="0"/>
              <a:t>A certidão de nascimento da pessoa falecida.</a:t>
            </a:r>
          </a:p>
          <a:p>
            <a:pPr algn="just">
              <a:buNone/>
            </a:pPr>
            <a:r>
              <a:rPr lang="pt-BR" sz="5500" dirty="0" smtClean="0"/>
              <a:t>A certidão de óbito da pessoa falecida.</a:t>
            </a:r>
          </a:p>
          <a:p>
            <a:pPr algn="just">
              <a:buNone/>
            </a:pPr>
            <a:r>
              <a:rPr lang="pt-BR" sz="5500" dirty="0" smtClean="0"/>
              <a:t>Comprovação de autoridade de acordo com a lei local de que você é o representante legal da pessoa falecida ou do inventário dela.</a:t>
            </a:r>
          </a:p>
          <a:p>
            <a:pPr algn="just">
              <a:buNone/>
            </a:pPr>
            <a:r>
              <a:rPr lang="pt-BR" sz="5500" dirty="0" smtClean="0"/>
              <a:t>Para solicitar que uma conta seja removida, </a:t>
            </a:r>
            <a:r>
              <a:rPr lang="pt-BR" sz="5500" dirty="0" smtClean="0">
                <a:hlinkClick r:id="rId2"/>
              </a:rPr>
              <a:t>preencha este formulário</a:t>
            </a:r>
            <a:r>
              <a:rPr lang="pt-BR" sz="5500" dirty="0" smtClean="0"/>
              <a:t>”. </a:t>
            </a:r>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92500" lnSpcReduction="20000"/>
          </a:bodyPr>
          <a:lstStyle/>
          <a:p>
            <a:pPr algn="just">
              <a:buNone/>
            </a:pPr>
            <a:endParaRPr lang="pt-BR" sz="3600" dirty="0" smtClean="0"/>
          </a:p>
          <a:p>
            <a:pPr algn="just">
              <a:buNone/>
            </a:pPr>
            <a:r>
              <a:rPr lang="pt-BR" sz="4300" dirty="0" smtClean="0"/>
              <a:t>Mas, além dessas manifestações de última vontade realizadas ainda em vida, o que fazer caso o falecido não tenha se manifestado sobre sua </a:t>
            </a:r>
            <a:r>
              <a:rPr lang="pt-BR" sz="4300" i="1" dirty="0" smtClean="0"/>
              <a:t>herança digital</a:t>
            </a:r>
            <a:r>
              <a:rPr lang="pt-BR" sz="4300" dirty="0" smtClean="0"/>
              <a:t>, especialmente pelo fato de ela não estar mencionada no Código Civil? </a:t>
            </a:r>
          </a:p>
          <a:p>
            <a:pPr algn="just">
              <a:buNone/>
            </a:pPr>
            <a:endParaRPr lang="pt-BR" sz="4300" dirty="0" smtClean="0"/>
          </a:p>
          <a:p>
            <a:pPr algn="just">
              <a:buNone/>
            </a:pPr>
            <a:r>
              <a:rPr lang="pt-BR" sz="4300" dirty="0" smtClean="0"/>
              <a:t>Vejamos dois projetos de lei que acabaram por ser arquivados, depois de muitas críticas</a:t>
            </a:r>
            <a:r>
              <a:rPr lang="pt-BR" sz="4900" dirty="0" smtClean="0"/>
              <a:t>. </a:t>
            </a:r>
          </a:p>
          <a:p>
            <a:pPr algn="just">
              <a:buNone/>
            </a:pPr>
            <a:endParaRPr lang="pt-BR" sz="4900" dirty="0" smtClean="0"/>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7500" lnSpcReduction="20000"/>
          </a:bodyPr>
          <a:lstStyle/>
          <a:p>
            <a:pPr algn="just">
              <a:buNone/>
            </a:pPr>
            <a:endParaRPr lang="pt-BR" sz="3600" dirty="0" smtClean="0"/>
          </a:p>
          <a:p>
            <a:pPr algn="just">
              <a:buNone/>
            </a:pPr>
            <a:r>
              <a:rPr lang="pt-BR" sz="3600" dirty="0" smtClean="0"/>
              <a:t>PL 4.847/2012 - pretendia incluir os arts. 1.797-A </a:t>
            </a:r>
            <a:r>
              <a:rPr lang="pt-BR" sz="3600" dirty="0" err="1" smtClean="0"/>
              <a:t>a</a:t>
            </a:r>
            <a:r>
              <a:rPr lang="pt-BR" sz="3600" dirty="0" smtClean="0"/>
              <a:t> 1.797-C do Código Civil Brasileiro. Conforme a primeira norma projetada, "a herança digital defere-se como o conteúdo intangível do falecido, tudo o que é possível guardar ou acumular em espaço virtual, nas condições seguintes: I – senhas; II – redes sociais; III – contas da Internet; IV – qualquer bem e serviço virtual e digital de titularidade do falecido". </a:t>
            </a:r>
          </a:p>
          <a:p>
            <a:pPr algn="just">
              <a:buNone/>
            </a:pPr>
            <a:r>
              <a:rPr lang="pt-BR" sz="3600" dirty="0" smtClean="0"/>
              <a:t>Em continuidade, conforme o então proposto art. 1.797-B, se o falecido, tendo capacidade para testar, não o tiver feito, a herança será transmitida aos herdeiros legítimos. </a:t>
            </a:r>
          </a:p>
          <a:p>
            <a:pPr algn="just">
              <a:buNone/>
            </a:pPr>
            <a:r>
              <a:rPr lang="pt-BR" sz="3600" dirty="0" smtClean="0"/>
              <a:t>“Cabe ao herdeiro:  I – definir o destino das contas do falecido; a) transformá-las em memorial, deixando o acesso restrito a amigos confirmados e mantendo apenas o conteúdo principal ou; b) apagar todos os dados do usuário ou; c) remover a conta do antigo usuário" (proposta de art. 1.797-C).</a:t>
            </a:r>
          </a:p>
          <a:p>
            <a:pPr algn="just">
              <a:buNone/>
            </a:pPr>
            <a:endParaRPr lang="pt-BR" sz="4900" dirty="0" smtClean="0"/>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55000" lnSpcReduction="20000"/>
          </a:bodyPr>
          <a:lstStyle/>
          <a:p>
            <a:pPr algn="just">
              <a:buNone/>
            </a:pPr>
            <a:endParaRPr lang="pt-BR" sz="4300" dirty="0" smtClean="0"/>
          </a:p>
          <a:p>
            <a:pPr algn="just">
              <a:buNone/>
            </a:pPr>
            <a:r>
              <a:rPr lang="pt-BR" sz="4300" dirty="0" smtClean="0"/>
              <a:t>PL 7.742/2017 – pretendia incluir um art. 10-A no Marco Civil da Internet  (Lei n. 12.965/2014):</a:t>
            </a:r>
          </a:p>
          <a:p>
            <a:pPr algn="just">
              <a:buNone/>
            </a:pPr>
            <a:r>
              <a:rPr lang="pt-BR" sz="4300" dirty="0" smtClean="0"/>
              <a:t>“Art. 10-A. Os provedores de aplicações de internet </a:t>
            </a:r>
            <a:r>
              <a:rPr lang="pt-BR" sz="4300" b="1" dirty="0" smtClean="0"/>
              <a:t>devem excluir </a:t>
            </a:r>
            <a:r>
              <a:rPr lang="pt-BR" sz="4300" dirty="0" smtClean="0"/>
              <a:t>as respectivas contas de usuários brasileiros mortos imediatamente após a comprovação do óbito. </a:t>
            </a:r>
          </a:p>
          <a:p>
            <a:pPr algn="just">
              <a:buNone/>
            </a:pPr>
            <a:r>
              <a:rPr lang="pt-BR" sz="4300" dirty="0" smtClean="0"/>
              <a:t>§ 1º A exclusão dependerá de requerimento aos provedores de aplicações de internet, em formulário próprio, do cônjuge, companheiro ou parente, maior de idade, obedecida a linha sucessória, reta ou colateral, até o segundo grau inclusive.</a:t>
            </a:r>
          </a:p>
          <a:p>
            <a:pPr algn="just">
              <a:buNone/>
            </a:pPr>
            <a:r>
              <a:rPr lang="pt-BR" sz="4300" dirty="0" smtClean="0"/>
              <a:t>§ 2º Mesmo após a exclusão das contas, devem os provedores de aplicações de internet manter armazenados os dados e registros dessas contas pelo prazo de 1 (um) ano, a partir da data do óbito, ressalvado requerimento cautelar da autoridade policial ou do Ministério Público de prorrogação, por igual período, da guarda de tais dados e registros. </a:t>
            </a:r>
          </a:p>
          <a:p>
            <a:pPr algn="just">
              <a:buNone/>
            </a:pPr>
            <a:r>
              <a:rPr lang="pt-BR" sz="4300" dirty="0" smtClean="0"/>
              <a:t>§ 3º As contas em aplicações de internet poderão ser mantidas mesmo após a comprovação do óbito do seu titular, sempre que essa opção for possibilitada pelo respectivo provedor e caso </a:t>
            </a:r>
            <a:r>
              <a:rPr lang="pt-BR" sz="4300" b="1" dirty="0" smtClean="0"/>
              <a:t>o cônjuge, companheiro ou parente do morto </a:t>
            </a:r>
            <a:r>
              <a:rPr lang="pt-BR" sz="4300" dirty="0" smtClean="0"/>
              <a:t>indicados no </a:t>
            </a:r>
            <a:r>
              <a:rPr lang="pt-BR" sz="4300" i="1" dirty="0" smtClean="0"/>
              <a:t>caput</a:t>
            </a:r>
            <a:r>
              <a:rPr lang="pt-BR" sz="4300" dirty="0" smtClean="0"/>
              <a:t> deste artigo </a:t>
            </a:r>
            <a:r>
              <a:rPr lang="pt-BR" sz="4300" b="1" dirty="0" smtClean="0"/>
              <a:t>formule requerimento nesse sentido, no prazo de um ano a partir do óbito, devendo ser bloqueado o seu gerenciamento por qualquer pessoa, exceto se o usuário morto tiver deixado autorização expressa indicando quem deva gerenciá-la”.</a:t>
            </a:r>
          </a:p>
          <a:p>
            <a:pPr algn="just">
              <a:buNone/>
            </a:pPr>
            <a:endParaRPr lang="pt-BR" sz="4900" dirty="0" smtClean="0"/>
          </a:p>
          <a:p>
            <a:pPr algn="just">
              <a:buNone/>
            </a:pPr>
            <a:r>
              <a:rPr lang="pt-BR" sz="4900" b="1" dirty="0" smtClean="0"/>
              <a:t>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6"/>
            <a:ext cx="12192001" cy="6653463"/>
          </a:xfrm>
        </p:spPr>
        <p:txBody>
          <a:bodyPr>
            <a:noAutofit/>
          </a:bodyPr>
          <a:lstStyle/>
          <a:p>
            <a:pPr algn="just">
              <a:buNone/>
            </a:pPr>
            <a:r>
              <a:rPr lang="pt-BR" sz="2300" dirty="0" smtClean="0"/>
              <a:t>Quais os principais problemas dos dois projetos? Pablo Malheiros Cunha Frota – Parecer IAB:</a:t>
            </a:r>
          </a:p>
          <a:p>
            <a:pPr algn="just">
              <a:buNone/>
            </a:pPr>
            <a:r>
              <a:rPr lang="pt-BR" sz="2300" dirty="0" smtClean="0"/>
              <a:t>- Os dois projetos autorizavam que todo o acervo digital do morto seria transmitido automaticamente aos herdeiros, violando os direitos fundamentais à liberdade e à privacidade, notadamente nas hipóteses em que o bem digital é uma projeção da privacidade e não houve declaração expressa de vontade ou comportamento concludente do seu titular. </a:t>
            </a:r>
          </a:p>
          <a:p>
            <a:pPr algn="just">
              <a:buFontTx/>
              <a:buChar char="-"/>
            </a:pPr>
            <a:r>
              <a:rPr lang="pt-BR" sz="2300" dirty="0" smtClean="0"/>
              <a:t>Terceiros que interagiram com o falecido em vida também terão as suas privacidades expostas aos herdeiros. </a:t>
            </a:r>
          </a:p>
          <a:p>
            <a:pPr algn="just">
              <a:buFontTx/>
              <a:buChar char="-"/>
            </a:pPr>
            <a:r>
              <a:rPr lang="pt-BR" sz="2300" dirty="0" smtClean="0"/>
              <a:t>É necessário o respeito às eficácias pessoal, interpessoal e social da vida privada. </a:t>
            </a:r>
          </a:p>
          <a:p>
            <a:pPr algn="just">
              <a:buFontTx/>
              <a:buChar char="-"/>
            </a:pPr>
            <a:r>
              <a:rPr lang="pt-BR" sz="2300" dirty="0" smtClean="0"/>
              <a:t>Os  familiares ou terceiros somente devem ter o direito de gerenciar o acervo digital se houver declaração expressa do falecido, por instrumento público ou particular, inclusive em campos destinados para tais fins nos próprios ambientes eletrônicos, sem a necessidade de testemunhas. </a:t>
            </a:r>
          </a:p>
          <a:p>
            <a:pPr algn="just">
              <a:buFontTx/>
              <a:buChar char="-"/>
            </a:pPr>
            <a:r>
              <a:rPr lang="pt-BR" sz="2300" dirty="0" smtClean="0"/>
              <a:t>Caso tal declaração ou comportamento não estejam presentes, ou estejam atingidos por problema relativo à sua validade ou eficácia; todo o acervo digital que seja expressão da personalidade não deve ser alterado, visto ou compartilhado por qualquer pessoa. </a:t>
            </a:r>
          </a:p>
          <a:p>
            <a:pPr algn="just">
              <a:buNone/>
            </a:pPr>
            <a:endParaRPr lang="pt-BR" sz="2200" dirty="0" smtClean="0"/>
          </a:p>
          <a:p>
            <a:pPr algn="just">
              <a:buNone/>
            </a:pPr>
            <a:endParaRPr lang="pt-BR" sz="2200" dirty="0" smtClean="0"/>
          </a:p>
          <a:p>
            <a:pPr algn="just">
              <a:buNone/>
            </a:pPr>
            <a:endParaRPr lang="pt-BR" sz="2200" dirty="0" smtClean="0"/>
          </a:p>
          <a:p>
            <a:pPr algn="just">
              <a:buNone/>
            </a:pPr>
            <a:r>
              <a:rPr lang="pt-BR" sz="2200" b="1" dirty="0" smtClean="0"/>
              <a:t> </a:t>
            </a:r>
          </a:p>
          <a:p>
            <a:pPr marL="0" indent="0" algn="just">
              <a:buNone/>
            </a:pPr>
            <a:r>
              <a:rPr lang="pt-BR" sz="2200" b="1" dirty="0" smtClean="0"/>
              <a:t> </a:t>
            </a:r>
          </a:p>
          <a:p>
            <a:pPr marL="0" indent="0" algn="just">
              <a:buNone/>
            </a:pPr>
            <a:endParaRPr lang="pt-BR" sz="22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Autofit/>
          </a:bodyPr>
          <a:lstStyle/>
          <a:p>
            <a:pPr algn="just">
              <a:buNone/>
            </a:pPr>
            <a:r>
              <a:rPr lang="pt-BR" dirty="0" smtClean="0"/>
              <a:t>Então a solução seria: </a:t>
            </a:r>
            <a:r>
              <a:rPr lang="pt-BR" b="1" dirty="0" smtClean="0"/>
              <a:t>somente é possível a transmissão </a:t>
            </a:r>
            <a:r>
              <a:rPr lang="pt-BR" b="1" i="1" dirty="0" smtClean="0"/>
              <a:t>mortis causa </a:t>
            </a:r>
            <a:r>
              <a:rPr lang="pt-BR" b="1" dirty="0" smtClean="0"/>
              <a:t>da herança digital por ato de última vontade (“sucessão testamentária</a:t>
            </a:r>
            <a:r>
              <a:rPr lang="pt-BR" dirty="0" smtClean="0"/>
              <a:t>”)? </a:t>
            </a:r>
            <a:r>
              <a:rPr lang="pt-BR" b="1" dirty="0" smtClean="0"/>
              <a:t>Não deve haver sucessão legítima? </a:t>
            </a:r>
            <a:r>
              <a:rPr lang="pt-BR" dirty="0" smtClean="0"/>
              <a:t>Não seria possível fazer uma distinção entre dados ou bens personalíssimos e não personalíssimos, sendo transmitidos por sucessão legítima apenas os últimos</a:t>
            </a:r>
            <a:r>
              <a:rPr lang="pt-BR" smtClean="0"/>
              <a:t>?  Exemplos</a:t>
            </a:r>
            <a:r>
              <a:rPr lang="pt-BR" dirty="0" smtClean="0"/>
              <a:t>: Perfis do Instagram pessoais e não pessoais: </a:t>
            </a:r>
          </a:p>
          <a:p>
            <a:pPr algn="just">
              <a:buFontTx/>
              <a:buChar char="-"/>
            </a:pPr>
            <a:r>
              <a:rPr lang="pt-BR" dirty="0" smtClean="0"/>
              <a:t>@rodrigotoscanodebrito – 5.1k e </a:t>
            </a:r>
            <a:r>
              <a:rPr lang="pt-BR" b="1" dirty="0" smtClean="0"/>
              <a:t>@direitocivilbrasileiro – 99,1k. </a:t>
            </a:r>
          </a:p>
          <a:p>
            <a:pPr fontAlgn="base">
              <a:buFontTx/>
              <a:buChar char="-"/>
            </a:pPr>
            <a:r>
              <a:rPr lang="pt-BR" dirty="0" smtClean="0"/>
              <a:t>@caaiodomingues – 4,2K e </a:t>
            </a:r>
            <a:r>
              <a:rPr lang="pt-BR" b="1" dirty="0" smtClean="0"/>
              <a:t>@jurisconsultt – 99,1K.</a:t>
            </a:r>
          </a:p>
          <a:p>
            <a:pPr fontAlgn="base">
              <a:buFontTx/>
              <a:buChar char="-"/>
            </a:pPr>
            <a:r>
              <a:rPr lang="pt-BR" dirty="0" smtClean="0"/>
              <a:t>@marceloleonardo4 – 3,4K e </a:t>
            </a:r>
            <a:r>
              <a:rPr lang="pt-BR" b="1" dirty="0" smtClean="0"/>
              <a:t>@ocivilista – 29,6K</a:t>
            </a:r>
            <a:r>
              <a:rPr lang="pt-BR" dirty="0" smtClean="0"/>
              <a:t>. </a:t>
            </a:r>
          </a:p>
          <a:p>
            <a:pPr>
              <a:buFontTx/>
              <a:buChar char="-"/>
            </a:pPr>
            <a:r>
              <a:rPr lang="pt-BR" dirty="0" smtClean="0"/>
              <a:t>@flavio.</a:t>
            </a:r>
            <a:r>
              <a:rPr lang="pt-BR" dirty="0" err="1" smtClean="0"/>
              <a:t>tartuce</a:t>
            </a:r>
            <a:r>
              <a:rPr lang="pt-BR" dirty="0" smtClean="0"/>
              <a:t> – 190k e </a:t>
            </a:r>
            <a:r>
              <a:rPr lang="pt-BR" b="1" dirty="0" smtClean="0"/>
              <a:t>@ligajuridica – 43K. </a:t>
            </a:r>
          </a:p>
          <a:p>
            <a:pPr>
              <a:buNone/>
            </a:pPr>
            <a:r>
              <a:rPr lang="pt-BR" b="1" dirty="0" smtClean="0"/>
              <a:t>Quanto vale um perfil? Vejam em </a:t>
            </a:r>
            <a:r>
              <a:rPr lang="pt-BR" dirty="0" smtClean="0">
                <a:hlinkClick r:id="rId2"/>
              </a:rPr>
              <a:t>https://www.instagram.com/comprarperfil/?igshid=ltzkwvbt05fm</a:t>
            </a:r>
            <a:r>
              <a:rPr lang="pt-BR" dirty="0" smtClean="0"/>
              <a:t>. </a:t>
            </a:r>
            <a:br>
              <a:rPr lang="pt-BR" dirty="0" smtClean="0"/>
            </a:br>
            <a:endParaRPr lang="pt-BR" dirty="0" smtClean="0"/>
          </a:p>
          <a:p>
            <a:pPr algn="just">
              <a:buNone/>
            </a:pPr>
            <a:endParaRPr lang="pt-BR" sz="2200" dirty="0" smtClean="0"/>
          </a:p>
          <a:p>
            <a:pPr algn="just">
              <a:buNone/>
            </a:pPr>
            <a:endParaRPr lang="pt-BR" sz="2200" dirty="0" smtClean="0"/>
          </a:p>
          <a:p>
            <a:pPr algn="just">
              <a:buNone/>
            </a:pPr>
            <a:endParaRPr lang="pt-BR" sz="2200" dirty="0" smtClean="0"/>
          </a:p>
          <a:p>
            <a:pPr algn="just">
              <a:buNone/>
            </a:pPr>
            <a:r>
              <a:rPr lang="pt-BR" sz="2200" b="1" dirty="0" smtClean="0"/>
              <a:t> </a:t>
            </a:r>
          </a:p>
          <a:p>
            <a:pPr marL="0" indent="0" algn="just">
              <a:buNone/>
            </a:pPr>
            <a:r>
              <a:rPr lang="pt-BR" sz="2200" b="1" dirty="0" smtClean="0"/>
              <a:t> </a:t>
            </a:r>
          </a:p>
          <a:p>
            <a:pPr marL="0" indent="0" algn="just">
              <a:buNone/>
            </a:pPr>
            <a:endParaRPr lang="pt-BR" sz="22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Autofit/>
          </a:bodyPr>
          <a:lstStyle/>
          <a:p>
            <a:pPr algn="just">
              <a:buNone/>
            </a:pPr>
            <a:endParaRPr lang="pt-BR" sz="3000" dirty="0" smtClean="0"/>
          </a:p>
          <a:p>
            <a:pPr algn="just">
              <a:buNone/>
            </a:pPr>
            <a:r>
              <a:rPr lang="pt-BR" sz="3000" dirty="0" smtClean="0"/>
              <a:t>Voltemos a Harari, que fala do “Dataísmo” em </a:t>
            </a:r>
            <a:r>
              <a:rPr lang="pt-BR" sz="3000" i="1" dirty="0" smtClean="0"/>
              <a:t>Homo Deus </a:t>
            </a:r>
            <a:r>
              <a:rPr lang="pt-BR" sz="3000" dirty="0" smtClean="0"/>
              <a:t>– “religião dos dados”. </a:t>
            </a:r>
          </a:p>
          <a:p>
            <a:pPr>
              <a:buNone/>
            </a:pPr>
            <a:r>
              <a:rPr lang="pt-BR" sz="3000" dirty="0" smtClean="0"/>
              <a:t>E encerra o livro com três perguntas: </a:t>
            </a:r>
          </a:p>
          <a:p>
            <a:pPr>
              <a:buNone/>
            </a:pPr>
            <a:r>
              <a:rPr lang="pt-BR" sz="3000" dirty="0" smtClean="0"/>
              <a:t>“1. Será que os organismos são apenas algoritmos, e a vida apenas processamento de dados? </a:t>
            </a:r>
          </a:p>
          <a:p>
            <a:pPr>
              <a:buNone/>
            </a:pPr>
            <a:r>
              <a:rPr lang="pt-BR" sz="3000" dirty="0" smtClean="0"/>
              <a:t>2. O que é mais valioso – a inteligência ou a consciência? </a:t>
            </a:r>
          </a:p>
          <a:p>
            <a:pPr>
              <a:buNone/>
            </a:pPr>
            <a:r>
              <a:rPr lang="pt-BR" sz="3000" dirty="0" smtClean="0"/>
              <a:t>3. O que vai acontecer à sociedade, aos políticos e à vida cotidiana quando algoritmos não conscientes, mas altamente inteligentes nos conhecerem melhor do que nós nos conhecemos?”.  </a:t>
            </a:r>
            <a:r>
              <a:rPr lang="pt-BR" dirty="0" smtClean="0"/>
              <a:t/>
            </a:r>
            <a:br>
              <a:rPr lang="pt-BR" dirty="0" smtClean="0"/>
            </a:br>
            <a:endParaRPr lang="pt-BR" dirty="0" smtClean="0"/>
          </a:p>
          <a:p>
            <a:pPr algn="just">
              <a:buNone/>
            </a:pPr>
            <a:endParaRPr lang="pt-BR" sz="2200" dirty="0" smtClean="0"/>
          </a:p>
          <a:p>
            <a:pPr algn="just">
              <a:buNone/>
            </a:pPr>
            <a:endParaRPr lang="pt-BR" sz="2200" dirty="0" smtClean="0"/>
          </a:p>
          <a:p>
            <a:pPr algn="just">
              <a:buNone/>
            </a:pPr>
            <a:endParaRPr lang="pt-BR" sz="2200" dirty="0" smtClean="0"/>
          </a:p>
          <a:p>
            <a:pPr algn="just">
              <a:buNone/>
            </a:pPr>
            <a:r>
              <a:rPr lang="pt-BR" sz="2200" b="1" dirty="0" smtClean="0"/>
              <a:t> </a:t>
            </a:r>
          </a:p>
          <a:p>
            <a:pPr marL="0" indent="0" algn="just">
              <a:buNone/>
            </a:pPr>
            <a:r>
              <a:rPr lang="pt-BR" sz="2200" b="1" dirty="0" smtClean="0"/>
              <a:t> </a:t>
            </a:r>
          </a:p>
          <a:p>
            <a:pPr marL="0" indent="0" algn="just">
              <a:buNone/>
            </a:pPr>
            <a:endParaRPr lang="pt-BR" sz="22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ctr">
              <a:buNone/>
            </a:pPr>
            <a:endParaRPr lang="pt-BR" sz="9600" dirty="0" smtClean="0"/>
          </a:p>
          <a:p>
            <a:pPr algn="ctr">
              <a:buNone/>
            </a:pPr>
            <a:r>
              <a:rPr lang="pt-BR" sz="14400" dirty="0" smtClean="0"/>
              <a:t>MUITO OBRIGADO! </a:t>
            </a:r>
          </a:p>
          <a:p>
            <a:pPr algn="ctr">
              <a:buNone/>
            </a:pPr>
            <a:endParaRPr lang="pt-BR" sz="14400" dirty="0" smtClean="0"/>
          </a:p>
          <a:p>
            <a:pPr algn="ctr">
              <a:buNone/>
            </a:pPr>
            <a:endParaRPr lang="pt-BR" sz="14400" dirty="0" smtClean="0">
              <a:hlinkClick r:id="rId2"/>
            </a:endParaRPr>
          </a:p>
          <a:p>
            <a:pPr algn="ctr">
              <a:buNone/>
            </a:pPr>
            <a:r>
              <a:rPr lang="pt-BR" sz="14400" dirty="0" smtClean="0">
                <a:hlinkClick r:id="rId2"/>
              </a:rPr>
              <a:t>fftartuce@uol.com.br</a:t>
            </a:r>
            <a:r>
              <a:rPr lang="pt-BR" sz="14400" dirty="0" smtClean="0"/>
              <a:t>. </a:t>
            </a:r>
          </a:p>
          <a:p>
            <a:pPr algn="ctr">
              <a:buNone/>
            </a:pPr>
            <a:r>
              <a:rPr lang="pt-BR" sz="14400" dirty="0" smtClean="0">
                <a:hlinkClick r:id="rId3"/>
              </a:rPr>
              <a:t>www.professorflaviotartuce.blogspot.com</a:t>
            </a:r>
            <a:r>
              <a:rPr lang="pt-BR" sz="14400" dirty="0" smtClean="0"/>
              <a:t>. </a:t>
            </a:r>
          </a:p>
          <a:p>
            <a:pPr algn="ctr">
              <a:buNone/>
            </a:pPr>
            <a:r>
              <a:rPr lang="pt-BR" sz="14400" dirty="0" smtClean="0">
                <a:hlinkClick r:id="rId4"/>
              </a:rPr>
              <a:t>https://flaviotartuce.jusbrasil.com.br/</a:t>
            </a:r>
            <a:r>
              <a:rPr lang="pt-BR" sz="14400" dirty="0" smtClean="0"/>
              <a:t>. </a:t>
            </a:r>
          </a:p>
          <a:p>
            <a:pPr algn="ctr">
              <a:buNone/>
            </a:pPr>
            <a:endParaRPr lang="pt-BR" sz="14400" smtClean="0"/>
          </a:p>
          <a:p>
            <a:pPr algn="ctr">
              <a:buNone/>
            </a:pPr>
            <a:r>
              <a:rPr lang="pt-BR" sz="14400" smtClean="0"/>
              <a:t>Instagram</a:t>
            </a:r>
            <a:r>
              <a:rPr lang="pt-BR" sz="14400" dirty="0" smtClean="0"/>
              <a:t>: </a:t>
            </a:r>
            <a:r>
              <a:rPr lang="pt-BR" sz="14400" dirty="0" err="1" smtClean="0"/>
              <a:t>flavio</a:t>
            </a:r>
            <a:r>
              <a:rPr lang="pt-BR" sz="14400" dirty="0" smtClean="0"/>
              <a:t>.</a:t>
            </a:r>
            <a:r>
              <a:rPr lang="pt-BR" sz="14400" dirty="0" err="1" smtClean="0"/>
              <a:t>tartuce</a:t>
            </a:r>
            <a:r>
              <a:rPr lang="pt-BR" sz="14400" dirty="0" smtClean="0"/>
              <a:t>. </a:t>
            </a:r>
          </a:p>
          <a:p>
            <a:pPr algn="ctr">
              <a:buNone/>
            </a:pPr>
            <a:endParaRPr lang="pt-BR" sz="14400" dirty="0" smtClean="0"/>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2368</TotalTime>
  <Words>1662</Words>
  <Application>Microsoft Office PowerPoint</Application>
  <PresentationFormat>Personalizar</PresentationFormat>
  <Paragraphs>124</Paragraphs>
  <Slides>14</Slides>
  <Notes>0</Notes>
  <HiddenSlides>0</HiddenSlides>
  <MMClips>0</MMClips>
  <ScaleCrop>false</ScaleCrop>
  <HeadingPairs>
    <vt:vector size="4" baseType="variant">
      <vt:variant>
        <vt:lpstr>Tema</vt:lpstr>
      </vt:variant>
      <vt:variant>
        <vt:i4>1</vt:i4>
      </vt:variant>
      <vt:variant>
        <vt:lpstr>Títulos de slides</vt:lpstr>
      </vt:variant>
      <vt:variant>
        <vt:i4>14</vt:i4>
      </vt:variant>
    </vt:vector>
  </HeadingPairs>
  <TitlesOfParts>
    <vt:vector size="15"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Thiago Roberto de Freitas</dc:creator>
  <cp:lastModifiedBy>Flavio</cp:lastModifiedBy>
  <cp:revision>216</cp:revision>
  <dcterms:created xsi:type="dcterms:W3CDTF">2018-01-29T19:10:43Z</dcterms:created>
  <dcterms:modified xsi:type="dcterms:W3CDTF">2020-01-16T19:55:38Z</dcterms:modified>
</cp:coreProperties>
</file>