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8" r:id="rId4"/>
    <p:sldId id="263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iz2Ggb8KFUtCnNTeGyaLeg2W2+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09" autoAdjust="0"/>
    <p:restoredTop sz="94660"/>
  </p:normalViewPr>
  <p:slideViewPr>
    <p:cSldViewPr>
      <p:cViewPr varScale="1">
        <p:scale>
          <a:sx n="103" d="100"/>
          <a:sy n="103" d="100"/>
        </p:scale>
        <p:origin x="-246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">
  <p:cSld name="Capa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1">
  <p:cSld name="Conteúdo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2">
  <p:cSld name="Conteúdo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031" y="0"/>
            <a:ext cx="1229503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inal">
  <p:cSld name="Slide Fina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ção2">
  <p:cSld name="Seção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ção3">
  <p:cSld name="Seção3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ção4">
  <p:cSld name="Seção4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ção5">
  <p:cSld name="Seção5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asponline" TargetMode="External"/><Relationship Id="rId13" Type="http://schemas.openxmlformats.org/officeDocument/2006/relationships/image" Target="../media/image13.png"/><Relationship Id="rId18" Type="http://schemas.openxmlformats.org/officeDocument/2006/relationships/hyperlink" Target="https://www.aasp.org.br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hyperlink" Target="https://www.instagram.com/aasponline/" TargetMode="External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6" Type="http://schemas.openxmlformats.org/officeDocument/2006/relationships/hyperlink" Target="https://www.tiktok.com/@aasponlin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oja.aasp.org.br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hyperlink" Target="https://www.linkedin.com/company/aasp" TargetMode="External"/><Relationship Id="rId4" Type="http://schemas.openxmlformats.org/officeDocument/2006/relationships/hyperlink" Target="https://www.youtube.com/user/aasponline" TargetMode="External"/><Relationship Id="rId9" Type="http://schemas.openxmlformats.org/officeDocument/2006/relationships/image" Target="../media/image11.png"/><Relationship Id="rId14" Type="http://schemas.openxmlformats.org/officeDocument/2006/relationships/hyperlink" Target="https://twitter.com/aasp_onl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6378" y="1827613"/>
            <a:ext cx="6581980" cy="253316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 txBox="1"/>
          <p:nvPr/>
        </p:nvSpPr>
        <p:spPr>
          <a:xfrm>
            <a:off x="522065" y="4225254"/>
            <a:ext cx="4997871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200" b="1" i="0" u="none" strike="noStrike" cap="none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Curso AASP.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200" b="1" i="0" u="none" strike="noStrike" cap="none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Marco </a:t>
            </a:r>
            <a:r>
              <a:rPr lang="pt-BR" sz="2200" b="1" i="0" u="none" strike="noStrike" cap="none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Legal dos Seguros.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pt-BR" sz="2200" b="1" i="0" u="none" strike="noStrike" cap="none" dirty="0" smtClean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200" b="1" dirty="0" smtClean="0">
                <a:solidFill>
                  <a:srgbClr val="262626"/>
                </a:solidFill>
              </a:rPr>
              <a:t>Professor Flavio Tartuce.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pt-BR" sz="2200" b="1" i="0" u="none" strike="noStrike" cap="none" dirty="0" smtClean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200" b="1" dirty="0" smtClean="0">
                <a:solidFill>
                  <a:srgbClr val="262626"/>
                </a:solidFill>
              </a:rPr>
              <a:t>Sub-rogação legal securitária. </a:t>
            </a:r>
            <a:endParaRPr sz="2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395" y="6278277"/>
            <a:ext cx="1289424" cy="3402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"/>
          <p:cNvSpPr txBox="1"/>
          <p:nvPr/>
        </p:nvSpPr>
        <p:spPr>
          <a:xfrm>
            <a:off x="721218" y="1669891"/>
            <a:ext cx="5014742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800"/>
            </a:pPr>
            <a:r>
              <a:rPr lang="pt-BR" sz="2000" dirty="0" smtClean="0">
                <a:solidFill>
                  <a:srgbClr val="262626"/>
                </a:solidFill>
              </a:rPr>
              <a:t>Código Civil. Art. 786. </a:t>
            </a:r>
            <a:r>
              <a:rPr lang="pt-BR" sz="2000" b="1" dirty="0" smtClean="0">
                <a:solidFill>
                  <a:srgbClr val="262626"/>
                </a:solidFill>
              </a:rPr>
              <a:t>Paga a indenização, o segurador sub-roga-se, nos limites do valor respectivo, nos direitos e ações que competirem ao segurado contra o autor do dano.   </a:t>
            </a:r>
          </a:p>
          <a:p>
            <a:pPr lvl="0" algn="just">
              <a:buSzPts val="1800"/>
            </a:pPr>
            <a:r>
              <a:rPr lang="pt-BR" sz="2000" dirty="0" smtClean="0">
                <a:solidFill>
                  <a:srgbClr val="262626"/>
                </a:solidFill>
              </a:rPr>
              <a:t>§ 1º Salvo dolo, a sub-rogação não tem lugar se o dano foi causado pelo cônjuge do segurado, seus descendentes ou ascendentes, consanguíneos ou afins.</a:t>
            </a:r>
          </a:p>
          <a:p>
            <a:pPr lvl="0" algn="just">
              <a:buSzPts val="1800"/>
            </a:pPr>
            <a:r>
              <a:rPr lang="pt-BR" sz="2000" u="sng" dirty="0" smtClean="0">
                <a:solidFill>
                  <a:srgbClr val="262626"/>
                </a:solidFill>
              </a:rPr>
              <a:t>§ 2º É ineficaz qualquer ato do segurado que diminua ou extinga, em prejuízo do segurador, os direitos a que se refere este artigo.</a:t>
            </a:r>
            <a:endParaRPr lang="pt-BR" sz="2000" u="sng" dirty="0" err="1">
              <a:solidFill>
                <a:srgbClr val="262626"/>
              </a:solidFill>
            </a:endParaRPr>
          </a:p>
        </p:txBody>
      </p:sp>
      <p:sp>
        <p:nvSpPr>
          <p:cNvPr id="70" name="Google Shape;70;p5"/>
          <p:cNvSpPr txBox="1"/>
          <p:nvPr/>
        </p:nvSpPr>
        <p:spPr>
          <a:xfrm>
            <a:off x="6888088" y="620689"/>
            <a:ext cx="3888431" cy="594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PT" sz="2000" dirty="0" smtClean="0"/>
              <a:t>Lei 15.040/2024. Art. 94.</a:t>
            </a:r>
            <a:r>
              <a:rPr lang="pt-PT" sz="2000" b="1" dirty="0" smtClean="0"/>
              <a:t> A seguradora sub-roga-se nos direitos do segurado pelas indenizações pagas nos seguros de dano.</a:t>
            </a:r>
            <a:endParaRPr lang="pt-BR" sz="2000" b="1" dirty="0" smtClean="0"/>
          </a:p>
          <a:p>
            <a:pPr algn="just"/>
            <a:r>
              <a:rPr lang="pt-PT" sz="2000" u="sng" dirty="0" smtClean="0"/>
              <a:t>§ 1º É ineficaz qualquer ato do segurado que diminua ou extinga a sub-rogação.</a:t>
            </a:r>
            <a:endParaRPr lang="pt-BR" sz="2000" u="sng" dirty="0" smtClean="0"/>
          </a:p>
          <a:p>
            <a:pPr algn="just"/>
            <a:r>
              <a:rPr lang="pt-PT" sz="2000" dirty="0" smtClean="0"/>
              <a:t>§ 2º O segurado é obrigado a colaborar no exercício dos direitos derivados da sub-rogação, respondendo pelos prejuízos que causar à seguradora.</a:t>
            </a:r>
            <a:endParaRPr lang="pt-BR" sz="2000" dirty="0" smtClean="0"/>
          </a:p>
          <a:p>
            <a:pPr algn="just"/>
            <a:r>
              <a:rPr lang="pt-BR" sz="2000" dirty="0" smtClean="0"/>
              <a:t>§ 3º A sub-rogação da seguradora não poderá implicar prejuízo ao direito remanescente do segurado ou do beneficiário contra terceiros.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5"/>
          <p:cNvSpPr txBox="1"/>
          <p:nvPr/>
        </p:nvSpPr>
        <p:spPr>
          <a:xfrm>
            <a:off x="1282495" y="421397"/>
            <a:ext cx="343905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395" y="6278277"/>
            <a:ext cx="1289424" cy="3402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"/>
          <p:cNvSpPr txBox="1"/>
          <p:nvPr/>
        </p:nvSpPr>
        <p:spPr>
          <a:xfrm>
            <a:off x="721218" y="1669891"/>
            <a:ext cx="39795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800"/>
            </a:pPr>
            <a:r>
              <a:rPr lang="pt-BR" sz="2400" dirty="0" smtClean="0">
                <a:solidFill>
                  <a:srgbClr val="262626"/>
                </a:solidFill>
              </a:rPr>
              <a:t>Correspondente parcialmente à </a:t>
            </a:r>
            <a:r>
              <a:rPr lang="pt-BR" sz="2400" dirty="0" smtClean="0">
                <a:solidFill>
                  <a:srgbClr val="262626"/>
                </a:solidFill>
              </a:rPr>
              <a:t>regra que estava no art. 786, §1º, do Código Civil. </a:t>
            </a:r>
            <a:endParaRPr lang="pt-BR" sz="2400" dirty="0">
              <a:solidFill>
                <a:srgbClr val="262626"/>
              </a:solidFill>
            </a:endParaRPr>
          </a:p>
        </p:txBody>
      </p:sp>
      <p:sp>
        <p:nvSpPr>
          <p:cNvPr id="70" name="Google Shape;70;p5"/>
          <p:cNvSpPr txBox="1"/>
          <p:nvPr/>
        </p:nvSpPr>
        <p:spPr>
          <a:xfrm>
            <a:off x="5879976" y="764704"/>
            <a:ext cx="4032448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000" dirty="0" smtClean="0"/>
              <a:t>Lei 15.040/2024. Art. 95. A seguradora não terá ação própria ou derivada de sub-rogação quando o sinistro decorrer de culpa não grave de:</a:t>
            </a:r>
          </a:p>
          <a:p>
            <a:pPr algn="just"/>
            <a:r>
              <a:rPr lang="pt-BR" sz="2000" dirty="0" smtClean="0"/>
              <a:t>I – cônjuge ou parentes até o segundo grau, consanguíneos ou por afinidade, do segurado ou do beneficiário;</a:t>
            </a:r>
          </a:p>
          <a:p>
            <a:pPr algn="just"/>
            <a:r>
              <a:rPr lang="pt-BR" sz="2000" dirty="0" smtClean="0"/>
              <a:t>II – empregados ou pessoas sob a responsabilidade do segurado.</a:t>
            </a:r>
          </a:p>
          <a:p>
            <a:pPr algn="just"/>
            <a:r>
              <a:rPr lang="pt-BR" sz="2000" dirty="0" smtClean="0"/>
              <a:t>Parágrafo único. Quando o culpado pelo sinistro for garantido por seguro de responsabilidade civil, é admitido o exercício do direito excluído pelo caput deste artigo contra a seguradora que o garantir.</a:t>
            </a:r>
          </a:p>
        </p:txBody>
      </p:sp>
      <p:sp>
        <p:nvSpPr>
          <p:cNvPr id="71" name="Google Shape;71;p5"/>
          <p:cNvSpPr txBox="1"/>
          <p:nvPr/>
        </p:nvSpPr>
        <p:spPr>
          <a:xfrm>
            <a:off x="1282495" y="421397"/>
            <a:ext cx="343905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1196752"/>
            <a:ext cx="7968208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800"/>
            </a:pPr>
            <a:r>
              <a:rPr lang="pt-BR" sz="2400" dirty="0" smtClean="0">
                <a:solidFill>
                  <a:srgbClr val="262626"/>
                </a:solidFill>
              </a:rPr>
              <a:t>Está superada a Súmula n. 188 do Supremo Tribunal Federal, no remoto ano de </a:t>
            </a:r>
            <a:r>
              <a:rPr lang="pt-BR" sz="2400" dirty="0" smtClean="0">
                <a:solidFill>
                  <a:srgbClr val="262626"/>
                </a:solidFill>
              </a:rPr>
              <a:t>1963: “</a:t>
            </a:r>
            <a:r>
              <a:rPr lang="pt-BR" sz="2400" dirty="0" smtClean="0">
                <a:solidFill>
                  <a:srgbClr val="262626"/>
                </a:solidFill>
              </a:rPr>
              <a:t>o segurador tem ação regressiva contra o causador do dano, pelo que efetivamente pagou, até o limite previsto no contrato de seguro”.</a:t>
            </a:r>
          </a:p>
          <a:p>
            <a:pPr lvl="0">
              <a:buSzPts val="1800"/>
            </a:pPr>
            <a:endParaRPr lang="pt-BR" sz="2400" dirty="0" smtClean="0">
              <a:solidFill>
                <a:srgbClr val="262626"/>
              </a:solidFill>
            </a:endParaRPr>
          </a:p>
          <a:p>
            <a:pPr lvl="0">
              <a:buSzPts val="1800"/>
            </a:pPr>
            <a:r>
              <a:rPr lang="pt-BR" sz="2400" dirty="0" smtClean="0">
                <a:solidFill>
                  <a:srgbClr val="262626"/>
                </a:solidFill>
              </a:rPr>
              <a:t>Existem diferenças substanciais entre a sub-rogação e o direito de regresso. </a:t>
            </a:r>
          </a:p>
          <a:p>
            <a:pPr lvl="0">
              <a:buSzPts val="1800"/>
            </a:pPr>
            <a:r>
              <a:rPr lang="pt-BR" sz="2400" b="1" dirty="0" smtClean="0">
                <a:solidFill>
                  <a:srgbClr val="262626"/>
                </a:solidFill>
              </a:rPr>
              <a:t>A sub-rogação abarca </a:t>
            </a:r>
            <a:r>
              <a:rPr lang="pt-BR" sz="2400" b="1" dirty="0" smtClean="0">
                <a:solidFill>
                  <a:srgbClr val="262626"/>
                </a:solidFill>
              </a:rPr>
              <a:t>todos </a:t>
            </a:r>
            <a:r>
              <a:rPr lang="pt-BR" sz="2400" b="1" dirty="0" smtClean="0">
                <a:solidFill>
                  <a:srgbClr val="262626"/>
                </a:solidFill>
              </a:rPr>
              <a:t>os acessórios, nos termos do art. 349 do Código Civil, o que não ocorre no direito de regresso, que alcança apenas o principal da obrigação. </a:t>
            </a:r>
          </a:p>
          <a:p>
            <a:pPr lvl="0">
              <a:buSzPts val="1800"/>
            </a:pPr>
            <a:r>
              <a:rPr lang="pt-BR" sz="2400" dirty="0" smtClean="0">
                <a:solidFill>
                  <a:srgbClr val="262626"/>
                </a:solidFill>
              </a:rPr>
              <a:t>Abarca os acessórios materiais, havendo dúvida se inclui os processuais. </a:t>
            </a:r>
            <a:endParaRPr lang="pt-BR" sz="2400" dirty="0" err="1">
              <a:solidFill>
                <a:srgbClr val="262626"/>
              </a:solidFill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824192" cy="564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800"/>
            </a:pPr>
            <a:r>
              <a:rPr lang="pt-BR" sz="1900" dirty="0" smtClean="0">
                <a:solidFill>
                  <a:srgbClr val="262626"/>
                </a:solidFill>
              </a:rPr>
              <a:t>Assim, a sub-rogação dá direito à seguradora em alegar a aplicação das normas materiais do CDC em seu favor, em havendo relação de consumo na relação jurídica que passa a compor. </a:t>
            </a:r>
          </a:p>
          <a:p>
            <a:pPr lvl="0" algn="just">
              <a:buSzPts val="1800"/>
            </a:pPr>
            <a:r>
              <a:rPr lang="pt-BR" sz="1900" dirty="0" smtClean="0">
                <a:solidFill>
                  <a:srgbClr val="262626"/>
                </a:solidFill>
              </a:rPr>
              <a:t>“(...). Incide o Código de Defesa do Consumidor na relação entre a seguradora – que se sub-rogou nos direitos da segurada –, e a sociedade empresária administradora de estacionamento, local do furto de veículo segurado. Precedentes do STJ. Revela-se indubitável o direito da seguradora de demandar o ressarcimento dos danos sofridos pelo segurado depois de realizada a cobertura do sinistro. Nesse caso, a seguradora sub-roga-se nos direitos anteriormente titularizados pelo segurado, nos exatos termos dos artigos 349 e 786 do Código Civil e da Súmula n. 188/STF. Precedentes do STJ: RESP 976.531/SP, Rel. Min. Nancy Andrighi, DJe de 08/03/2010; RESP 303.776/SP, Rel. Min. Aldir Passarinho Júnior, DJe de 25/06/2001; AGRG no RESP 1169418/RJ, Rel. Min. Ricardo Villas Bôas Cueva, DJe de 14/02/2014; AGRG no RESP 1121435/SP, Rel. Min. Sidnei Beneti, DJe de 29/03/2012; RESP 177.975/SP, Rel. Min. Carlos Alberto Menezes Direito, DJ de 13/12/1999; RESP 982492/SP, Rel. Min. Luis Felipe Salomão, DJe de 17/10/2011. </a:t>
            </a:r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968208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800"/>
            </a:pPr>
            <a:r>
              <a:rPr lang="pt-BR" sz="2200" b="1" dirty="0" smtClean="0">
                <a:solidFill>
                  <a:srgbClr val="262626"/>
                </a:solidFill>
              </a:rPr>
              <a:t>Partindo-se da orientação preconizada na Súmula n. 130/STJ, segundo a qual ‘a empresa responde, perante o cliente, pela reparação de dano ou furto de veículo ocorridos em seu estacionamento’, conclui-se, pela logicidade do sistema jurídico, que a seguradora, após realizar o adimplemento do prêmio securitário pode, pela sub-rogação legal e contratual, pleitear, junto à empresa que explora o estacionamento, o ressarcimento das despesas do seguro</a:t>
            </a:r>
            <a:r>
              <a:rPr lang="pt-BR" sz="2200" dirty="0" smtClean="0">
                <a:solidFill>
                  <a:srgbClr val="262626"/>
                </a:solidFill>
              </a:rPr>
              <a:t>” (STJ, REsp 1.085.178/SP, 4ª Turma, Rel. Min. Marco Buzzi, DJe 30.09.2015). </a:t>
            </a:r>
          </a:p>
          <a:p>
            <a:pPr lvl="0" algn="just">
              <a:buSzPts val="1800"/>
            </a:pPr>
            <a:endParaRPr lang="pt-BR" sz="2200" dirty="0" smtClean="0">
              <a:solidFill>
                <a:srgbClr val="262626"/>
              </a:solidFill>
            </a:endParaRPr>
          </a:p>
          <a:p>
            <a:pPr lvl="0" algn="just">
              <a:buSzPts val="1800"/>
            </a:pPr>
            <a:r>
              <a:rPr lang="pt-BR" sz="2200" dirty="0" smtClean="0">
                <a:solidFill>
                  <a:srgbClr val="262626"/>
                </a:solidFill>
              </a:rPr>
              <a:t>De todo modo, foi feita uma ressalva pela Corte, em julgamento com repercussão geral (Tema n. 1.282), em relação às normas processuais do CDC e de outras de mesma natureza instrumental, que não podem ser utilizadas pela seguradora como exercício da sua sub-rogação.</a:t>
            </a:r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752184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600" dirty="0" smtClean="0"/>
              <a:t>Não atinge a cláusula de eleição de foro: </a:t>
            </a:r>
            <a:endParaRPr lang="pt-BR" sz="2600" dirty="0" smtClean="0"/>
          </a:p>
          <a:p>
            <a:pPr algn="just"/>
            <a:r>
              <a:rPr lang="pt-BR" sz="2600" dirty="0" smtClean="0"/>
              <a:t>“(...). </a:t>
            </a:r>
            <a:r>
              <a:rPr lang="pt-BR" sz="2600" dirty="0" smtClean="0"/>
              <a:t>O instituto da sub-rogação transmite apenas a titularidade do direito material, isto é, a qualidade de credor da dívida, de modo que a cláusula de eleição de foro firmada apenas pela autora do dano e o segurado (credor originário) não é oponível à seguradora sub-rogada” (STJ, REsp 1.962.113/RJ, 3ª Turma, Rel. Min. Nancy Andrighi, j. 22.03.2022, DJe 25.03.2022).</a:t>
            </a:r>
          </a:p>
          <a:p>
            <a:pPr algn="just"/>
            <a:endParaRPr lang="pt-BR" sz="2600" dirty="0" smtClean="0"/>
          </a:p>
          <a:p>
            <a:pPr algn="just"/>
            <a:r>
              <a:rPr lang="pt-BR" sz="2600" b="1" dirty="0" smtClean="0"/>
              <a:t>E a cláusula compromissória de arbitragem? </a:t>
            </a:r>
          </a:p>
          <a:p>
            <a:pPr lvl="0">
              <a:buSzPts val="1800"/>
            </a:pPr>
            <a:endParaRPr lang="pt-BR" sz="2200" dirty="0" smtClean="0">
              <a:solidFill>
                <a:srgbClr val="262626"/>
              </a:solidFill>
            </a:endParaRPr>
          </a:p>
          <a:p>
            <a:pPr lvl="0">
              <a:buSzPts val="1800"/>
            </a:pPr>
            <a:endParaRPr lang="pt-BR" sz="2200" dirty="0" smtClean="0">
              <a:solidFill>
                <a:srgbClr val="262626"/>
              </a:solidFill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08721"/>
            <a:ext cx="7752184" cy="607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400" dirty="0" smtClean="0"/>
              <a:t>“(...). </a:t>
            </a:r>
            <a:r>
              <a:rPr lang="pt-BR" sz="2400" b="1" dirty="0" smtClean="0"/>
              <a:t>A ciência prévia da seguradora a respeito de cláusula arbitral pactuada no contrato objeto de seguro garantia resulta na sua submissão à jurisdição arbitral, por integrar a unidade do risco objeto da própria apólice securitária, dado que elemento objetivo a ser considerado na avaliação de risco pela seguradora, nos termos do artigo 757 do Código Civil</a:t>
            </a:r>
            <a:r>
              <a:rPr lang="pt-BR" sz="2400" dirty="0" smtClean="0"/>
              <a:t>. (...). Hipótese em que o Tribunal de origem, soberano na análise do conteúdo fático e contratual, entendeu tratar-se de contrato paritário, em razão do significativo porte econômico da contratante do transporte internacional e do elevado valor do bem transportado, concluindo pela efetiva anuência à cláusula compromissória expressa no contrato” (STJ, REsp 1.988.894/SP, 4ª Turma, Rel. Min. Maria Isabel Gallotti, j. 09.05.2023, DJe 15.05.2023). </a:t>
            </a:r>
            <a:endParaRPr lang="pt-BR" sz="2200" dirty="0" smtClean="0">
              <a:solidFill>
                <a:srgbClr val="262626"/>
              </a:solidFill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968208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600" dirty="0" smtClean="0"/>
              <a:t>“(...). O acórdão objeto do recurso especial concluiu ser da praxe de contratos de transporte internacional que conste a cláusula compromissória arbitral, fazendo parte, portanto, do risco calculado da seguradora, em casos deste jaez, sendo certo ainda que, na espécie, tinha a ora recorrente (seguradora) conhecimento de referida estipulação, o que legitima ser-lhe oponível aquela cláusula. (...). Ao assim decidir, coloca-se em consonância o Tribunal de Justiça com julgados das duas Turmas que compõem a Segunda Seção” (STJ, Ag. Int. no REsp 1.637.167/SP, 4ª Turma, Rel. Min. Raul Araújo, j. 26.02.2024, DJe 29.02.2024). </a:t>
            </a:r>
            <a:endParaRPr lang="pt-BR" sz="2600" dirty="0"/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-168696" y="980728"/>
            <a:ext cx="7968208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800" u="sng" dirty="0" smtClean="0"/>
              <a:t>De todo modo, o Superior Tribunal de Justiça caminhou no sentido de considerar que </a:t>
            </a:r>
            <a:r>
              <a:rPr lang="pt-BR" sz="2800" u="sng" dirty="0" smtClean="0"/>
              <a:t>a sub-rogação </a:t>
            </a:r>
            <a:r>
              <a:rPr lang="pt-BR" sz="2800" u="sng" dirty="0" smtClean="0"/>
              <a:t>legal securitária somente abrange as regras materiais e não as processuais. 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Em julgamento da Corte Especial, como Tema n. 1.282 de </a:t>
            </a:r>
            <a:r>
              <a:rPr lang="pt-BR" sz="2800" dirty="0" smtClean="0"/>
              <a:t>Repercussão Geral</a:t>
            </a:r>
            <a:r>
              <a:rPr lang="pt-BR" sz="2800" dirty="0" smtClean="0"/>
              <a:t>, firmou-se a </a:t>
            </a:r>
            <a:r>
              <a:rPr lang="pt-BR" sz="2800" dirty="0" smtClean="0"/>
              <a:t>tese: “</a:t>
            </a:r>
            <a:r>
              <a:rPr lang="pt-BR" sz="2800" dirty="0" smtClean="0"/>
              <a:t>o pagamento de indenização por sinistro não gera para a seguradora a sub-rogação de prerrogativas processuais dos consumidores, em especial quanto à competência na ação regressiva” (2025).</a:t>
            </a:r>
            <a:endParaRPr lang="pt-BR" sz="2600" dirty="0"/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752184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400" dirty="0" smtClean="0"/>
              <a:t>O § 1º do art. 94 da Lei n. 15.040/2024 estabelece que é “ineficaz qualquer ato do segurado que diminua ou extinga a sub-rogação”, mantida essa substituição com todas as suas características, o que já estava previsto no § 2º do art. 786 do Código Civil. 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A título de exemplo, não terá eficácia qualquer contrato celebrado entre segurado e causador do dano afastando a mencionada sub-rogação legal.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Todavia a jurisprudência já vinha mitigando essa previsão. </a:t>
            </a:r>
            <a:endParaRPr lang="pt-BR" sz="2400" dirty="0"/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752184" cy="564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1900" dirty="0" smtClean="0"/>
              <a:t>“(...). </a:t>
            </a:r>
            <a:r>
              <a:rPr lang="pt-BR" sz="1900" b="1" dirty="0" smtClean="0"/>
              <a:t>Em virtude do disposto no art. 786, § 2º, do CC/2002, eventual termo de renúncia ou quitação outorgado pelo segurado ao terceiro causador do dano não impede o exercício do direito de regresso pelo segurador, sendo certo, não obstante, que é possível mitigar-se o referido comando normativo na específica hipótese em que o terceiro de boa-fé, demandado pelo segurador, demonstrar que já indenizou o segurado dos prejuízos sofridos na justa expectativa de que estivesse quitando, integralmente, os danos provocados por sua conduta. Precedentes</a:t>
            </a:r>
            <a:r>
              <a:rPr lang="pt-BR" sz="1900" dirty="0" smtClean="0"/>
              <a:t>. No caso em tela, não se mostra razoável considerar que a recorrente supunha, de boa-fé, que com a quantia de R$ 1.000,00 estaria indenizando a segurada por todos os danos sofridos em virtude do acidente, máxime diante da elevada discrepância de valores entre o que foi pago pela recorrente à segurada e o que foi pago pela recorrida pelo conserto do automóvel. Ademais, a cristalização da boa-fé da recorrente torna-se ainda mais improvável quando se constata que a hipótese vertente refere-se a sinistro ocorrido com automóvel de luxo” (STJ, REsp 1.693.725/SP, 4ª Turma, Rel. Min. Luis Felipe Salomão, DJe 05.12.2017). </a:t>
            </a:r>
            <a:endParaRPr lang="pt-BR" sz="1900" dirty="0"/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/>
          <p:nvPr/>
        </p:nvSpPr>
        <p:spPr>
          <a:xfrm>
            <a:off x="7863840" y="1482635"/>
            <a:ext cx="3892731" cy="3892731"/>
          </a:xfrm>
          <a:prstGeom prst="ellipse">
            <a:avLst/>
          </a:prstGeom>
          <a:solidFill>
            <a:srgbClr val="1C66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0" y="980729"/>
            <a:ext cx="7536160" cy="569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2800" dirty="0" smtClean="0"/>
              <a:t>Em boa hora, o § 2º desse art. 94 da Lei n. 15.040/2024, em prol da boa-fé objetiva, introduziu na lei o dever de colaboração do segurado diante da seguradora quanto ao exercício da sub-rogação. 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Nos seus exatos termos, “o segurado é obrigado a colaborar no exercício dos direitos derivados da sub-rogação, respondendo pelos prejuízos que causar à seguradora”.</a:t>
            </a:r>
          </a:p>
          <a:p>
            <a:pPr algn="just"/>
            <a:r>
              <a:rPr lang="pt-BR" sz="2800" dirty="0" smtClean="0"/>
              <a:t>Exemplo: o segurado deve prestar informações e fornecedor documentos em relação ao causador do </a:t>
            </a:r>
            <a:r>
              <a:rPr lang="pt-BR" sz="2800" dirty="0" smtClean="0"/>
              <a:t>dano. </a:t>
            </a:r>
            <a:endParaRPr lang="pt-BR" sz="2800" dirty="0"/>
          </a:p>
        </p:txBody>
      </p:sp>
      <p:sp>
        <p:nvSpPr>
          <p:cNvPr id="91" name="Google Shape;91;p8"/>
          <p:cNvSpPr/>
          <p:nvPr/>
        </p:nvSpPr>
        <p:spPr>
          <a:xfrm>
            <a:off x="9810206" y="0"/>
            <a:ext cx="2381794" cy="6858000"/>
          </a:xfrm>
          <a:prstGeom prst="rect">
            <a:avLst/>
          </a:prstGeom>
          <a:solidFill>
            <a:srgbClr val="816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1282494" y="421397"/>
            <a:ext cx="754980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 smtClean="0">
                <a:solidFill>
                  <a:srgbClr val="F51119"/>
                </a:solidFill>
                <a:latin typeface="Arial"/>
                <a:ea typeface="Arial"/>
                <a:cs typeface="Arial"/>
                <a:sym typeface="Arial"/>
              </a:rPr>
              <a:t>Sub-rogação legal securitária. </a:t>
            </a:r>
            <a:r>
              <a:rPr lang="pt-BR" sz="2800" b="1" i="0" u="none" strike="noStrike" cap="none" dirty="0" smtClean="0">
                <a:solidFill>
                  <a:srgbClr val="E21A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1" i="0" u="none" strike="noStrike" cap="none" dirty="0">
              <a:solidFill>
                <a:srgbClr val="E21A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2776" y="2671571"/>
            <a:ext cx="1514858" cy="1514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1910" y="1674896"/>
            <a:ext cx="6343740" cy="284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1299" y="4671859"/>
            <a:ext cx="4000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2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31782" y="4671859"/>
            <a:ext cx="38100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2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74770" y="4677437"/>
            <a:ext cx="37147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2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84432" y="4677437"/>
            <a:ext cx="39052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2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13144" y="4671861"/>
            <a:ext cx="37147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2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22806" y="4671860"/>
            <a:ext cx="3619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2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1815" y="4671859"/>
            <a:ext cx="3524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2">
            <a:hlinkClick r:id="rId18"/>
          </p:cNvPr>
          <p:cNvSpPr txBox="1"/>
          <p:nvPr/>
        </p:nvSpPr>
        <p:spPr>
          <a:xfrm>
            <a:off x="5179694" y="5527964"/>
            <a:ext cx="17764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aasp</a:t>
            </a:r>
            <a:r>
              <a:rPr lang="pt-BR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.org.br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1638</Words>
  <Application>Microsoft Office PowerPoint</Application>
  <PresentationFormat>Personalizar</PresentationFormat>
  <Paragraphs>60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Aline Vieira Barros</dc:creator>
  <cp:lastModifiedBy>Flavio</cp:lastModifiedBy>
  <cp:revision>6</cp:revision>
  <dcterms:created xsi:type="dcterms:W3CDTF">2019-11-12T12:32:00Z</dcterms:created>
  <dcterms:modified xsi:type="dcterms:W3CDTF">2026-05-06T17:28:13Z</dcterms:modified>
</cp:coreProperties>
</file>