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68" r:id="rId14"/>
    <p:sldId id="269" r:id="rId15"/>
    <p:sldId id="270" r:id="rId16"/>
    <p:sldId id="271" r:id="rId17"/>
    <p:sldId id="272" r:id="rId18"/>
  </p:sldIdLst>
  <p:sldSz cx="9144000" cy="5143500" type="screen16x9"/>
  <p:notesSz cx="6858000" cy="9144000"/>
  <p:embeddedFontLst>
    <p:embeddedFont>
      <p:font typeface="Noto Serif Georgian ExtraBold" charset="0"/>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2700" y="-9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23850" y="1779662"/>
            <a:ext cx="6642000" cy="3294138"/>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None/>
            </a:pPr>
            <a:r>
              <a:rPr lang="pt-BR" sz="45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4500" dirty="0" smtClean="0">
                <a:solidFill>
                  <a:srgbClr val="192933"/>
                </a:solidFill>
                <a:latin typeface="Noto Serif Georgian ExtraBold"/>
                <a:ea typeface="Noto Serif Georgian ExtraBold"/>
                <a:cs typeface="Noto Serif Georgian ExtraBold"/>
                <a:sym typeface="Noto Serif Georgian ExtraBold"/>
              </a:rPr>
              <a:t>.</a:t>
            </a:r>
          </a:p>
          <a:p>
            <a:pPr marL="0" lvl="0" indent="0" algn="l" rtl="0">
              <a:lnSpc>
                <a:spcPct val="100000"/>
              </a:lnSpc>
              <a:spcBef>
                <a:spcPts val="0"/>
              </a:spcBef>
              <a:spcAft>
                <a:spcPts val="0"/>
              </a:spcAft>
              <a:buNone/>
            </a:pPr>
            <a:r>
              <a:rPr lang="pt-BR" sz="4500" dirty="0" smtClean="0">
                <a:solidFill>
                  <a:srgbClr val="192933"/>
                </a:solidFill>
                <a:latin typeface="Noto Serif Georgian ExtraBold"/>
                <a:ea typeface="Noto Serif Georgian ExtraBold"/>
                <a:cs typeface="Noto Serif Georgian ExtraBold"/>
                <a:sym typeface="Noto Serif Georgian ExtraBold"/>
              </a:rPr>
              <a:t>Aula 1</a:t>
            </a:r>
            <a:r>
              <a:rPr lang="pt-BR" sz="4500" dirty="0" smtClean="0">
                <a:solidFill>
                  <a:srgbClr val="192933"/>
                </a:solidFill>
                <a:latin typeface="Noto Serif Georgian ExtraBold"/>
                <a:ea typeface="Noto Serif Georgian ExtraBold"/>
                <a:cs typeface="Noto Serif Georgian ExtraBold"/>
                <a:sym typeface="Noto Serif Georgian ExtraBold"/>
              </a:rPr>
              <a:t> </a:t>
            </a:r>
            <a:endParaRPr sz="4500" dirty="0">
              <a:solidFill>
                <a:srgbClr val="192933"/>
              </a:solidFill>
              <a:latin typeface="Noto Serif Georgian ExtraBold"/>
              <a:ea typeface="Noto Serif Georgian ExtraBold"/>
              <a:cs typeface="Noto Serif Georgian ExtraBold"/>
              <a:sym typeface="Noto Serif Georgian ExtraBold"/>
            </a:endParaRPr>
          </a:p>
          <a:p>
            <a:pPr marL="0" lvl="0" indent="0" algn="l" rtl="0">
              <a:spcBef>
                <a:spcPts val="0"/>
              </a:spcBef>
              <a:spcAft>
                <a:spcPts val="0"/>
              </a:spcAft>
              <a:buNone/>
            </a:pPr>
            <a:r>
              <a:rPr lang="pt-BR" sz="3000" dirty="0" smtClean="0">
                <a:solidFill>
                  <a:srgbClr val="192933"/>
                </a:solidFill>
              </a:rPr>
              <a:t>Professor Flavio Tartuce</a:t>
            </a:r>
            <a:endParaRPr sz="3000" dirty="0">
              <a:solidFill>
                <a:srgbClr val="1929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500"/>
                                        <p:tgtEl>
                                          <p:spTgt spid="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07504" y="627534"/>
            <a:ext cx="8724796" cy="4104456"/>
          </a:xfrm>
          <a:prstGeom prst="rect">
            <a:avLst/>
          </a:prstGeom>
        </p:spPr>
        <p:txBody>
          <a:bodyPr spcFirstLastPara="1" wrap="square" lIns="91425" tIns="91425" rIns="91425" bIns="91425" anchor="t" anchorCtr="0">
            <a:noAutofit/>
          </a:bodyPr>
          <a:lstStyle/>
          <a:p>
            <a:pPr marL="0" lvl="0" indent="0" algn="just" rtl="0">
              <a:spcBef>
                <a:spcPts val="0"/>
              </a:spcBef>
              <a:spcAft>
                <a:spcPts val="1200"/>
              </a:spcAft>
              <a:buNone/>
            </a:pPr>
            <a:r>
              <a:rPr lang="pt-BR" sz="2200" dirty="0" smtClean="0">
                <a:solidFill>
                  <a:schemeClr val="tx1"/>
                </a:solidFill>
              </a:rPr>
              <a:t>Conceito de regime de bens. </a:t>
            </a:r>
          </a:p>
          <a:p>
            <a:pPr marL="0" lvl="0" indent="0" algn="just" rtl="0">
              <a:spcBef>
                <a:spcPts val="0"/>
              </a:spcBef>
              <a:spcAft>
                <a:spcPts val="1200"/>
              </a:spcAft>
              <a:buNone/>
            </a:pPr>
            <a:endParaRPr lang="pt-BR" sz="2200" dirty="0" smtClean="0">
              <a:solidFill>
                <a:schemeClr val="tx1"/>
              </a:solidFill>
            </a:endParaRPr>
          </a:p>
          <a:p>
            <a:pPr marL="0" lvl="0" indent="0" algn="just" rtl="0">
              <a:spcBef>
                <a:spcPts val="0"/>
              </a:spcBef>
              <a:spcAft>
                <a:spcPts val="1200"/>
              </a:spcAft>
              <a:buNone/>
            </a:pPr>
            <a:r>
              <a:rPr lang="pt-BR" sz="2200" dirty="0" smtClean="0">
                <a:solidFill>
                  <a:schemeClr val="tx1"/>
                </a:solidFill>
              </a:rPr>
              <a:t>Regimes </a:t>
            </a:r>
            <a:r>
              <a:rPr lang="pt-BR" sz="2200" dirty="0" smtClean="0">
                <a:solidFill>
                  <a:schemeClr val="tx1"/>
                </a:solidFill>
              </a:rPr>
              <a:t>previstos no Código Civil e premissas gerais.  </a:t>
            </a:r>
          </a:p>
          <a:p>
            <a:pPr marL="0" lvl="0" indent="0" algn="just" rtl="0">
              <a:spcBef>
                <a:spcPts val="0"/>
              </a:spcBef>
              <a:spcAft>
                <a:spcPts val="1200"/>
              </a:spcAft>
              <a:buFontTx/>
              <a:buChar char="-"/>
            </a:pPr>
            <a:r>
              <a:rPr lang="pt-BR" sz="2200" dirty="0" smtClean="0">
                <a:solidFill>
                  <a:schemeClr val="tx1"/>
                </a:solidFill>
              </a:rPr>
              <a:t> Regime da comunhão parcial de bens – regra geral. </a:t>
            </a:r>
          </a:p>
          <a:p>
            <a:pPr marL="0" lvl="0" indent="0" algn="just" rtl="0">
              <a:spcBef>
                <a:spcPts val="0"/>
              </a:spcBef>
              <a:spcAft>
                <a:spcPts val="1200"/>
              </a:spcAft>
              <a:buFontTx/>
              <a:buChar char="-"/>
            </a:pPr>
            <a:r>
              <a:rPr lang="pt-BR" sz="2200" dirty="0" smtClean="0">
                <a:solidFill>
                  <a:schemeClr val="tx1"/>
                </a:solidFill>
              </a:rPr>
              <a:t> Regime da comunhão universal de bens. </a:t>
            </a:r>
          </a:p>
          <a:p>
            <a:pPr marL="0" lvl="0" indent="0" algn="just" rtl="0">
              <a:spcBef>
                <a:spcPts val="0"/>
              </a:spcBef>
              <a:spcAft>
                <a:spcPts val="1200"/>
              </a:spcAft>
              <a:buFontTx/>
              <a:buChar char="-"/>
            </a:pPr>
            <a:r>
              <a:rPr lang="pt-BR" sz="2200" dirty="0" smtClean="0">
                <a:solidFill>
                  <a:schemeClr val="tx1"/>
                </a:solidFill>
              </a:rPr>
              <a:t> Regime da participação final nos aquestos. </a:t>
            </a:r>
          </a:p>
          <a:p>
            <a:pPr marL="0" lvl="0" indent="0" algn="just" rtl="0">
              <a:spcBef>
                <a:spcPts val="0"/>
              </a:spcBef>
              <a:spcAft>
                <a:spcPts val="1200"/>
              </a:spcAft>
              <a:buFontTx/>
              <a:buChar char="-"/>
            </a:pPr>
            <a:r>
              <a:rPr lang="pt-BR" sz="2200" dirty="0" smtClean="0">
                <a:solidFill>
                  <a:schemeClr val="tx1"/>
                </a:solidFill>
              </a:rPr>
              <a:t> Regime da separação de bens – legal ou obrigatório e convencional.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rtl="0">
              <a:spcBef>
                <a:spcPts val="0"/>
              </a:spcBef>
              <a:spcAft>
                <a:spcPts val="1200"/>
              </a:spcAft>
              <a:buNone/>
            </a:pPr>
            <a:r>
              <a:rPr lang="pt-BR" sz="2200" dirty="0" smtClean="0">
                <a:solidFill>
                  <a:schemeClr val="tx1"/>
                </a:solidFill>
              </a:rPr>
              <a:t>Os problemas da separação obrigatória de bens</a:t>
            </a:r>
            <a:r>
              <a:rPr lang="pt-BR" sz="2200" dirty="0" smtClean="0">
                <a:solidFill>
                  <a:schemeClr val="tx1"/>
                </a:solidFill>
              </a:rPr>
              <a:t>.</a:t>
            </a:r>
          </a:p>
          <a:p>
            <a:pPr marL="0" lvl="0" indent="0" algn="just">
              <a:spcAft>
                <a:spcPts val="1200"/>
              </a:spcAft>
              <a:buNone/>
            </a:pPr>
            <a:r>
              <a:rPr lang="pt-BR" sz="2200" dirty="0" smtClean="0">
                <a:solidFill>
                  <a:schemeClr val="tx1"/>
                </a:solidFill>
              </a:rPr>
              <a:t>“Art</a:t>
            </a:r>
            <a:r>
              <a:rPr lang="pt-BR" sz="2200" dirty="0" smtClean="0">
                <a:solidFill>
                  <a:schemeClr val="tx1"/>
                </a:solidFill>
              </a:rPr>
              <a:t>. 1.641. É obrigatório o regime da separação de bens no casamento:</a:t>
            </a:r>
          </a:p>
          <a:p>
            <a:pPr marL="0" lvl="0" indent="0" algn="just">
              <a:spcAft>
                <a:spcPts val="1200"/>
              </a:spcAft>
              <a:buNone/>
            </a:pPr>
            <a:r>
              <a:rPr lang="pt-BR" sz="2200" dirty="0" smtClean="0">
                <a:solidFill>
                  <a:schemeClr val="tx1"/>
                </a:solidFill>
              </a:rPr>
              <a:t>I </a:t>
            </a:r>
            <a:r>
              <a:rPr lang="pt-BR" sz="2200" dirty="0" smtClean="0">
                <a:solidFill>
                  <a:schemeClr val="tx1"/>
                </a:solidFill>
              </a:rPr>
              <a:t>- das pessoas que o contraírem com inobservância das causas suspensivas da celebração do casamento;</a:t>
            </a:r>
          </a:p>
          <a:p>
            <a:pPr marL="0" lvl="0" indent="0" algn="just">
              <a:spcAft>
                <a:spcPts val="1200"/>
              </a:spcAft>
              <a:buNone/>
            </a:pPr>
            <a:r>
              <a:rPr lang="pt-BR" sz="2200" dirty="0" smtClean="0">
                <a:solidFill>
                  <a:schemeClr val="tx1"/>
                </a:solidFill>
              </a:rPr>
              <a:t>II </a:t>
            </a:r>
            <a:r>
              <a:rPr lang="pt-BR" sz="2200" dirty="0" smtClean="0">
                <a:solidFill>
                  <a:schemeClr val="tx1"/>
                </a:solidFill>
              </a:rPr>
              <a:t>– da pessoa maior de 70 (setenta) anos; (Redação dada pela Lei nº 12.344, de 2010)</a:t>
            </a:r>
          </a:p>
          <a:p>
            <a:pPr marL="0" lvl="0" indent="0" algn="just">
              <a:spcAft>
                <a:spcPts val="1200"/>
              </a:spcAft>
              <a:buNone/>
            </a:pPr>
            <a:r>
              <a:rPr lang="pt-BR" sz="2200" dirty="0" smtClean="0">
                <a:solidFill>
                  <a:schemeClr val="tx1"/>
                </a:solidFill>
              </a:rPr>
              <a:t>III </a:t>
            </a:r>
            <a:r>
              <a:rPr lang="pt-BR" sz="2200" dirty="0" smtClean="0">
                <a:solidFill>
                  <a:schemeClr val="tx1"/>
                </a:solidFill>
              </a:rPr>
              <a:t>- de todos os que dependerem, para casar, de suprimento </a:t>
            </a:r>
            <a:r>
              <a:rPr lang="pt-BR" sz="2200" dirty="0" smtClean="0">
                <a:solidFill>
                  <a:schemeClr val="tx1"/>
                </a:solidFill>
              </a:rPr>
              <a:t>judicial”. </a:t>
            </a:r>
            <a:endParaRPr lang="pt-BR" sz="2200" dirty="0" smtClean="0">
              <a:solidFill>
                <a:schemeClr val="tx1"/>
              </a:solidFill>
            </a:endParaRPr>
          </a:p>
          <a:p>
            <a:pPr marL="0" lvl="0" indent="0" algn="just" rtl="0">
              <a:spcBef>
                <a:spcPts val="0"/>
              </a:spcBef>
              <a:spcAft>
                <a:spcPts val="1200"/>
              </a:spcAft>
              <a:buNone/>
            </a:pPr>
            <a:endParaRPr lang="pt-BR" sz="2200" dirty="0" smtClean="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000" dirty="0" smtClean="0">
                <a:solidFill>
                  <a:schemeClr val="tx1"/>
                </a:solidFill>
              </a:rPr>
              <a:t>Súmula </a:t>
            </a:r>
            <a:r>
              <a:rPr lang="pt-BR" sz="2000" dirty="0" smtClean="0">
                <a:solidFill>
                  <a:schemeClr val="tx1"/>
                </a:solidFill>
              </a:rPr>
              <a:t>377 do STF. “No </a:t>
            </a:r>
            <a:r>
              <a:rPr lang="pt-BR" sz="2000" dirty="0" smtClean="0">
                <a:solidFill>
                  <a:schemeClr val="tx1"/>
                </a:solidFill>
              </a:rPr>
              <a:t>regime de separação legal de bens, comunicam-se os adquiridos na constância do </a:t>
            </a:r>
            <a:r>
              <a:rPr lang="pt-BR" sz="2000" dirty="0" smtClean="0">
                <a:solidFill>
                  <a:schemeClr val="tx1"/>
                </a:solidFill>
              </a:rPr>
              <a:t>casamento”.</a:t>
            </a:r>
            <a:endParaRPr lang="pt-BR" sz="2000" dirty="0" smtClean="0">
              <a:solidFill>
                <a:schemeClr val="tx1"/>
              </a:solidFill>
            </a:endParaRPr>
          </a:p>
          <a:p>
            <a:pPr marL="0" lvl="0" indent="0" algn="just">
              <a:spcAft>
                <a:spcPts val="1200"/>
              </a:spcAft>
              <a:buNone/>
            </a:pPr>
            <a:r>
              <a:rPr lang="pt-BR" sz="2000" dirty="0" smtClean="0">
                <a:solidFill>
                  <a:schemeClr val="tx1"/>
                </a:solidFill>
              </a:rPr>
              <a:t>Ainda tem aplicação? </a:t>
            </a:r>
            <a:endParaRPr lang="pt-BR" sz="2000" dirty="0" smtClean="0">
              <a:solidFill>
                <a:schemeClr val="tx1"/>
              </a:solidFill>
            </a:endParaRPr>
          </a:p>
          <a:p>
            <a:pPr marL="0" lvl="0" indent="0" algn="just">
              <a:spcAft>
                <a:spcPts val="1200"/>
              </a:spcAft>
              <a:buNone/>
            </a:pPr>
            <a:r>
              <a:rPr lang="pt-BR" sz="2000" dirty="0" smtClean="0">
                <a:solidFill>
                  <a:schemeClr val="tx1"/>
                </a:solidFill>
              </a:rPr>
              <a:t>1ª Corrente: A súmula está cancelada (Sílvio Rodrigues, José Fernando Simão e Francisco Cahali). </a:t>
            </a:r>
          </a:p>
          <a:p>
            <a:pPr marL="0" lvl="0" indent="0" algn="just">
              <a:spcAft>
                <a:spcPts val="1200"/>
              </a:spcAft>
              <a:buNone/>
            </a:pPr>
            <a:r>
              <a:rPr lang="pt-BR" sz="2000" dirty="0" smtClean="0">
                <a:solidFill>
                  <a:schemeClr val="tx1"/>
                </a:solidFill>
              </a:rPr>
              <a:t>2ª Corrente: A súmula não está cancelada (Giselda Hironaka, Rolf Madaleno, Maria Helena Diniz, Sílvio Venosa, Maria Berenice Dias, Paulo Lôbo, Cristiano Chaves e Nelson Rosenvald, Pablo Stolze e Rodolfo Pamplona Filho). </a:t>
            </a:r>
          </a:p>
          <a:p>
            <a:pPr marL="0" lvl="0" indent="0" algn="just">
              <a:spcAft>
                <a:spcPts val="1200"/>
              </a:spcAft>
              <a:buNone/>
            </a:pPr>
            <a:r>
              <a:rPr lang="pt-BR" sz="2000" dirty="0" smtClean="0">
                <a:solidFill>
                  <a:schemeClr val="tx1"/>
                </a:solidFill>
              </a:rPr>
              <a:t>A </a:t>
            </a:r>
            <a:r>
              <a:rPr lang="pt-BR" sz="2000" dirty="0" smtClean="0">
                <a:solidFill>
                  <a:schemeClr val="tx1"/>
                </a:solidFill>
              </a:rPr>
              <a:t>questão dividia a doutrina, prevalecendo a segunda corrente</a:t>
            </a:r>
            <a:endParaRPr lang="pt-BR" sz="2000" dirty="0" smtClean="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000" dirty="0" smtClean="0">
                <a:solidFill>
                  <a:schemeClr val="tx1"/>
                </a:solidFill>
              </a:rPr>
              <a:t>E A JURISPRUDÊNCIA? </a:t>
            </a:r>
            <a:endParaRPr lang="pt-BR" sz="2000" dirty="0" smtClean="0">
              <a:solidFill>
                <a:schemeClr val="tx1"/>
              </a:solidFill>
            </a:endParaRPr>
          </a:p>
          <a:p>
            <a:pPr marL="0" lvl="0" indent="0" algn="just">
              <a:spcAft>
                <a:spcPts val="1200"/>
              </a:spcAft>
              <a:buNone/>
            </a:pPr>
            <a:r>
              <a:rPr lang="pt-BR" sz="2000" dirty="0" smtClean="0">
                <a:solidFill>
                  <a:schemeClr val="tx1"/>
                </a:solidFill>
              </a:rPr>
              <a:t>QUAL </a:t>
            </a:r>
            <a:r>
              <a:rPr lang="pt-BR" sz="2000" dirty="0" smtClean="0">
                <a:solidFill>
                  <a:schemeClr val="tx1"/>
                </a:solidFill>
              </a:rPr>
              <a:t>O ENTENDIMENTO QUANTO À SÚMULA 377 DO STF?</a:t>
            </a:r>
          </a:p>
          <a:p>
            <a:pPr marL="0" lvl="0" indent="0" algn="just">
              <a:spcAft>
                <a:spcPts val="1200"/>
              </a:spcAft>
              <a:buNone/>
            </a:pPr>
            <a:r>
              <a:rPr lang="pt-BR" sz="2000" dirty="0" smtClean="0">
                <a:solidFill>
                  <a:schemeClr val="tx1"/>
                </a:solidFill>
              </a:rPr>
              <a:t>PREVALECIA NA JURISPRUDÊNCIA DO SUPERIOR TRIBUNAL DE JUSTIÇA BRASILEIRO O ENTENDIMENTO DE APLICAÇÃO DA SÚMULA, INDEPENDENTEMENTE DA PROVA DO ESFORÇO COMUM (NO CASAMENTO) .</a:t>
            </a:r>
          </a:p>
          <a:p>
            <a:pPr marL="0" lvl="0" indent="0" algn="just">
              <a:spcAft>
                <a:spcPts val="1200"/>
              </a:spcAft>
              <a:buNone/>
            </a:pPr>
            <a:r>
              <a:rPr lang="pt-BR" sz="2000" dirty="0" smtClean="0">
                <a:solidFill>
                  <a:schemeClr val="tx1"/>
                </a:solidFill>
              </a:rPr>
              <a:t>Na união estável, haveria a necessidade de prova desse esforço.  </a:t>
            </a:r>
          </a:p>
          <a:p>
            <a:pPr marL="0" lvl="0" indent="0" algn="just">
              <a:spcAft>
                <a:spcPts val="1200"/>
              </a:spcAft>
              <a:buNone/>
            </a:pPr>
            <a:r>
              <a:rPr lang="pt-BR" sz="2000" dirty="0" smtClean="0">
                <a:solidFill>
                  <a:schemeClr val="tx1"/>
                </a:solidFill>
              </a:rPr>
              <a:t>O STJ havia transformado a separação obrigatória de bens em uma comunhão parcial, no casamento. </a:t>
            </a:r>
            <a:r>
              <a:rPr lang="pt-BR" sz="2000" dirty="0" smtClean="0">
                <a:solidFill>
                  <a:schemeClr val="tx1"/>
                </a:solidFill>
              </a:rPr>
              <a:t>E </a:t>
            </a:r>
            <a:r>
              <a:rPr lang="pt-BR" sz="2000" dirty="0" smtClean="0">
                <a:solidFill>
                  <a:schemeClr val="tx1"/>
                </a:solidFill>
              </a:rPr>
              <a:t>na união estável? </a:t>
            </a:r>
            <a:endParaRPr lang="pt-BR" sz="2000" dirty="0" smtClean="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000" dirty="0" smtClean="0">
                <a:solidFill>
                  <a:schemeClr val="tx1"/>
                </a:solidFill>
              </a:rPr>
              <a:t>MUDANÇA NA JURISPRUDÊNCIA EM JULHO DE 2018.</a:t>
            </a:r>
          </a:p>
          <a:p>
            <a:pPr marL="0" lvl="0" indent="0" algn="just">
              <a:spcAft>
                <a:spcPts val="1200"/>
              </a:spcAft>
              <a:buNone/>
            </a:pPr>
            <a:r>
              <a:rPr lang="pt-BR" sz="2000" dirty="0" smtClean="0">
                <a:solidFill>
                  <a:schemeClr val="tx1"/>
                </a:solidFill>
              </a:rPr>
              <a:t> </a:t>
            </a:r>
            <a:r>
              <a:rPr lang="pt-BR" sz="2000" dirty="0" smtClean="0">
                <a:solidFill>
                  <a:schemeClr val="tx1"/>
                </a:solidFill>
              </a:rPr>
              <a:t>STJ</a:t>
            </a:r>
            <a:r>
              <a:rPr lang="pt-BR" sz="2000" dirty="0" smtClean="0">
                <a:solidFill>
                  <a:schemeClr val="tx1"/>
                </a:solidFill>
              </a:rPr>
              <a:t>, EREsp 1.623.858/MG, Rel. Min. Lázaro Guimarães (Desembargador Convocado do TRF 5ª Região), por unanimidade, julgado em 23/05/2018, DJe 30/05/2018. </a:t>
            </a:r>
          </a:p>
          <a:p>
            <a:pPr marL="0" lvl="0" indent="0" algn="just">
              <a:spcAft>
                <a:spcPts val="1200"/>
              </a:spcAft>
              <a:buNone/>
            </a:pPr>
            <a:endParaRPr lang="pt-BR" sz="2000" dirty="0" smtClean="0">
              <a:solidFill>
                <a:schemeClr val="tx1"/>
              </a:solidFill>
            </a:endParaRPr>
          </a:p>
          <a:p>
            <a:pPr marL="0" lvl="0" indent="0" algn="just">
              <a:spcAft>
                <a:spcPts val="1200"/>
              </a:spcAft>
              <a:buNone/>
            </a:pPr>
            <a:r>
              <a:rPr lang="pt-BR" sz="2000" dirty="0" smtClean="0">
                <a:solidFill>
                  <a:schemeClr val="tx1"/>
                </a:solidFill>
              </a:rPr>
              <a:t>Publicado no Informativo 628 da Corte. Julgado da Segunda Seção. </a:t>
            </a:r>
          </a:p>
          <a:p>
            <a:pPr marL="0" lvl="0" indent="0" algn="just">
              <a:spcAft>
                <a:spcPts val="1200"/>
              </a:spcAft>
              <a:buNone/>
            </a:pPr>
            <a:r>
              <a:rPr lang="pt-BR" sz="2000" dirty="0" smtClean="0">
                <a:solidFill>
                  <a:schemeClr val="tx1"/>
                </a:solidFill>
              </a:rPr>
              <a:t>Tese firmada: “No regime de separação legal de bens, comunicam-se os adquiridos na constância do casamento, desde que comprovado o esforço comum para sua aquisição”.</a:t>
            </a:r>
            <a:endParaRPr lang="pt-BR" sz="2000" dirty="0" smtClean="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000" dirty="0" smtClean="0">
                <a:solidFill>
                  <a:schemeClr val="tx1"/>
                </a:solidFill>
              </a:rPr>
              <a:t>E na união estável? Jurisprudência </a:t>
            </a:r>
            <a:r>
              <a:rPr lang="pt-BR" sz="2000" dirty="0" smtClean="0">
                <a:solidFill>
                  <a:schemeClr val="tx1"/>
                </a:solidFill>
              </a:rPr>
              <a:t>em Teses. Edição número 50. </a:t>
            </a:r>
            <a:r>
              <a:rPr lang="pt-BR" sz="2000" dirty="0" smtClean="0">
                <a:solidFill>
                  <a:schemeClr val="tx1"/>
                </a:solidFill>
              </a:rPr>
              <a:t>Tese </a:t>
            </a:r>
            <a:r>
              <a:rPr lang="pt-BR" sz="2000" dirty="0" smtClean="0">
                <a:solidFill>
                  <a:schemeClr val="tx1"/>
                </a:solidFill>
              </a:rPr>
              <a:t>6. “Na união estável de pessoa maior de setenta anos (art. 1.641, II, do CC/02), impõe-se o regime da separação obrigatória, sendo possível a partilha de bens adquiridos na constância da relação, desde que comprovado o esforço comum”. </a:t>
            </a:r>
            <a:r>
              <a:rPr lang="pt-BR" sz="2000" dirty="0" smtClean="0">
                <a:solidFill>
                  <a:schemeClr val="tx1"/>
                </a:solidFill>
              </a:rPr>
              <a:t>EREsp </a:t>
            </a:r>
            <a:r>
              <a:rPr lang="pt-BR" sz="2000" dirty="0" smtClean="0">
                <a:solidFill>
                  <a:schemeClr val="tx1"/>
                </a:solidFill>
              </a:rPr>
              <a:t>1171820/PR,Rel. Ministro RAUL ARAÚJO, SEGUNDA SEÇÃO, Julgado em 26/08/2015,DJE 21/09/2015</a:t>
            </a:r>
            <a:br>
              <a:rPr lang="pt-BR" sz="2000" dirty="0" smtClean="0">
                <a:solidFill>
                  <a:schemeClr val="tx1"/>
                </a:solidFill>
              </a:rPr>
            </a:br>
            <a:endParaRPr lang="pt-BR" sz="2000" dirty="0" smtClean="0">
              <a:solidFill>
                <a:schemeClr val="tx1"/>
              </a:solidFill>
            </a:endParaRPr>
          </a:p>
          <a:p>
            <a:pPr marL="0" lvl="0" indent="0" algn="just">
              <a:spcAft>
                <a:spcPts val="1200"/>
              </a:spcAft>
              <a:buNone/>
            </a:pPr>
            <a:r>
              <a:rPr lang="pt-BR" sz="2000" dirty="0" smtClean="0">
                <a:solidFill>
                  <a:schemeClr val="tx1"/>
                </a:solidFill>
              </a:rPr>
              <a:t>Essa tese gerou a Súmula n. 655 do STJ, de 2022. </a:t>
            </a:r>
          </a:p>
          <a:p>
            <a:pPr marL="0" lvl="0" indent="0" algn="just">
              <a:spcAft>
                <a:spcPts val="1200"/>
              </a:spcAft>
              <a:buNone/>
            </a:pPr>
            <a:r>
              <a:rPr lang="pt-BR" sz="2000" dirty="0" smtClean="0">
                <a:solidFill>
                  <a:schemeClr val="tx1"/>
                </a:solidFill>
              </a:rPr>
              <a:t>“Aplica-se </a:t>
            </a:r>
            <a:r>
              <a:rPr lang="pt-BR" sz="2000" dirty="0" smtClean="0">
                <a:solidFill>
                  <a:schemeClr val="tx1"/>
                </a:solidFill>
              </a:rPr>
              <a:t>à união estável contraída por septuagenário o regime da separação obrigatória de bens, comunicando-se os adquiridos na constância, quando comprovado o esforço </a:t>
            </a:r>
            <a:r>
              <a:rPr lang="pt-BR" sz="2000" dirty="0" smtClean="0">
                <a:solidFill>
                  <a:schemeClr val="tx1"/>
                </a:solidFill>
              </a:rPr>
              <a:t>comum”.</a:t>
            </a:r>
            <a:endParaRPr lang="pt-BR" sz="2000" dirty="0" smtClean="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248472"/>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000" dirty="0" smtClean="0">
                <a:solidFill>
                  <a:schemeClr val="tx1"/>
                </a:solidFill>
              </a:rPr>
              <a:t>STF. Tema 1236 - Regime de bens aplicável no casamento e na união estável de maiores de setenta anos.</a:t>
            </a:r>
          </a:p>
          <a:p>
            <a:pPr marL="0" lvl="0" indent="0" algn="just">
              <a:spcAft>
                <a:spcPts val="1200"/>
              </a:spcAft>
              <a:buNone/>
            </a:pPr>
            <a:r>
              <a:rPr lang="pt-BR" sz="2000" dirty="0" smtClean="0">
                <a:solidFill>
                  <a:schemeClr val="tx1"/>
                </a:solidFill>
              </a:rPr>
              <a:t>Relator(a):MIN. LUÍS ROBERTO BARROSO</a:t>
            </a:r>
          </a:p>
          <a:p>
            <a:pPr marL="0" lvl="0" indent="0" algn="just">
              <a:spcAft>
                <a:spcPts val="1200"/>
              </a:spcAft>
              <a:buNone/>
            </a:pPr>
            <a:r>
              <a:rPr lang="pt-BR" sz="2000" dirty="0" smtClean="0">
                <a:solidFill>
                  <a:schemeClr val="tx1"/>
                </a:solidFill>
              </a:rPr>
              <a:t>Leading Case:ARE 1309642. </a:t>
            </a:r>
          </a:p>
          <a:p>
            <a:pPr marL="0" lvl="0" indent="0" algn="just">
              <a:spcAft>
                <a:spcPts val="1200"/>
              </a:spcAft>
              <a:buNone/>
            </a:pPr>
            <a:r>
              <a:rPr lang="pt-BR" sz="2000" dirty="0" smtClean="0">
                <a:solidFill>
                  <a:schemeClr val="tx1"/>
                </a:solidFill>
              </a:rPr>
              <a:t>Julgado de fevereiro de 2024. </a:t>
            </a:r>
          </a:p>
          <a:p>
            <a:pPr marL="0" lvl="0" indent="0" algn="just">
              <a:spcAft>
                <a:spcPts val="1200"/>
              </a:spcAft>
              <a:buNone/>
            </a:pPr>
            <a:r>
              <a:rPr lang="pt-BR" sz="2000" dirty="0" smtClean="0">
                <a:solidFill>
                  <a:schemeClr val="tx1"/>
                </a:solidFill>
              </a:rPr>
              <a:t>Tese</a:t>
            </a:r>
            <a:r>
              <a:rPr lang="pt-BR" sz="2000" dirty="0" smtClean="0">
                <a:solidFill>
                  <a:schemeClr val="tx1"/>
                </a:solidFill>
              </a:rPr>
              <a:t>: “Nos casamentos e uniões estáveis envolvendo pessoa maior de 70 anos, o regime de separação de bens previsto no art. 1.641, II, do Código Civil, pode ser afastado por expressa manifestação de vontade das partes, mediante escritura pública”.</a:t>
            </a:r>
            <a:endParaRPr lang="pt-BR" sz="2000" dirty="0" smtClean="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392488"/>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1900" b="1" dirty="0" smtClean="0">
                <a:solidFill>
                  <a:schemeClr val="tx1"/>
                </a:solidFill>
              </a:rPr>
              <a:t>Regime de bens e concorrência sucessória</a:t>
            </a:r>
            <a:r>
              <a:rPr lang="pt-BR" sz="1900" dirty="0" smtClean="0">
                <a:solidFill>
                  <a:schemeClr val="tx1"/>
                </a:solidFill>
              </a:rPr>
              <a:t>. </a:t>
            </a:r>
            <a:r>
              <a:rPr lang="pt-BR" sz="1900" dirty="0" smtClean="0">
                <a:solidFill>
                  <a:schemeClr val="tx1"/>
                </a:solidFill>
              </a:rPr>
              <a:t>Art</a:t>
            </a:r>
            <a:r>
              <a:rPr lang="pt-BR" sz="1900" dirty="0" smtClean="0">
                <a:solidFill>
                  <a:schemeClr val="tx1"/>
                </a:solidFill>
              </a:rPr>
              <a:t>. 1.829 do CC. “A sucessão legítima defere-se na ordem seguinte:   (Vide Recurso Extraordinário nº 646.721)  (Vide Recurso Extraordinário nº 878.694) </a:t>
            </a:r>
          </a:p>
          <a:p>
            <a:pPr marL="0" lvl="0" indent="0" algn="just">
              <a:spcAft>
                <a:spcPts val="1200"/>
              </a:spcAft>
              <a:buNone/>
            </a:pPr>
            <a:r>
              <a:rPr lang="pt-BR" sz="1900" dirty="0" smtClean="0">
                <a:solidFill>
                  <a:schemeClr val="tx1"/>
                </a:solidFill>
              </a:rPr>
              <a:t>I - aos descendentes, em concorrência com o cônjuge (OU COMPANHEIRO) sobrevivente, salvo se casado este (OU VIVER EM UNIÃO ESTÁVEL) com o falecido no regime da comunhão universal, ou no da separação obrigatória de bens (art. 1.640, parágrafo único); ou se, no regime da comunhão parcial, o autor da herança não houver deixado bens particulares; </a:t>
            </a:r>
          </a:p>
          <a:p>
            <a:pPr marL="0" lvl="0" indent="0" algn="just">
              <a:spcAft>
                <a:spcPts val="1200"/>
              </a:spcAft>
              <a:buNone/>
            </a:pPr>
            <a:r>
              <a:rPr lang="pt-BR" sz="1900" dirty="0" smtClean="0">
                <a:solidFill>
                  <a:schemeClr val="tx1"/>
                </a:solidFill>
              </a:rPr>
              <a:t>II - aos ascendentes, em concorrência com o cônjuge (OU COMPANHEIRO); </a:t>
            </a:r>
          </a:p>
          <a:p>
            <a:pPr marL="0" lvl="0" indent="0" algn="just">
              <a:spcAft>
                <a:spcPts val="1200"/>
              </a:spcAft>
              <a:buNone/>
            </a:pPr>
            <a:r>
              <a:rPr lang="pt-BR" sz="1900" dirty="0" smtClean="0">
                <a:solidFill>
                  <a:schemeClr val="tx1"/>
                </a:solidFill>
              </a:rPr>
              <a:t>III - ao cônjuge (COMPANHEIRO) sobrevivente; </a:t>
            </a:r>
          </a:p>
          <a:p>
            <a:pPr marL="0" lvl="0" indent="0" algn="just">
              <a:spcAft>
                <a:spcPts val="1200"/>
              </a:spcAft>
              <a:buNone/>
            </a:pPr>
            <a:r>
              <a:rPr lang="pt-BR" sz="1900" dirty="0" smtClean="0">
                <a:solidFill>
                  <a:schemeClr val="tx1"/>
                </a:solidFill>
              </a:rPr>
              <a:t>IV - aos colaterais.”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392488"/>
          </a:xfrm>
          <a:prstGeom prst="rect">
            <a:avLst/>
          </a:prstGeom>
        </p:spPr>
        <p:txBody>
          <a:bodyPr spcFirstLastPara="1" wrap="square" lIns="91425" tIns="91425" rIns="91425" bIns="91425" anchor="t" anchorCtr="0">
            <a:noAutofit/>
          </a:bodyPr>
          <a:lstStyle/>
          <a:p>
            <a:pPr marL="0" lvl="0" indent="0" algn="just">
              <a:spcAft>
                <a:spcPts val="1200"/>
              </a:spcAft>
              <a:buNone/>
            </a:pPr>
            <a:endParaRPr lang="pt-BR" sz="1900" dirty="0" smtClean="0">
              <a:solidFill>
                <a:schemeClr val="tx1"/>
              </a:solidFill>
            </a:endParaRPr>
          </a:p>
        </p:txBody>
      </p:sp>
      <p:pic>
        <p:nvPicPr>
          <p:cNvPr id="1026" name="Picture 2"/>
          <p:cNvPicPr>
            <a:picLocks noChangeAspect="1" noChangeArrowheads="1"/>
          </p:cNvPicPr>
          <p:nvPr/>
        </p:nvPicPr>
        <p:blipFill>
          <a:blip r:embed="rId4"/>
          <a:srcRect/>
          <a:stretch>
            <a:fillRect/>
          </a:stretch>
        </p:blipFill>
        <p:spPr bwMode="auto">
          <a:xfrm>
            <a:off x="179512" y="630560"/>
            <a:ext cx="8712968" cy="4173438"/>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79512" y="627534"/>
            <a:ext cx="8724796" cy="4392488"/>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1900" dirty="0" smtClean="0">
                <a:solidFill>
                  <a:schemeClr val="tx1"/>
                </a:solidFill>
              </a:rPr>
              <a:t>“Quando o cônjuge (ou companheiro) é meeiro, não é herdeiro; quando é herdeiro, não é meeiro” (Cláudio Godoy). </a:t>
            </a:r>
          </a:p>
          <a:p>
            <a:pPr marL="0" lvl="0" indent="0" algn="just">
              <a:spcAft>
                <a:spcPts val="1200"/>
              </a:spcAft>
              <a:buNone/>
            </a:pPr>
            <a:endParaRPr lang="pt-BR" sz="1900" dirty="0" smtClean="0">
              <a:solidFill>
                <a:schemeClr val="tx1"/>
              </a:solidFill>
            </a:endParaRPr>
          </a:p>
          <a:p>
            <a:pPr marL="0" lvl="0" indent="0" algn="just">
              <a:spcAft>
                <a:spcPts val="1200"/>
              </a:spcAft>
              <a:buNone/>
            </a:pPr>
            <a:r>
              <a:rPr lang="pt-BR" sz="1900" dirty="0" smtClean="0">
                <a:solidFill>
                  <a:schemeClr val="tx1"/>
                </a:solidFill>
              </a:rPr>
              <a:t>Não </a:t>
            </a:r>
            <a:r>
              <a:rPr lang="pt-BR" sz="1900" dirty="0" smtClean="0">
                <a:solidFill>
                  <a:schemeClr val="tx1"/>
                </a:solidFill>
              </a:rPr>
              <a:t>confundir meação com herança (sucessão). Meação é instituto de Direito de Família (vida); herança é instituto do Direito das Sucessões (morte).</a:t>
            </a:r>
          </a:p>
          <a:p>
            <a:pPr marL="0" lvl="0" indent="0" algn="just">
              <a:spcAft>
                <a:spcPts val="1200"/>
              </a:spcAft>
              <a:buNone/>
            </a:pPr>
            <a:endParaRPr lang="pt-BR" sz="1900" dirty="0" smtClean="0">
              <a:solidFill>
                <a:schemeClr val="tx1"/>
              </a:solidFill>
            </a:endParaRPr>
          </a:p>
          <a:p>
            <a:pPr marL="0" lvl="0" indent="0" algn="just">
              <a:spcAft>
                <a:spcPts val="1200"/>
              </a:spcAft>
              <a:buNone/>
            </a:pPr>
            <a:r>
              <a:rPr lang="pt-BR" sz="1900" dirty="0" smtClean="0">
                <a:solidFill>
                  <a:schemeClr val="tx1"/>
                </a:solidFill>
              </a:rPr>
              <a:t>Zeno </a:t>
            </a:r>
            <a:r>
              <a:rPr lang="pt-BR" sz="1900" dirty="0" smtClean="0">
                <a:solidFill>
                  <a:schemeClr val="tx1"/>
                </a:solidFill>
              </a:rPr>
              <a:t>Veloso afirmava que é praticamente impossível que alguém casado  ou que viva em união estável pelo regime de comunhão parcial morra sem deixar bens particulares (exemplos: roupa do corpo, celular, relógio).</a:t>
            </a:r>
            <a:endParaRPr lang="pt-BR" sz="1900" dirty="0" smtClean="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dirty="0" smtClean="0">
                <a:solidFill>
                  <a:schemeClr val="tx1"/>
                </a:solidFill>
              </a:rPr>
              <a:t>O STF entendeu que o art. 1.790 do CC é inconstitucional, devendo o companheiro ser incluído ao lado do cônjuge no rol do art. 1.829 (incisos I, II e III) - Informativo n. 864 do STF - RE 646.721 e RE 878.694. </a:t>
            </a:r>
            <a:r>
              <a:rPr lang="pt-BR" dirty="0" smtClean="0">
                <a:solidFill>
                  <a:schemeClr val="tx1"/>
                </a:solidFill>
              </a:rPr>
              <a:t>Houve </a:t>
            </a:r>
            <a:r>
              <a:rPr lang="pt-BR" dirty="0" smtClean="0">
                <a:solidFill>
                  <a:schemeClr val="tx1"/>
                </a:solidFill>
              </a:rPr>
              <a:t>equiparação total entre o casamento e a união estável com a decisão do STF? </a:t>
            </a:r>
          </a:p>
          <a:p>
            <a:pPr marL="0" lvl="0" indent="0" algn="just">
              <a:spcAft>
                <a:spcPts val="1200"/>
              </a:spcAft>
              <a:buNone/>
            </a:pPr>
            <a:r>
              <a:rPr lang="pt-BR" dirty="0" smtClean="0">
                <a:solidFill>
                  <a:schemeClr val="tx1"/>
                </a:solidFill>
              </a:rPr>
              <a:t>O companheiro ou convivente passou a ser herdeiro necessário? </a:t>
            </a:r>
            <a:r>
              <a:rPr lang="pt-BR" dirty="0" smtClean="0">
                <a:solidFill>
                  <a:schemeClr val="tx1"/>
                </a:solidFill>
              </a:rPr>
              <a:t> O </a:t>
            </a:r>
            <a:r>
              <a:rPr lang="pt-BR" dirty="0" smtClean="0">
                <a:solidFill>
                  <a:schemeClr val="tx1"/>
                </a:solidFill>
              </a:rPr>
              <a:t>art. 1.845 do CC continua apenas mencionando os descendentes, os ascendentes e o cônjuge. </a:t>
            </a:r>
          </a:p>
          <a:p>
            <a:pPr marL="0" lvl="0" indent="0" algn="just">
              <a:spcAft>
                <a:spcPts val="1200"/>
              </a:spcAft>
              <a:buNone/>
            </a:pPr>
            <a:r>
              <a:rPr lang="pt-BR" dirty="0" smtClean="0">
                <a:solidFill>
                  <a:schemeClr val="tx1"/>
                </a:solidFill>
              </a:rPr>
              <a:t>Enunciado n. 641 da VIII Jornada de Direito Civil: “A decisão do Supremo Tribunal Federal que declarou a inconstitucionalidade do art. 1.790 do Código Civil não importa equiparação absoluta entre o casamento e a união estável. Estendem-se à união estável apenas as regras aplicáveis ao casamento que tenham por fundamento a solidariedade familiar. Por outro lado, é constitucional a distinção entre os regimes, quando baseada na solenidade do ato jurídico que funda o casamento, ausente na união estável.”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200" dirty="0" smtClean="0">
                <a:solidFill>
                  <a:schemeClr val="tx1"/>
                </a:solidFill>
              </a:rPr>
              <a:t>STJ - Reconhecendo o companheiro como herdeiro necessário:</a:t>
            </a:r>
          </a:p>
          <a:p>
            <a:pPr marL="0" lvl="0" indent="0" algn="just">
              <a:spcAft>
                <a:spcPts val="1200"/>
              </a:spcAft>
              <a:buNone/>
            </a:pPr>
            <a:r>
              <a:rPr lang="pt-BR" sz="2200" dirty="0" smtClean="0">
                <a:solidFill>
                  <a:schemeClr val="tx1"/>
                </a:solidFill>
              </a:rPr>
              <a:t> REsp 1.337.420/RS. </a:t>
            </a:r>
          </a:p>
          <a:p>
            <a:pPr marL="0" lvl="0" indent="0" algn="just">
              <a:spcAft>
                <a:spcPts val="1200"/>
              </a:spcAft>
              <a:buNone/>
            </a:pPr>
            <a:r>
              <a:rPr lang="pt-BR" sz="2200" dirty="0" smtClean="0">
                <a:solidFill>
                  <a:schemeClr val="tx1"/>
                </a:solidFill>
              </a:rPr>
              <a:t> REsp 1.139.054/PR;</a:t>
            </a:r>
          </a:p>
          <a:p>
            <a:pPr marL="0" lvl="0" indent="0" algn="just">
              <a:spcAft>
                <a:spcPts val="1200"/>
              </a:spcAft>
              <a:buNone/>
            </a:pPr>
            <a:r>
              <a:rPr lang="pt-BR" sz="2200" dirty="0" smtClean="0">
                <a:solidFill>
                  <a:schemeClr val="tx1"/>
                </a:solidFill>
              </a:rPr>
              <a:t> REsp 1.357.117/MG;</a:t>
            </a:r>
          </a:p>
          <a:p>
            <a:pPr marL="0" lvl="0" indent="0" algn="just">
              <a:spcAft>
                <a:spcPts val="1200"/>
              </a:spcAft>
              <a:buNone/>
            </a:pPr>
            <a:r>
              <a:rPr lang="pt-BR" sz="2200" dirty="0" smtClean="0">
                <a:solidFill>
                  <a:schemeClr val="tx1"/>
                </a:solidFill>
              </a:rPr>
              <a:t> REsp 1.332.773/MS;</a:t>
            </a:r>
          </a:p>
          <a:p>
            <a:pPr marL="0" lvl="0" indent="0" algn="just">
              <a:spcAft>
                <a:spcPts val="1200"/>
              </a:spcAft>
              <a:buNone/>
            </a:pPr>
            <a:r>
              <a:rPr lang="pt-BR" sz="2200" dirty="0" smtClean="0">
                <a:solidFill>
                  <a:schemeClr val="tx1"/>
                </a:solidFill>
              </a:rPr>
              <a:t> Agravo Interno no REsp 1.318.249/GO.</a:t>
            </a:r>
          </a:p>
          <a:p>
            <a:pPr marL="0" lvl="0" indent="0" algn="just">
              <a:spcAft>
                <a:spcPts val="1200"/>
              </a:spcAft>
              <a:buNone/>
            </a:pPr>
            <a:r>
              <a:rPr lang="pt-BR" sz="2200" dirty="0" smtClean="0">
                <a:solidFill>
                  <a:schemeClr val="tx1"/>
                </a:solidFill>
              </a:rPr>
              <a:t> REsp n. 1.844.229/MT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6350" indent="-6350" algn="just">
              <a:buNone/>
            </a:pPr>
            <a:r>
              <a:rPr lang="pt-BR" sz="1400" dirty="0" smtClean="0">
                <a:solidFill>
                  <a:schemeClr val="tx1"/>
                </a:solidFill>
                <a:latin typeface="+mn-lt"/>
              </a:rPr>
              <a:t>“CIVIL. RECURSO ESPECIAL. RECURSO INTERPOSTO SOB A ÉGIDE DO NCPC. SUCESSÕES. </a:t>
            </a:r>
            <a:r>
              <a:rPr lang="pt-BR" sz="1400" b="1" dirty="0" smtClean="0">
                <a:solidFill>
                  <a:schemeClr val="tx1"/>
                </a:solidFill>
                <a:latin typeface="+mn-lt"/>
              </a:rPr>
              <a:t>AÇÃO DE HABILITAÇÃO E RECONHECIMENTO DA QUALIDADE DE HERDEIRA NECESSÁRIA</a:t>
            </a:r>
            <a:r>
              <a:rPr lang="pt-BR" sz="1400" dirty="0" smtClean="0">
                <a:solidFill>
                  <a:schemeClr val="tx1"/>
                </a:solidFill>
                <a:latin typeface="+mn-lt"/>
              </a:rPr>
              <a:t>. VIOLAÇÃO DO DISPOSTO NO INCISO I DO ART. 1.829 DO CC/02. CÔNJUGE SOBREVIVENTE CONCORRE COM HERDEIROS NECESSÁRIOS QUANTO AOS BENS PARTICULARES DO FALECIDO. PRECEDENTE DA SEGUNDA SEÇÃO. RECURSO ESPECIAL PROVIDO. (...). 2. A Segunda Seção do STJ já proclamou que, nos termos do art. 1.829, I, do Código Civil de 2002, o cônjuge sobrevivente, casado no regime de comunhão parcial de bens, concorrerá com os descendentes do cônjuge falecido somente quando este tiver deixado bens particulares (REsp nº 1.368.123/SP, Rel. Ministro SIDNEI BENETI, Rel. p/ Acórdão Ministro RAUL ARAÚJO, DJe de 8/6/2015). 3. O Supremo Tribunal Federal, no julgamento do Recurso Extraordinário nº 878.694/MG, reconheceu a inconstitucionalidade da distinção promovida pelo art. 1.790 do CC/02, quanto ao regime sucessório entre cônjuges e companheiros. Entendimento aplicável ao caso. 4. Tendo o falecido deixado apenas bens particulares que sobrevieram na constância da união estável mantida no regime da comunhão parcial, é cabível a concorrência da companheira sobrevivente com os descendentes daquele. 5. A teor do art. 1.830 do CC/02, deve ser reconhecido o direito sucessório ao cônjuge ou companheiro sobrevivente se, ao tempo da morte do outro, não estavam separados nem judicialmente e nem fato, havendo concurso quanto aos bens particulares 6. Recurso especial provido” (STJ, REsp n. 1.844.229/MT, relator Ministro Moura Ribeiro, Terceira Turma, julgado em 17/8/2021, DJe de 20/8/2021</a:t>
            </a:r>
            <a:r>
              <a:rPr lang="pt-BR" sz="1500" dirty="0" smtClean="0">
                <a:solidFill>
                  <a:schemeClr val="tx1"/>
                </a:solidFill>
                <a:latin typeface="+mn-lt"/>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144000" cy="4515966"/>
          </a:xfrm>
          <a:prstGeom prst="rect">
            <a:avLst/>
          </a:prstGeom>
        </p:spPr>
        <p:txBody>
          <a:bodyPr spcFirstLastPara="1" wrap="square" lIns="91425" tIns="91425" rIns="91425" bIns="91425" anchor="t" anchorCtr="0">
            <a:noAutofit/>
          </a:bodyPr>
          <a:lstStyle/>
          <a:p>
            <a:pPr marL="6350" indent="-6350" algn="just">
              <a:buNone/>
            </a:pPr>
            <a:r>
              <a:rPr lang="pt-BR" sz="1700" b="1" dirty="0" smtClean="0">
                <a:solidFill>
                  <a:schemeClr val="tx1"/>
                </a:solidFill>
                <a:latin typeface="+mn-lt"/>
              </a:rPr>
              <a:t>Primeira grande </a:t>
            </a:r>
            <a:r>
              <a:rPr lang="pt-BR" sz="1700" b="1" dirty="0" smtClean="0">
                <a:solidFill>
                  <a:schemeClr val="tx1"/>
                </a:solidFill>
                <a:latin typeface="+mn-lt"/>
              </a:rPr>
              <a:t>polêmica sobre a concorrência</a:t>
            </a:r>
            <a:r>
              <a:rPr lang="pt-BR" sz="1700" dirty="0" smtClean="0">
                <a:solidFill>
                  <a:schemeClr val="tx1"/>
                </a:solidFill>
                <a:latin typeface="+mn-lt"/>
              </a:rPr>
              <a:t>. </a:t>
            </a:r>
          </a:p>
          <a:p>
            <a:pPr marL="6350" indent="-6350" algn="just">
              <a:buNone/>
            </a:pPr>
            <a:r>
              <a:rPr lang="pt-BR" sz="1700" dirty="0" smtClean="0">
                <a:solidFill>
                  <a:schemeClr val="tx1"/>
                </a:solidFill>
                <a:latin typeface="+mn-lt"/>
              </a:rPr>
              <a:t>No </a:t>
            </a:r>
            <a:r>
              <a:rPr lang="pt-BR" sz="1700" dirty="0" smtClean="0">
                <a:solidFill>
                  <a:schemeClr val="tx1"/>
                </a:solidFill>
                <a:latin typeface="+mn-lt"/>
              </a:rPr>
              <a:t>regime da comunhão parcial, havendo bens particulares, a concorrência sucessória se dá em relação a quais bens? </a:t>
            </a:r>
          </a:p>
          <a:p>
            <a:pPr marL="6350" indent="-6350" algn="just">
              <a:buNone/>
            </a:pPr>
            <a:r>
              <a:rPr lang="pt-BR" sz="1700" dirty="0" smtClean="0">
                <a:solidFill>
                  <a:schemeClr val="tx1"/>
                </a:solidFill>
                <a:latin typeface="+mn-lt"/>
              </a:rPr>
              <a:t>Na doutrina, existem três correntes:</a:t>
            </a:r>
          </a:p>
          <a:p>
            <a:pPr marL="6350" indent="-6350" algn="just">
              <a:buNone/>
            </a:pPr>
            <a:r>
              <a:rPr lang="pt-BR" sz="1700" dirty="0" smtClean="0">
                <a:solidFill>
                  <a:schemeClr val="tx1"/>
                </a:solidFill>
                <a:latin typeface="+mn-lt"/>
              </a:rPr>
              <a:t>- Bens particulares: Zeno Veloso, Giselda Hironaka, José Fernando Simão, Mário Delgado e Rolf Madaleno. </a:t>
            </a:r>
          </a:p>
          <a:p>
            <a:pPr marL="6350" indent="-6350" algn="just">
              <a:buNone/>
            </a:pPr>
            <a:r>
              <a:rPr lang="pt-BR" sz="1700" dirty="0" smtClean="0">
                <a:solidFill>
                  <a:schemeClr val="tx1"/>
                </a:solidFill>
                <a:latin typeface="+mn-lt"/>
              </a:rPr>
              <a:t>- Todos os bens (bens particulares e bens comuns): posição adotada por Francisco Cahali, Maria Helena Diniz e Guilherme Calmon Nogueira da Gama.</a:t>
            </a:r>
          </a:p>
          <a:p>
            <a:pPr marL="6350" indent="-6350" algn="just">
              <a:buFontTx/>
              <a:buChar char="-"/>
            </a:pPr>
            <a:r>
              <a:rPr lang="pt-BR" sz="1700" dirty="0" smtClean="0">
                <a:solidFill>
                  <a:schemeClr val="tx1"/>
                </a:solidFill>
                <a:latin typeface="+mn-lt"/>
              </a:rPr>
              <a:t>Bens </a:t>
            </a:r>
            <a:r>
              <a:rPr lang="pt-BR" sz="1700" dirty="0" smtClean="0">
                <a:solidFill>
                  <a:schemeClr val="tx1"/>
                </a:solidFill>
                <a:latin typeface="+mn-lt"/>
              </a:rPr>
              <a:t>comuns: Maria Berenice Dias</a:t>
            </a:r>
            <a:r>
              <a:rPr lang="pt-BR" sz="1700" dirty="0" smtClean="0">
                <a:solidFill>
                  <a:schemeClr val="tx1"/>
                </a:solidFill>
                <a:latin typeface="+mn-lt"/>
              </a:rPr>
              <a:t>.</a:t>
            </a:r>
          </a:p>
          <a:p>
            <a:pPr marL="6350" indent="-6350" algn="just">
              <a:buNone/>
            </a:pPr>
            <a:r>
              <a:rPr lang="pt-BR" sz="1700" dirty="0" smtClean="0">
                <a:solidFill>
                  <a:schemeClr val="tx1"/>
                </a:solidFill>
                <a:latin typeface="+mn-lt"/>
              </a:rPr>
              <a:t>Enunciado  </a:t>
            </a:r>
            <a:r>
              <a:rPr lang="pt-BR" sz="1700" dirty="0" smtClean="0">
                <a:solidFill>
                  <a:schemeClr val="tx1"/>
                </a:solidFill>
                <a:latin typeface="+mn-lt"/>
              </a:rPr>
              <a:t>n. 270 da III Jornada de Direito Civil: “O art. 1.829, inc. I, só assegura ao cônjuge sobrevivente o direito de concorrência com os descendentes do autor da herança quando casados no regime da separação convencional de bens ou, se casados nos regimes da comunhão parcial ou participação final nos aquestos, o falecido possuísse bens particulares, hipóteses em que a concorrência se restringe a tais bens, devendo os bens comuns (meação) ser partilhados exclusivamente entre os descendentes.”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144000" cy="4515966"/>
          </a:xfrm>
          <a:prstGeom prst="rect">
            <a:avLst/>
          </a:prstGeom>
        </p:spPr>
        <p:txBody>
          <a:bodyPr spcFirstLastPara="1" wrap="square" lIns="91425" tIns="91425" rIns="91425" bIns="91425" anchor="t" anchorCtr="0">
            <a:noAutofit/>
          </a:bodyPr>
          <a:lstStyle/>
          <a:p>
            <a:pPr marL="6350" indent="-6350" algn="just">
              <a:buNone/>
            </a:pPr>
            <a:r>
              <a:rPr lang="pt-BR" sz="1500" dirty="0" smtClean="0">
                <a:solidFill>
                  <a:schemeClr val="tx1"/>
                </a:solidFill>
                <a:latin typeface="+mn-lt"/>
              </a:rPr>
              <a:t>Em um primeiro momento, o STJ adotou a terceira corrente (STJ, REsp. 1.117.563/SP, Relator: Ministra NANCY ANDRIGHI, Data de Julgamento: 17/12/2009, TERCEIRA TURMA, Data de Publicação: DJe 06/04/2010).</a:t>
            </a:r>
          </a:p>
          <a:p>
            <a:pPr marL="6350" indent="-6350" algn="just">
              <a:buNone/>
            </a:pPr>
            <a:endParaRPr lang="pt-BR" sz="1500" dirty="0" smtClean="0">
              <a:solidFill>
                <a:schemeClr val="tx1"/>
              </a:solidFill>
              <a:latin typeface="+mn-lt"/>
            </a:endParaRPr>
          </a:p>
          <a:p>
            <a:pPr marL="6350" indent="-6350" algn="just">
              <a:buNone/>
            </a:pPr>
            <a:r>
              <a:rPr lang="pt-BR" sz="1500" dirty="0" smtClean="0">
                <a:solidFill>
                  <a:schemeClr val="tx1"/>
                </a:solidFill>
                <a:latin typeface="+mn-lt"/>
              </a:rPr>
              <a:t>Porém</a:t>
            </a:r>
            <a:r>
              <a:rPr lang="pt-BR" sz="1500" dirty="0" smtClean="0">
                <a:solidFill>
                  <a:schemeClr val="tx1"/>
                </a:solidFill>
                <a:latin typeface="+mn-lt"/>
              </a:rPr>
              <a:t>, em 2015, a Segunda Seção pacificou no sentido de seguir a doutrina majoritária: concorrência quanto aos bens particulares. </a:t>
            </a:r>
          </a:p>
          <a:p>
            <a:pPr marL="6350" indent="-6350" algn="just">
              <a:buNone/>
            </a:pPr>
            <a:r>
              <a:rPr lang="pt-BR" sz="1500" dirty="0" smtClean="0">
                <a:solidFill>
                  <a:schemeClr val="tx1"/>
                </a:solidFill>
                <a:latin typeface="+mn-lt"/>
              </a:rPr>
              <a:t>“CIVIL. DIREITO DAS SUCESSÕES. CÔNJUGE SOBREVIVENTE. REGIME DE COMUNHÃO PARCIAL DE BENS. HERDEIRO NECESSÁRIO. EXISTÊNCIA DE DESCENDENTES DO CÔNJUGE FALECIDO. CONCORRÊNCIA. ACERVO HEREDITÁRIO. EXISTÊNCIA DE BENS PARTICULARES DO DE CUJUS. INTERPRETAÇÃO DO ART. 1.829, I, DO CÓDIGO CIVIL. VIOLAÇÃO AO ART. 535 DO CPC. INEXISTÊNCIA. (...). Nos termos do art. 1.829, I, do Código Civil de 2002, o cônjuge sobrevivente, casado no regime de comunhão parcial de bens, concorrerá com os descendentes do cônjuge falecido somente quando este tiver deixado bens particulares. 3. A referida concorrência dar-se-á exclusivamente quanto aos bens particulares constantes do acervo hereditário do de cujus” (STJ - REsp: 1.368.123/SP, 2012/0103103-3, Relator: Ministro SIDNEI BENETI, Relator(a) p/ Acórdão Ministro RAUL ARAÚJO, Data de Julgamento: 22/04/2015, S2 - SEGUNDA SEÇÃO, Data de Publicação: DJe </a:t>
            </a:r>
            <a:r>
              <a:rPr lang="pt-BR" sz="1500" dirty="0" smtClean="0">
                <a:solidFill>
                  <a:schemeClr val="tx1"/>
                </a:solidFill>
                <a:latin typeface="+mn-lt"/>
              </a:rPr>
              <a:t>08/06/2015).  </a:t>
            </a:r>
            <a:endParaRPr lang="pt-BR" sz="1500" dirty="0" smtClean="0">
              <a:solidFill>
                <a:schemeClr val="tx1"/>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144000" cy="4515966"/>
          </a:xfrm>
          <a:prstGeom prst="rect">
            <a:avLst/>
          </a:prstGeom>
        </p:spPr>
        <p:txBody>
          <a:bodyPr spcFirstLastPara="1" wrap="square" lIns="91425" tIns="91425" rIns="91425" bIns="91425" anchor="t" anchorCtr="0">
            <a:noAutofit/>
          </a:bodyPr>
          <a:lstStyle/>
          <a:p>
            <a:pPr marL="6350" indent="-6350" algn="just">
              <a:buNone/>
            </a:pPr>
            <a:r>
              <a:rPr lang="pt-BR" sz="1500" dirty="0" smtClean="0">
                <a:solidFill>
                  <a:schemeClr val="tx1"/>
                </a:solidFill>
                <a:latin typeface="+mn-lt"/>
              </a:rPr>
              <a:t>Segunda grande polêmica.  Há concorrência no regime da separação convencional de bens?  </a:t>
            </a:r>
          </a:p>
          <a:p>
            <a:pPr marL="6350" indent="-6350" algn="just">
              <a:buNone/>
            </a:pPr>
            <a:r>
              <a:rPr lang="pt-BR" sz="1500" dirty="0" smtClean="0">
                <a:solidFill>
                  <a:schemeClr val="tx1"/>
                </a:solidFill>
                <a:latin typeface="+mn-lt"/>
              </a:rPr>
              <a:t>Em um primeiro momento, o STJ julgou que não, pois o que foi escolhido em vida se projeta após a morte: STJ, REsp. 992.749/MS, Relatora Ministra NANCY ANDRIGHI, Data de Julgamento: 01/12/2009, </a:t>
            </a:r>
            <a:r>
              <a:rPr lang="pt-BR" sz="1500" dirty="0" smtClean="0">
                <a:solidFill>
                  <a:schemeClr val="tx1"/>
                </a:solidFill>
                <a:latin typeface="+mn-lt"/>
              </a:rPr>
              <a:t>TERCEIRA </a:t>
            </a:r>
            <a:r>
              <a:rPr lang="pt-BR" sz="1500" dirty="0" smtClean="0">
                <a:solidFill>
                  <a:schemeClr val="tx1"/>
                </a:solidFill>
                <a:latin typeface="+mn-lt"/>
              </a:rPr>
              <a:t>TURMA, Data de Publicação: DJe 05/02/2010. </a:t>
            </a:r>
          </a:p>
          <a:p>
            <a:pPr marL="6350" indent="-6350" algn="just">
              <a:buNone/>
            </a:pPr>
            <a:r>
              <a:rPr lang="pt-BR" sz="1500" dirty="0" smtClean="0">
                <a:solidFill>
                  <a:schemeClr val="tx1"/>
                </a:solidFill>
                <a:latin typeface="+mn-lt"/>
              </a:rPr>
              <a:t>Entretanto, em 2015, a Segunda Seção pacificou no sentido de seguir a doutrina majoritária, entendendo pela concorrência nesse regime. </a:t>
            </a:r>
          </a:p>
          <a:p>
            <a:pPr marL="6350" indent="-6350" algn="just">
              <a:buNone/>
            </a:pPr>
            <a:r>
              <a:rPr lang="pt-BR" sz="1500" dirty="0" smtClean="0">
                <a:solidFill>
                  <a:schemeClr val="tx1"/>
                </a:solidFill>
                <a:latin typeface="+mn-lt"/>
              </a:rPr>
              <a:t>“CIVIL. DIREITO DAS SUCESSÕES. CÔNJUGE. HERDEIRO NECESSÁRIO. ART. 1.845 DO CC. REGIME DE SEPARAÇÃO CONVENCIONAL DE BENS. CONCORRÊNCIA COM DESCENDENTE. POSSIBILIDADE. ART. 1.829, I, DO CC. 1. O cônjuge, qualquer que seja o regime de bens adotado pelo casal, é herdeiro necessário (art. 1.845 do Código Civil). 2. No regime de separação convencional de bens, o cônjuge sobrevivente concorre com os descendentes do falecido. A lei afasta a concorrência apenas quanto ao regime da separação legal de bens prevista no art. 1.641 do Código Civil. Interpretação do art. 1.829, I, do Código Civil” (STJ - REsp: 1.382.170 SP 2013/0131197-7, Relator: Ministro MOURA RIBEIRO, Data de Julgamento: 22/04/2015, S2 - SEGUNDA SEÇÃO, Data de Publicação: DJe 26/05/2015). </a:t>
            </a:r>
          </a:p>
          <a:p>
            <a:pPr marL="6350" indent="-6350" algn="just">
              <a:buNone/>
            </a:pPr>
            <a:r>
              <a:rPr lang="pt-BR" sz="1500" b="1" dirty="0" smtClean="0">
                <a:solidFill>
                  <a:schemeClr val="tx1"/>
                </a:solidFill>
                <a:latin typeface="+mn-lt"/>
              </a:rPr>
              <a:t>A SOCIEDADE NÃO ENTENDE ESSA REGRA... ANACRÔNICA E CONFUSA! </a:t>
            </a:r>
            <a:endParaRPr lang="pt-BR" sz="1500" b="1" dirty="0" smtClean="0">
              <a:solidFill>
                <a:schemeClr val="tx1"/>
              </a:solidFill>
              <a:latin typeface="+mn-l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1291</TotalTime>
  <Words>1924</Words>
  <Application>Microsoft Office PowerPoint</Application>
  <PresentationFormat>Apresentação na tela (16:9)</PresentationFormat>
  <Paragraphs>91</Paragraphs>
  <Slides>17</Slides>
  <Notes>17</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17</vt:i4>
      </vt:variant>
    </vt:vector>
  </HeadingPairs>
  <TitlesOfParts>
    <vt:vector size="20" baseType="lpstr">
      <vt:lpstr>Arial</vt:lpstr>
      <vt:lpstr>Noto Serif Georgian ExtraBold</vt:lpstr>
      <vt:lpstr>Simple Light</vt:lpstr>
      <vt:lpstr>Slide 1</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Flavio</dc:creator>
  <cp:lastModifiedBy>Flavio</cp:lastModifiedBy>
  <cp:revision>11</cp:revision>
  <dcterms:modified xsi:type="dcterms:W3CDTF">2026-04-30T13:15:51Z</dcterms:modified>
</cp:coreProperties>
</file>