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sldIdLst>
    <p:sldId id="256" r:id="rId2"/>
    <p:sldId id="258"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289"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6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35" autoAdjust="0"/>
    <p:restoredTop sz="94249" autoAdjust="0"/>
  </p:normalViewPr>
  <p:slideViewPr>
    <p:cSldViewPr snapToGrid="0">
      <p:cViewPr varScale="1">
        <p:scale>
          <a:sx n="113" d="100"/>
          <a:sy n="113" d="100"/>
        </p:scale>
        <p:origin x="54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E4F749-0F71-43F2-A132-05ABF6AFE0FA}" type="datetimeFigureOut">
              <a:rPr lang="pt-BR" smtClean="0"/>
              <a:pPr/>
              <a:t>13/10/2025</a:t>
            </a:fld>
            <a:endParaRPr lang="pt-BR" dirty="0"/>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787ED2-B50D-4770-9EC2-5356CA9B27D0}" type="slidenum">
              <a:rPr lang="pt-BR" smtClean="0"/>
              <a:pPr/>
              <a:t>‹nº›</a:t>
            </a:fld>
            <a:endParaRPr lang="pt-B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B65C94-639D-C409-BCBA-660DBDBA412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335C5EA-EFA2-15AD-B0A9-39F589FBB3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D77951C-63A8-A9B8-A637-51121E6DD2DC}"/>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F626F8FD-DF13-75F1-D5E0-01040C5DC1F1}"/>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A7F16DF5-F0AF-5DBE-381F-8A70C707EC14}"/>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40410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DDDFFC-AE64-A5F8-3678-2ECA97DAB7C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C0D1B6E-2FC2-74F7-5EB9-ABB84AF947D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D6341C4-56EB-6695-72F2-2308D5CB9F9C}"/>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7616C77B-CD7D-DBC0-A7ED-3C75DC437275}"/>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08AFE315-9911-5F54-4392-95B9DCA80F26}"/>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875428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6F91E4-F38F-8453-B789-C03973F11FE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FD651AE-F3B3-AFE7-D42A-D5746F31A1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3575F96-CC20-2694-89E2-FD4B4436C23E}"/>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D91956A2-B843-2AD7-AA97-925AFA250B64}"/>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D9921D78-C347-7B9D-6106-C2B1F2AA82AB}"/>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11857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BECC94-9EB5-C724-15D0-2BD6ACEC8530}"/>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7E8B58E-0F68-18BD-497A-7DD755050FE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329A95E7-3DDB-5B5F-7B1A-BC1AB056042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09E5097-2E02-8E90-A42D-9D09871AE94F}"/>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6" name="Espaço Reservado para Rodapé 5">
            <a:extLst>
              <a:ext uri="{FF2B5EF4-FFF2-40B4-BE49-F238E27FC236}">
                <a16:creationId xmlns:a16="http://schemas.microsoft.com/office/drawing/2014/main" id="{9FB901A0-77BD-4C07-F166-91EE4416AD1B}"/>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348AE454-DA99-0796-11BC-C2FBDE751C95}"/>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46952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0EC178-2939-5F61-167B-AD3775420AE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4147A06-57E2-C3FE-4E21-AA614E8DD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02323E8-B4A3-6409-D4FD-13039F4A751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F567E39-6460-02B9-099E-810544EE3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7395783-3B6E-CE71-F992-6EAD00EEBF9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2836417-334E-77E1-E495-2F7BFD0BFB8A}"/>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8" name="Espaço Reservado para Rodapé 7">
            <a:extLst>
              <a:ext uri="{FF2B5EF4-FFF2-40B4-BE49-F238E27FC236}">
                <a16:creationId xmlns:a16="http://schemas.microsoft.com/office/drawing/2014/main" id="{FB4D24C9-3C00-169B-843C-B4B5371C2089}"/>
              </a:ext>
            </a:extLst>
          </p:cNvPr>
          <p:cNvSpPr>
            <a:spLocks noGrp="1"/>
          </p:cNvSpPr>
          <p:nvPr>
            <p:ph type="ftr" sz="quarter" idx="11"/>
          </p:nvPr>
        </p:nvSpPr>
        <p:spPr/>
        <p:txBody>
          <a:bodyPr/>
          <a:lstStyle/>
          <a:p>
            <a:endParaRPr lang="pt-BR" dirty="0"/>
          </a:p>
        </p:txBody>
      </p:sp>
      <p:sp>
        <p:nvSpPr>
          <p:cNvPr id="9" name="Espaço Reservado para Número de Slide 8">
            <a:extLst>
              <a:ext uri="{FF2B5EF4-FFF2-40B4-BE49-F238E27FC236}">
                <a16:creationId xmlns:a16="http://schemas.microsoft.com/office/drawing/2014/main" id="{CDCAED6D-D11F-F63F-9FAB-E17C0757218D}"/>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05280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77E1E-960B-9990-F830-2025FDAB3F0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83E117C-7677-C056-87C6-718F607236E5}"/>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4" name="Espaço Reservado para Rodapé 3">
            <a:extLst>
              <a:ext uri="{FF2B5EF4-FFF2-40B4-BE49-F238E27FC236}">
                <a16:creationId xmlns:a16="http://schemas.microsoft.com/office/drawing/2014/main" id="{4B879238-3B6F-E401-1BD1-00AAFD99BDB7}"/>
              </a:ext>
            </a:extLst>
          </p:cNvPr>
          <p:cNvSpPr>
            <a:spLocks noGrp="1"/>
          </p:cNvSpPr>
          <p:nvPr>
            <p:ph type="ftr" sz="quarter" idx="11"/>
          </p:nvPr>
        </p:nvSpPr>
        <p:spPr/>
        <p:txBody>
          <a:bodyPr/>
          <a:lstStyle/>
          <a:p>
            <a:endParaRPr lang="pt-BR" dirty="0"/>
          </a:p>
        </p:txBody>
      </p:sp>
      <p:sp>
        <p:nvSpPr>
          <p:cNvPr id="5" name="Espaço Reservado para Número de Slide 4">
            <a:extLst>
              <a:ext uri="{FF2B5EF4-FFF2-40B4-BE49-F238E27FC236}">
                <a16:creationId xmlns:a16="http://schemas.microsoft.com/office/drawing/2014/main" id="{06F8DF24-F257-9972-A7EB-939747F255DC}"/>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61994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E65A47C-10F7-BAED-6E91-36FC0C0BA46F}"/>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3" name="Espaço Reservado para Rodapé 2">
            <a:extLst>
              <a:ext uri="{FF2B5EF4-FFF2-40B4-BE49-F238E27FC236}">
                <a16:creationId xmlns:a16="http://schemas.microsoft.com/office/drawing/2014/main" id="{98305F0E-EED3-4052-3484-724FFE3701AE}"/>
              </a:ext>
            </a:extLst>
          </p:cNvPr>
          <p:cNvSpPr>
            <a:spLocks noGrp="1"/>
          </p:cNvSpPr>
          <p:nvPr>
            <p:ph type="ftr" sz="quarter" idx="1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00C3C81-C8CE-64CF-92AB-86769C5ABFB0}"/>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870514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213FA8-FCAD-0D4E-91CE-2CD21F423A3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938CAF-7952-F36B-DA92-FCD16088B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36A251A-159F-B39D-CA03-1C4A2CFC3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25D4B8C-9805-7F12-DE20-51AC5C1B9C14}"/>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6" name="Espaço Reservado para Rodapé 5">
            <a:extLst>
              <a:ext uri="{FF2B5EF4-FFF2-40B4-BE49-F238E27FC236}">
                <a16:creationId xmlns:a16="http://schemas.microsoft.com/office/drawing/2014/main" id="{4555E1A2-D6FF-86C7-6B27-AB0A931D8EAD}"/>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B51C9A1C-D16E-0E49-E633-9B432611B66A}"/>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1799177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3CC27E-5523-DFD2-272D-6021371C0B0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378D715-1DD7-1BB1-A891-CF8529908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D5232632-B396-34AD-F948-1B7308F81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7E74889-62A8-8C2F-4D06-54A753BA7634}"/>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6" name="Espaço Reservado para Rodapé 5">
            <a:extLst>
              <a:ext uri="{FF2B5EF4-FFF2-40B4-BE49-F238E27FC236}">
                <a16:creationId xmlns:a16="http://schemas.microsoft.com/office/drawing/2014/main" id="{7ECC9E12-A410-82C8-A632-198A017EA336}"/>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0278F7E9-DE5C-A5A3-4155-FD315143FE71}"/>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296000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7A347-6B66-F0B1-5A6D-9F101AA69F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AB15F20-B5EC-7C9C-3E86-21890A7C639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41A1C48-E24D-4EF6-BA74-583D247AE20E}"/>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C8A30C41-1030-3962-D047-9F27C472B689}"/>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BA93524C-89AA-204E-731C-B970B8F40F7A}"/>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8461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145043-9E17-A644-414E-2F45C87DDED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D33C1576-1A02-11EE-8540-165FD102E1C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F1C626-5A7D-1665-238A-EC890BD636E5}"/>
              </a:ext>
            </a:extLst>
          </p:cNvPr>
          <p:cNvSpPr>
            <a:spLocks noGrp="1"/>
          </p:cNvSpPr>
          <p:nvPr>
            <p:ph type="dt" sz="half" idx="10"/>
          </p:nvPr>
        </p:nvSpPr>
        <p:spPr/>
        <p:txBody>
          <a:body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5BC06CBA-BCEE-6A77-5242-A9786193CFDE}"/>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D9C69104-4071-D0C8-6F3E-F8332DA07F87}"/>
              </a:ext>
            </a:extLst>
          </p:cNvPr>
          <p:cNvSpPr>
            <a:spLocks noGrp="1"/>
          </p:cNvSpPr>
          <p:nvPr>
            <p:ph type="sldNum" sz="quarter" idx="12"/>
          </p:nvPr>
        </p:nvSpPr>
        <p:spPr/>
        <p:txBody>
          <a:body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242087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733DBBB-F868-6E8E-391B-F8B12BE26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FBBC005-1FFA-535D-7E20-71CCFE0E7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B70F4FD-2EEA-E0EC-7360-648004C02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B5036-AB97-43E0-9B2E-5111D8670C06}" type="datetimeFigureOut">
              <a:rPr lang="pt-BR" smtClean="0"/>
              <a:pPr/>
              <a:t>13/10/2025</a:t>
            </a:fld>
            <a:endParaRPr lang="pt-BR" dirty="0"/>
          </a:p>
        </p:txBody>
      </p:sp>
      <p:sp>
        <p:nvSpPr>
          <p:cNvPr id="5" name="Espaço Reservado para Rodapé 4">
            <a:extLst>
              <a:ext uri="{FF2B5EF4-FFF2-40B4-BE49-F238E27FC236}">
                <a16:creationId xmlns:a16="http://schemas.microsoft.com/office/drawing/2014/main" id="{BDD76831-464C-5B37-3DA7-1289368690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BDFFF2C8-DD12-2001-9159-EFA9B62C9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1BB51-D46C-4D69-AE71-8EB7DD185F88}" type="slidenum">
              <a:rPr lang="pt-BR" smtClean="0"/>
              <a:pPr/>
              <a:t>‹nº›</a:t>
            </a:fld>
            <a:endParaRPr lang="pt-BR" dirty="0"/>
          </a:p>
        </p:txBody>
      </p:sp>
    </p:spTree>
    <p:extLst>
      <p:ext uri="{BB962C8B-B14F-4D97-AF65-F5344CB8AC3E}">
        <p14:creationId xmlns:p14="http://schemas.microsoft.com/office/powerpoint/2010/main" val="3427426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32A6B67-AA67-B09B-1441-5D59C2007D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6DD7E9CA-5565-4C97-F415-5721D06C6EC9}"/>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2D07AA49-6707-466F-A3BD-602EA312FF79}"/>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9" name="CaixaDeTexto 8">
            <a:extLst>
              <a:ext uri="{FF2B5EF4-FFF2-40B4-BE49-F238E27FC236}">
                <a16:creationId xmlns:a16="http://schemas.microsoft.com/office/drawing/2014/main" id="{23D76742-98DE-ACEE-AF05-973E793A0C79}"/>
              </a:ext>
            </a:extLst>
          </p:cNvPr>
          <p:cNvSpPr txBox="1"/>
          <p:nvPr/>
        </p:nvSpPr>
        <p:spPr>
          <a:xfrm>
            <a:off x="2206728" y="2783629"/>
            <a:ext cx="6752779" cy="1077218"/>
          </a:xfrm>
          <a:prstGeom prst="rect">
            <a:avLst/>
          </a:prstGeom>
          <a:noFill/>
        </p:spPr>
        <p:txBody>
          <a:bodyPr wrap="square">
            <a:spAutoFit/>
          </a:bodyPr>
          <a:lstStyle/>
          <a:p>
            <a:pPr algn="ctr"/>
            <a:r>
              <a:rPr lang="pt-BR" sz="3200" b="1" dirty="0">
                <a:solidFill>
                  <a:srgbClr val="525682"/>
                </a:solidFill>
                <a:latin typeface="Calibri" panose="020F0502020204030204" pitchFamily="34" charset="0"/>
                <a:cs typeface="Calibri" panose="020F0502020204030204" pitchFamily="34" charset="0"/>
              </a:rPr>
              <a:t>TEORIA GERAL DOS CONTRATOS</a:t>
            </a:r>
          </a:p>
          <a:p>
            <a:pPr algn="ctr"/>
            <a:r>
              <a:rPr lang="pt-BR" sz="3200" b="1" dirty="0">
                <a:solidFill>
                  <a:srgbClr val="525682"/>
                </a:solidFill>
                <a:latin typeface="Calibri" panose="020F0502020204030204" pitchFamily="34" charset="0"/>
                <a:cs typeface="Calibri" panose="020F0502020204030204" pitchFamily="34" charset="0"/>
              </a:rPr>
              <a:t>PROF. FLÁVIO TARTUCE</a:t>
            </a:r>
          </a:p>
        </p:txBody>
      </p:sp>
      <p:pic>
        <p:nvPicPr>
          <p:cNvPr id="2" name="Picture 2" descr="Ubíqua - A Revolução do conhecimento">
            <a:extLst>
              <a:ext uri="{FF2B5EF4-FFF2-40B4-BE49-F238E27FC236}">
                <a16:creationId xmlns:a16="http://schemas.microsoft.com/office/drawing/2014/main" id="{86CB420B-A5B4-2210-5389-7886348EED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0150" y="2697458"/>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ACD84F88-6EF3-0735-C210-B65B0F9B68F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391307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0D635D57-55FE-24E2-87B0-1CA6BA24461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D10AB46-29EE-890A-1620-68F208816336}"/>
              </a:ext>
            </a:extLst>
          </p:cNvPr>
          <p:cNvSpPr/>
          <p:nvPr/>
        </p:nvSpPr>
        <p:spPr>
          <a:xfrm rot="5400000">
            <a:off x="6110515" y="-5660569"/>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C868C51-7627-5354-1E29-03F1CC7E3DC1}"/>
              </a:ext>
            </a:extLst>
          </p:cNvPr>
          <p:cNvSpPr txBox="1"/>
          <p:nvPr/>
        </p:nvSpPr>
        <p:spPr>
          <a:xfrm>
            <a:off x="481452" y="333831"/>
            <a:ext cx="11620982" cy="4524315"/>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marL="0" indent="0" algn="r">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Existem quatro formas básicas de extinção dos contratos:</a:t>
            </a:r>
          </a:p>
          <a:p>
            <a:pPr marL="342900" indent="-342900" algn="just">
              <a:lnSpc>
                <a:spcPct val="150000"/>
              </a:lnSpc>
              <a:buFont typeface="Symbol" panose="05050102010706020507" pitchFamily="18" charset="2"/>
              <a:buChar char=""/>
              <a:defRPr/>
            </a:pPr>
            <a:r>
              <a:rPr lang="pt-BR" sz="2400" dirty="0">
                <a:solidFill>
                  <a:srgbClr val="000000"/>
                </a:solidFill>
                <a:ea typeface="Times New Roman" panose="02020603050405020304" pitchFamily="18" charset="0"/>
                <a:cs typeface="Times New Roman" panose="02020603050405020304" pitchFamily="18" charset="0"/>
              </a:rPr>
              <a:t>Extinção normal (1)</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dirty="0">
                <a:solidFill>
                  <a:srgbClr val="000000"/>
                </a:solidFill>
                <a:ea typeface="Times New Roman" panose="02020603050405020304" pitchFamily="18" charset="0"/>
                <a:cs typeface="Times New Roman" panose="02020603050405020304" pitchFamily="18" charset="0"/>
              </a:rPr>
              <a:t>Extinção por fatos anteriores à celebração (3).</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dirty="0">
                <a:solidFill>
                  <a:srgbClr val="000000"/>
                </a:solidFill>
                <a:ea typeface="Times New Roman" panose="02020603050405020304" pitchFamily="18" charset="0"/>
                <a:cs typeface="Times New Roman" panose="02020603050405020304" pitchFamily="18" charset="0"/>
              </a:rPr>
              <a:t>Extinção por fatos posteriores à celebração (2: 4 e 2).</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dirty="0">
                <a:solidFill>
                  <a:srgbClr val="000000"/>
                </a:solidFill>
                <a:ea typeface="Times New Roman" panose="02020603050405020304" pitchFamily="18" charset="0"/>
                <a:cs typeface="Times New Roman" panose="02020603050405020304" pitchFamily="18" charset="0"/>
              </a:rPr>
              <a:t>Extinção por morte (1).</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995671A6-AA95-7E3B-E5CF-75B5FD6F6A7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C00948B-A6DF-4996-ACBF-65D49A61E16A}"/>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9414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8FE08-CB4D-87E7-2066-98EF3A3DC60C}"/>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376AD47-162F-05B1-6787-16D7B1F6DB00}"/>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78C4B007-8F0D-DAEA-2F36-E56F601B815E}"/>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79F8C04F-5395-CDBD-17AA-1AA5F8322076}"/>
              </a:ext>
            </a:extLst>
          </p:cNvPr>
          <p:cNvSpPr txBox="1"/>
          <p:nvPr/>
        </p:nvSpPr>
        <p:spPr>
          <a:xfrm>
            <a:off x="391886" y="420914"/>
            <a:ext cx="11620982" cy="6775381"/>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1. Extinção normal do contrato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Cumprimento, adimplemento, implemento, pagamento, solvência ou advento do termo final.</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 </a:t>
            </a:r>
            <a:r>
              <a:rPr lang="pt-BR" sz="2400" b="1" dirty="0">
                <a:solidFill>
                  <a:srgbClr val="000000"/>
                </a:solidFill>
                <a:ea typeface="Times New Roman" panose="02020603050405020304" pitchFamily="18" charset="0"/>
                <a:cs typeface="Times New Roman" panose="02020603050405020304" pitchFamily="18" charset="0"/>
              </a:rPr>
              <a:t>2. Extinção por fatos anteriores à celebração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Ocorre em três hipóteses relacionadas a problemas de formação do contrato ou cláusulas contratuais (autonomia privada).</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 Invalidade contratual:</a:t>
            </a:r>
            <a:r>
              <a:rPr lang="pt-BR" sz="2400" dirty="0">
                <a:solidFill>
                  <a:srgbClr val="000000"/>
                </a:solidFill>
                <a:ea typeface="Times New Roman" panose="02020603050405020304" pitchFamily="18" charset="0"/>
                <a:cs typeface="Times New Roman" panose="02020603050405020304" pitchFamily="18" charset="0"/>
              </a:rPr>
              <a:t> Parte Geral do Código Civil de 2002 – Teoria das Nulidades do Negócio Jurídico.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it-IT" sz="2400" b="1" dirty="0">
                <a:solidFill>
                  <a:srgbClr val="000000"/>
                </a:solidFill>
                <a:ea typeface="Times New Roman" panose="02020603050405020304" pitchFamily="18" charset="0"/>
                <a:cs typeface="Times New Roman" panose="02020603050405020304" pitchFamily="18" charset="0"/>
              </a:rPr>
              <a:t>a.1) Contrato nulo</a:t>
            </a:r>
            <a:r>
              <a:rPr lang="it-IT" sz="2400" dirty="0">
                <a:solidFill>
                  <a:srgbClr val="000000"/>
                </a:solidFill>
                <a:ea typeface="Times New Roman" panose="02020603050405020304" pitchFamily="18" charset="0"/>
                <a:cs typeface="Times New Roman" panose="02020603050405020304" pitchFamily="18" charset="0"/>
              </a:rPr>
              <a:t>: CC, art. 166.</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a.2) Contrato anulável</a:t>
            </a:r>
            <a:r>
              <a:rPr lang="pt-BR" sz="2400" dirty="0">
                <a:solidFill>
                  <a:srgbClr val="000000"/>
                </a:solidFill>
                <a:ea typeface="Times New Roman" panose="02020603050405020304" pitchFamily="18" charset="0"/>
                <a:cs typeface="Times New Roman" panose="02020603050405020304" pitchFamily="18" charset="0"/>
              </a:rPr>
              <a:t>: CC, art. 171</a:t>
            </a:r>
            <a:r>
              <a:rPr lang="pt-BR" sz="2800" dirty="0">
                <a:solidFill>
                  <a:srgbClr val="000000"/>
                </a:solidFill>
                <a:ea typeface="Times New Roman" panose="02020603050405020304" pitchFamily="18" charset="0"/>
                <a:cs typeface="Times New Roman" panose="02020603050405020304" pitchFamily="18" charset="0"/>
              </a:rPr>
              <a:t>.</a:t>
            </a:r>
            <a:endParaRPr lang="pt-BR" sz="28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0FE2604E-4A68-A85A-435B-69B827DDEDCF}"/>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D5B36FC-4706-5F50-0471-778C83D264C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693202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A153-FBAE-A1ED-EAD4-D3DD407A3BD6}"/>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A334A84-54E6-CF13-6A67-F9CABE51537A}"/>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CB71376-8771-DBA3-63E2-D885FC425D9B}"/>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3146DF65-7AB7-4F91-45AB-B96C766E4BE0}"/>
              </a:ext>
            </a:extLst>
          </p:cNvPr>
          <p:cNvSpPr txBox="1"/>
          <p:nvPr/>
        </p:nvSpPr>
        <p:spPr>
          <a:xfrm>
            <a:off x="391886" y="420914"/>
            <a:ext cx="11620982" cy="6129050"/>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pPr>
            <a:r>
              <a:rPr lang="pt-BR" altLang="pt-BR" sz="2400" b="1" dirty="0">
                <a:solidFill>
                  <a:srgbClr val="000000"/>
                </a:solidFill>
                <a:cs typeface="Times New Roman" pitchFamily="18" charset="0"/>
              </a:rPr>
              <a:t>b) Cláusula de arrependimento</a:t>
            </a:r>
            <a:endParaRPr lang="pt-BR" altLang="pt-BR" sz="2400" dirty="0">
              <a:cs typeface="Times New Roman" pitchFamily="18" charset="0"/>
            </a:endParaRPr>
          </a:p>
          <a:p>
            <a:pPr algn="just">
              <a:lnSpc>
                <a:spcPct val="150000"/>
              </a:lnSpc>
            </a:pPr>
            <a:r>
              <a:rPr lang="pt-BR" altLang="pt-BR" sz="2400" dirty="0">
                <a:solidFill>
                  <a:srgbClr val="000000"/>
                </a:solidFill>
                <a:cs typeface="Times New Roman" pitchFamily="18" charset="0"/>
              </a:rPr>
              <a:t>É uma previsão contratual que dá às partes um </a:t>
            </a:r>
            <a:r>
              <a:rPr lang="pt-BR" altLang="pt-BR" sz="2400" u="sng" dirty="0">
                <a:solidFill>
                  <a:srgbClr val="000000"/>
                </a:solidFill>
                <a:cs typeface="Times New Roman" pitchFamily="18" charset="0"/>
              </a:rPr>
              <a:t>direito potestativo</a:t>
            </a:r>
            <a:r>
              <a:rPr lang="pt-BR" altLang="pt-BR" sz="2400" dirty="0">
                <a:solidFill>
                  <a:srgbClr val="000000"/>
                </a:solidFill>
                <a:cs typeface="Times New Roman" pitchFamily="18" charset="0"/>
              </a:rPr>
              <a:t> de extinguir o contrato.</a:t>
            </a:r>
            <a:endParaRPr lang="pt-BR" altLang="pt-BR" sz="2400" dirty="0">
              <a:cs typeface="Times New Roman" pitchFamily="18" charset="0"/>
            </a:endParaRPr>
          </a:p>
          <a:p>
            <a:pPr algn="just">
              <a:lnSpc>
                <a:spcPct val="150000"/>
              </a:lnSpc>
              <a:buClr>
                <a:srgbClr val="000000"/>
              </a:buClr>
            </a:pPr>
            <a:r>
              <a:rPr lang="pt-BR" altLang="pt-BR" sz="2400" dirty="0">
                <a:solidFill>
                  <a:srgbClr val="000000"/>
                </a:solidFill>
                <a:cs typeface="Times New Roman" pitchFamily="18" charset="0"/>
              </a:rPr>
              <a:t>O direito potestativo se contrapõe a um estado de sujeição. </a:t>
            </a:r>
          </a:p>
          <a:p>
            <a:pPr algn="just">
              <a:lnSpc>
                <a:spcPct val="150000"/>
              </a:lnSpc>
              <a:buClr>
                <a:srgbClr val="000000"/>
              </a:buClr>
            </a:pPr>
            <a:r>
              <a:rPr lang="pt-BR" altLang="pt-BR" sz="2400" dirty="0">
                <a:solidFill>
                  <a:srgbClr val="000000"/>
                </a:solidFill>
                <a:cs typeface="Times New Roman" pitchFamily="18" charset="0"/>
              </a:rPr>
              <a:t>Exemplo: compromisso de compra e venda de imóvel não registrado na matrícula. O seu exercício, em regra, não gera perdas e danos.</a:t>
            </a:r>
          </a:p>
          <a:p>
            <a:pPr algn="just">
              <a:lnSpc>
                <a:spcPct val="150000"/>
              </a:lnSpc>
              <a:buClr>
                <a:srgbClr val="000000"/>
              </a:buClr>
            </a:pPr>
            <a:r>
              <a:rPr lang="pt-BR" altLang="pt-BR" sz="2400" dirty="0">
                <a:cs typeface="Times New Roman" pitchFamily="18" charset="0"/>
              </a:rPr>
              <a:t>Não confundir a cláusula de arrependimento (autonomia privada) com o direito de arrependimento (decorre da lei). Exemplo de direito de arrependimento do CDC: </a:t>
            </a:r>
          </a:p>
          <a:p>
            <a:pPr algn="just">
              <a:lnSpc>
                <a:spcPct val="150000"/>
              </a:lnSpc>
              <a:buClr>
                <a:srgbClr val="000000"/>
              </a:buClr>
            </a:pPr>
            <a:r>
              <a:rPr lang="pt-BR" altLang="pt-BR" sz="2400" dirty="0">
                <a:cs typeface="Times New Roman" pitchFamily="18" charset="0"/>
              </a:rPr>
              <a:t>CDC, art. 49  - Vendas realizadas fora do estabelecimento - 7 dias a contar da assinatura do contrato ou do recebimento do produto ou execução do serviço.</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0F34B946-3D53-284E-DB77-3C1FC859716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E60F2BC-9F52-294F-E6EF-2B734C91869C}"/>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85660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E3281-EA28-02AE-D3EE-8AEC33FBF9F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BBC919B-05CC-C796-76B6-EB7628BFE82E}"/>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A1B34737-4647-691C-F056-87891EBAA794}"/>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879B1D48-31D3-AFD2-38B1-3AA341B379A7}"/>
              </a:ext>
            </a:extLst>
          </p:cNvPr>
          <p:cNvSpPr txBox="1"/>
          <p:nvPr/>
        </p:nvSpPr>
        <p:spPr>
          <a:xfrm>
            <a:off x="391886" y="420914"/>
            <a:ext cx="11620982" cy="6683048"/>
          </a:xfrm>
          <a:prstGeom prst="rect">
            <a:avLst/>
          </a:prstGeom>
          <a:noFill/>
        </p:spPr>
        <p:txBody>
          <a:bodyPr wrap="square">
            <a:spAutoFit/>
          </a:bodyPr>
          <a:lstStyle/>
          <a:p>
            <a:pPr algn="ctr">
              <a:lnSpc>
                <a:spcPct val="150000"/>
              </a:lnSpc>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pPr>
            <a:r>
              <a:rPr lang="pt-BR" altLang="pt-BR" sz="2400" b="1" dirty="0">
                <a:solidFill>
                  <a:srgbClr val="000000"/>
                </a:solidFill>
                <a:cs typeface="Times New Roman" pitchFamily="18" charset="0"/>
              </a:rPr>
              <a:t>c) Cláusula resolutiva expressa (CC, art. 474 )</a:t>
            </a:r>
          </a:p>
          <a:p>
            <a:pPr algn="just">
              <a:lnSpc>
                <a:spcPct val="150000"/>
              </a:lnSpc>
            </a:pPr>
            <a:r>
              <a:rPr lang="pt-BR" altLang="pt-BR" sz="2400" dirty="0">
                <a:solidFill>
                  <a:srgbClr val="000000"/>
                </a:solidFill>
                <a:cs typeface="Times New Roman" pitchFamily="18" charset="0"/>
              </a:rPr>
              <a:t>Trata-se de cláusula contratual que associa a extinção do contrato a uma condição somada ao inadimplemento. Opera de pleno direito (de forma automática).</a:t>
            </a:r>
          </a:p>
          <a:p>
            <a:pPr algn="just">
              <a:lnSpc>
                <a:spcPct val="150000"/>
              </a:lnSpc>
            </a:pPr>
            <a:r>
              <a:rPr lang="pt-BR" altLang="pt-BR" sz="2400" dirty="0">
                <a:solidFill>
                  <a:srgbClr val="000000"/>
                </a:solidFill>
                <a:cs typeface="Times New Roman" pitchFamily="18" charset="0"/>
              </a:rPr>
              <a:t>Exemplo: compra e venda de bem móvel. “Se até o dia 16.12.2025, o vendedor não entregar a coisa e o comprador não pagar o preço, o contrato estará extinto e resolvido”.</a:t>
            </a:r>
          </a:p>
          <a:p>
            <a:pPr algn="just">
              <a:lnSpc>
                <a:spcPct val="150000"/>
              </a:lnSpc>
            </a:pPr>
            <a:r>
              <a:rPr lang="pt-BR" altLang="pt-BR" sz="2400" dirty="0">
                <a:solidFill>
                  <a:srgbClr val="000000"/>
                </a:solidFill>
                <a:cs typeface="Times New Roman" pitchFamily="18" charset="0"/>
              </a:rPr>
              <a:t>Em alguns contratos, mesmo havendo a cláusula resolutiva expressa, será necessário notificar a outra parte para extinguir o negócio (dever de informar – princípio da boa-fé objetiva). </a:t>
            </a:r>
          </a:p>
          <a:p>
            <a:pPr algn="just">
              <a:lnSpc>
                <a:spcPct val="150000"/>
              </a:lnSpc>
            </a:pPr>
            <a:r>
              <a:rPr lang="pt-BR" altLang="pt-BR" sz="2400" dirty="0">
                <a:solidFill>
                  <a:srgbClr val="000000"/>
                </a:solidFill>
                <a:cs typeface="Times New Roman" pitchFamily="18" charset="0"/>
              </a:rPr>
              <a:t>Exemplo 1: “</a:t>
            </a:r>
            <a:r>
              <a:rPr lang="pt-BR" altLang="pt-BR" sz="2400" i="1" dirty="0">
                <a:solidFill>
                  <a:srgbClr val="000000"/>
                </a:solidFill>
                <a:cs typeface="Times New Roman" pitchFamily="18" charset="0"/>
              </a:rPr>
              <a:t>Leasing</a:t>
            </a:r>
            <a:r>
              <a:rPr lang="pt-BR" altLang="pt-BR" sz="2400" dirty="0">
                <a:solidFill>
                  <a:srgbClr val="000000"/>
                </a:solidFill>
                <a:cs typeface="Times New Roman" pitchFamily="18" charset="0"/>
              </a:rPr>
              <a:t>” ou arrendamento mercantil - Súmula 369, STJ .</a:t>
            </a:r>
          </a:p>
          <a:p>
            <a:pPr algn="just">
              <a:lnSpc>
                <a:spcPct val="150000"/>
              </a:lnSpc>
            </a:pPr>
            <a:r>
              <a:rPr lang="pt-BR" altLang="pt-BR" sz="2400" dirty="0">
                <a:solidFill>
                  <a:srgbClr val="000000"/>
                </a:solidFill>
                <a:cs typeface="Times New Roman" pitchFamily="18" charset="0"/>
              </a:rPr>
              <a:t>Exemplo 2: Seguro – Súmula 616, STJ .</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E4805C9F-8B56-8690-34CE-FE121BC9B79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C8E4F462-9635-3BAC-C0DF-460905A31218}"/>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3205943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6E4B4-086B-4EC6-24A3-7798A27157E8}"/>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5D33FD31-F199-8B6E-428A-6241AA2772C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CEA9570-67C8-105E-0595-5F9B93133F8F}"/>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3BAF83AC-7D5A-3143-DACB-30EF01523781}"/>
              </a:ext>
            </a:extLst>
          </p:cNvPr>
          <p:cNvSpPr txBox="1"/>
          <p:nvPr/>
        </p:nvSpPr>
        <p:spPr>
          <a:xfrm>
            <a:off x="391886" y="420914"/>
            <a:ext cx="11620982" cy="6683048"/>
          </a:xfrm>
          <a:prstGeom prst="rect">
            <a:avLst/>
          </a:prstGeom>
          <a:noFill/>
        </p:spPr>
        <p:txBody>
          <a:bodyPr wrap="square">
            <a:spAutoFit/>
          </a:bodyPr>
          <a:lstStyle/>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CC, art. 474: “A cláusula resolutiva expressa opera de pleno direito; a tácita depende de interpelação judicial”.</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Súmula 369, STJ: “No contrato de arrendamento mercantil (leasing), ainda que haja cláusula resolutiva expressa, é necessária a notificação prévia do arrendatário para constituí-lo em mora”.</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Súmula 616, STJ: “A indenização securitária é devida quando ausente a comunicação prévia do segurado acerca do atraso no pagamento do prêmio, por constituir requisito essencial para a suspensão ou resolução do contrato de seguro.”</a:t>
            </a:r>
            <a:endParaRPr lang="pt-BR" altLang="pt-BR" sz="2400" dirty="0">
              <a:latin typeface="Times New Roman" pitchFamily="18" charset="0"/>
              <a:cs typeface="Times New Roman"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FCF12B12-73D6-919D-0514-79EADBBD961D}"/>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2A390CF-40F9-7908-5227-53C6964DAA4B}"/>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138274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2BD49-5B6B-4C3F-2C32-B68172634208}"/>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BFE67F5-41FF-FDA7-6423-DA801A2DEEFB}"/>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F2BE3DD1-AE81-B48E-56F5-047135F347D3}"/>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AE8599F0-C0AB-7E22-BA14-E3AF9CFA1C9D}"/>
              </a:ext>
            </a:extLst>
          </p:cNvPr>
          <p:cNvSpPr txBox="1"/>
          <p:nvPr/>
        </p:nvSpPr>
        <p:spPr>
          <a:xfrm>
            <a:off x="391886" y="420914"/>
            <a:ext cx="11620982" cy="6683048"/>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endParaRPr lang="pt-BR" sz="2400" b="1"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3. Extinção por fatos posteriores à celebração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Envolve duas situações-base:</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b="1" dirty="0">
                <a:solidFill>
                  <a:srgbClr val="000000"/>
                </a:solidFill>
                <a:ea typeface="Times New Roman" panose="02020603050405020304" pitchFamily="18" charset="0"/>
                <a:cs typeface="Times New Roman" panose="02020603050405020304" pitchFamily="18" charset="0"/>
              </a:rPr>
              <a:t>Resolução</a:t>
            </a:r>
            <a:r>
              <a:rPr lang="pt-BR" sz="2400" dirty="0">
                <a:solidFill>
                  <a:srgbClr val="000000"/>
                </a:solidFill>
                <a:ea typeface="Times New Roman" panose="02020603050405020304" pitchFamily="18" charset="0"/>
                <a:cs typeface="Times New Roman" panose="02020603050405020304" pitchFamily="18" charset="0"/>
              </a:rPr>
              <a:t>: descumprimento (inadimplemento).</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Symbol" panose="05050102010706020507" pitchFamily="18" charset="2"/>
              <a:buChar char=""/>
              <a:defRPr/>
            </a:pPr>
            <a:r>
              <a:rPr lang="pt-BR" sz="2400" b="1" dirty="0">
                <a:solidFill>
                  <a:srgbClr val="000000"/>
                </a:solidFill>
                <a:ea typeface="Times New Roman" panose="02020603050405020304" pitchFamily="18" charset="0"/>
                <a:cs typeface="Times New Roman" panose="02020603050405020304" pitchFamily="18" charset="0"/>
              </a:rPr>
              <a:t>Resilição</a:t>
            </a:r>
            <a:r>
              <a:rPr lang="pt-BR" sz="2400" dirty="0">
                <a:solidFill>
                  <a:srgbClr val="000000"/>
                </a:solidFill>
                <a:ea typeface="Times New Roman" panose="02020603050405020304" pitchFamily="18" charset="0"/>
                <a:cs typeface="Times New Roman" panose="02020603050405020304" pitchFamily="18" charset="0"/>
              </a:rPr>
              <a:t>: exercício de direito potestativo (bilateral ou unilateral) – Extinção por vontade da(s) parte(s).</a:t>
            </a:r>
          </a:p>
          <a:p>
            <a:pPr marL="342900" indent="-342900" algn="just">
              <a:lnSpc>
                <a:spcPct val="150000"/>
              </a:lnSpc>
              <a:buFont typeface="Symbol" panose="05050102010706020507" pitchFamily="18" charset="2"/>
              <a:buChar char=""/>
              <a:defRPr/>
            </a:pP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 que significa a rescisão?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A doutrina clássica associava a rescisão à invalidade (Caio Mário e Orlando Gomes).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Pelo Código Civil de 2002, rescisão é gênero do qual resolução e resilição são espécies.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Ver os artigos. 455 e 607 do CC. </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65CAA2A7-7575-4B24-127C-EB6BB9F85C0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2EFDA7FF-A560-03F3-5329-C79A9C199F51}"/>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3547164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7B0E9-BE70-D02A-0C92-E49ED48A2ADA}"/>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FD582FCA-2AAB-54AD-3C73-DDF61ABF9C5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41E1C1DD-757B-A2FE-9401-9C1AFCF44698}"/>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B9E06246-CED4-89F7-4FE9-2C7D8AFE0EB9}"/>
              </a:ext>
            </a:extLst>
          </p:cNvPr>
          <p:cNvSpPr txBox="1"/>
          <p:nvPr/>
        </p:nvSpPr>
        <p:spPr>
          <a:xfrm>
            <a:off x="391886" y="420914"/>
            <a:ext cx="11620982" cy="6129050"/>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ctr">
              <a:lnSpc>
                <a:spcPct val="150000"/>
              </a:lnSpc>
              <a:defRPr/>
            </a:pPr>
            <a:endParaRPr lang="pt-BR" sz="2400" dirty="0">
              <a:ea typeface="Times New Roman" panose="02020603050405020304" pitchFamily="18" charset="0"/>
              <a:cs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455: “Se parcial, mas considerável, for a evicção, poderá o evicto optar entre a rescisão do contrato e a restituição da parte do preço correspondente ao desfalque sofrido. Se não for considerável, caberá somente direito a indenização”.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endParaRPr lang="pt-BR" sz="2400" dirty="0">
              <a:ea typeface="Times New Roman" panose="02020603050405020304" pitchFamily="18" charset="0"/>
              <a:cs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607: “O contrato de prestação de serviço acaba com a morte de qualquer das partes. Termina, ainda, pelo escoamento do prazo, pela conclusão da obra, pela rescisão do contrato mediante aviso prévio, por inadimplemento de qualquer das partes ou pela impossibilidade da continuação do contrato, motivada por força maior”.</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E4197777-6D71-43E3-6136-FDF9E881AE3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84C9804-E868-903D-481B-D8509ABA23A1}"/>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217593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D8812-37A0-0287-1426-26B66C54D1D7}"/>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5132C6C1-94EE-760E-5D5C-7E1E8FC040A9}"/>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0E6C017-1374-3F93-BDAC-D89259F9E631}"/>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89C39D7E-C69A-5D67-0B6B-DA3C5E750A2A}"/>
              </a:ext>
            </a:extLst>
          </p:cNvPr>
          <p:cNvSpPr txBox="1"/>
          <p:nvPr/>
        </p:nvSpPr>
        <p:spPr>
          <a:xfrm>
            <a:off x="391886" y="420914"/>
            <a:ext cx="11620982" cy="6683048"/>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 Resolução</a:t>
            </a:r>
            <a:r>
              <a:rPr lang="pt-BR" sz="2400" dirty="0">
                <a:solidFill>
                  <a:srgbClr val="000000"/>
                </a:solidFill>
                <a:ea typeface="Times New Roman" panose="02020603050405020304" pitchFamily="18" charset="0"/>
                <a:cs typeface="Times New Roman" panose="02020603050405020304" pitchFamily="18" charset="0"/>
              </a:rPr>
              <a:t> (inadimplemento). </a:t>
            </a:r>
            <a:r>
              <a:rPr lang="pt-BR" sz="2400" u="sng" dirty="0">
                <a:solidFill>
                  <a:srgbClr val="000000"/>
                </a:solidFill>
                <a:ea typeface="Times New Roman" panose="02020603050405020304" pitchFamily="18" charset="0"/>
                <a:cs typeface="Times New Roman" panose="02020603050405020304" pitchFamily="18" charset="0"/>
              </a:rPr>
              <a:t>Quatro hipóteses: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a.1) Inexecução involuntária.</a:t>
            </a:r>
            <a:endParaRPr lang="pt-BR" sz="2400" dirty="0">
              <a:latin typeface="Times New Roman" panose="02020603050405020304" pitchFamily="18" charset="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Sem dolo/sem culpa.</a:t>
            </a:r>
            <a:endParaRPr lang="pt-BR" sz="2400" dirty="0">
              <a:latin typeface="Times New Roman" panose="02020603050405020304" pitchFamily="18" charset="0"/>
              <a:ea typeface="Times New Roman" panose="02020603050405020304" pitchFamily="18" charset="0"/>
              <a:cs typeface="Wingdings" panose="05000000000000000000" pitchFamily="2" charset="2"/>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Resolução sem perdas e danos. </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Exemplo: art. 393 do CC - Caso fortuito (evento totalmente imprevisível) e força maior (evento previsível, mas inevitável). Em regra, as partes não respondem por tais eventos.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393: “O devedor não responde pelos prejuízos resultantes de caso fortuito ou força maior, se expressamente não se houver por eles responsabilizado. Parágrafo único. O caso fortuito ou de força maior verifica-se no fato necessário, cujos efeitos não era possível evitar ou impedir”.</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7C84CFD3-6E19-4A40-F5B1-46079E84796B}"/>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472215C-F583-8914-39AB-FB193E01EA89}"/>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348996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66E93-79C2-7AF9-767D-CA649699CCEA}"/>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0E2A8AC-8C6C-064A-3612-4C309D894F9C}"/>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9F2BE147-7BD0-A10E-4880-A7DA5366F0E5}"/>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EF33FB84-2402-6950-0B5F-A0B86AA650DD}"/>
              </a:ext>
            </a:extLst>
          </p:cNvPr>
          <p:cNvSpPr txBox="1"/>
          <p:nvPr/>
        </p:nvSpPr>
        <p:spPr>
          <a:xfrm>
            <a:off x="391886" y="420914"/>
            <a:ext cx="11620982" cy="6683048"/>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a.2) Inexecução voluntária.</a:t>
            </a:r>
            <a:endParaRPr lang="pt-BR" sz="2400" dirty="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400" dirty="0">
                <a:solidFill>
                  <a:srgbClr val="000000"/>
                </a:solidFill>
                <a:ea typeface="Times New Roman" panose="02020603050405020304" pitchFamily="18" charset="0"/>
                <a:cs typeface="Times New Roman" panose="02020603050405020304" pitchFamily="18" charset="0"/>
              </a:rPr>
              <a:t>Com dolo/com culpa.</a:t>
            </a:r>
            <a:endParaRPr lang="pt-BR" sz="2400" dirty="0">
              <a:ea typeface="Times New Roman" panose="02020603050405020304" pitchFamily="18" charset="0"/>
              <a:cs typeface="Wingdings" panose="05000000000000000000" pitchFamily="2" charset="2"/>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475: “A parte lesada pelo inadimplemento pode pedir a resolução do contrato, se não preferir exigir-lhe o cumprimento, cabendo, em qualquer dos casos, indenização por perdas e danos”.</a:t>
            </a:r>
          </a:p>
          <a:p>
            <a:pPr algn="just">
              <a:lnSpc>
                <a:spcPct val="150000"/>
              </a:lnSpc>
              <a:defRPr/>
            </a:pPr>
            <a:r>
              <a:rPr lang="pt-BR" sz="2400" dirty="0">
                <a:ea typeface="Times New Roman" panose="02020603050405020304" pitchFamily="18" charset="0"/>
              </a:rPr>
              <a:t>I Jornada de Direito Civil - Enunciado 31. “As perdas e danos mencionados no art. 475 do novo Código Civil dependem da imputabilidade da causa da possível resolução”.</a:t>
            </a:r>
          </a:p>
          <a:p>
            <a:pPr algn="just">
              <a:lnSpc>
                <a:spcPct val="150000"/>
              </a:lnSpc>
              <a:defRPr/>
            </a:pPr>
            <a:r>
              <a:rPr lang="pt-BR" sz="2400" dirty="0">
                <a:ea typeface="Times New Roman" panose="02020603050405020304" pitchFamily="18" charset="0"/>
              </a:rPr>
              <a:t>IV Jornada de Direito Civil - Enunciado 361. “O adimplemento substancial decorre dos princípios gerais contratuais, de modo a fazer preponderar a função social do contrato e o princípio da boa-fé objetiva, balizando a aplicação do art. 475”.</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CF994EC4-DAB8-4158-22D7-4B0AFBDC8A88}"/>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D547F13-B84A-6A6E-8695-3CC975A2596B}"/>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266017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46AF4-04E0-4A3C-6489-DA70C96160EB}"/>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633E1D98-9F75-6934-055E-DEAC5DD696C8}"/>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4CD10A4-DB97-C1A3-DD57-79142BA20CAA}"/>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7E427351-8430-0634-6EC7-C443BFD05D12}"/>
              </a:ext>
            </a:extLst>
          </p:cNvPr>
          <p:cNvSpPr txBox="1"/>
          <p:nvPr/>
        </p:nvSpPr>
        <p:spPr>
          <a:xfrm>
            <a:off x="391886" y="420914"/>
            <a:ext cx="11620982" cy="5632311"/>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ctr">
              <a:lnSpc>
                <a:spcPct val="150000"/>
              </a:lnSpc>
              <a:defRPr/>
            </a:pPr>
            <a:endParaRPr lang="pt-BR" sz="2400" b="1" u="sng" dirty="0">
              <a:highlight>
                <a:srgbClr val="FFFF00"/>
              </a:highlight>
              <a:latin typeface="Calibri" panose="020F0502020204030204" pitchFamily="34" charset="0"/>
              <a:ea typeface="Times New Roman" panose="02020603050405020304" pitchFamily="18" charset="0"/>
            </a:endParaRP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a.3) Resolução por onerosidade excessiva </a:t>
            </a:r>
            <a:r>
              <a:rPr lang="pt-BR" sz="2400" dirty="0">
                <a:solidFill>
                  <a:srgbClr val="000000"/>
                </a:solidFill>
                <a:ea typeface="Times New Roman" panose="02020603050405020304" pitchFamily="18" charset="0"/>
                <a:cs typeface="Times New Roman" panose="02020603050405020304" pitchFamily="18" charset="0"/>
              </a:rPr>
              <a:t>(CC, art. 478).</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Trata-se da teoria da imprevisão para extinguir o contrato.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Os efeitos da sentença resolutiva são “ex tunc”, retroagindo à data da citação.</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478: “Nos contratos de execução continuada ou diferida, se a prestação de uma das partes se tornar excessivamente onerosa, com extrema vantagem para a outra, em virtude de acontecimentos extraordinários e imprevisíveis, poderá o devedor pedir a resolução do contrato. Os efeitos da sentença que a decretar retroagirão à data da citação”.</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A0986523-5108-96A2-80C5-A63A5A057E7B}"/>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A0979F90-FF16-8112-C6F1-295FC9D2A0B2}"/>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316968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03B80-9474-6334-CA75-383D5F8D88C0}"/>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716D4B47-7F3E-67B5-6311-99C7AF701BD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DE18B510-D61B-318C-2C99-BE2732AF466E}"/>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707C9C0C-22B0-2C67-C5E5-712419A3166C}"/>
              </a:ext>
            </a:extLst>
          </p:cNvPr>
          <p:cNvSpPr txBox="1"/>
          <p:nvPr/>
        </p:nvSpPr>
        <p:spPr>
          <a:xfrm>
            <a:off x="391886" y="420914"/>
            <a:ext cx="11620982" cy="7237046"/>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Dentro da ação de resolução, é possível a revisão do contrato, aplicando-se os seguintes dispositivos:</a:t>
            </a:r>
            <a:endParaRPr lang="pt-BR" sz="2400" dirty="0">
              <a:latin typeface="Times New Roman" panose="02020603050405020304" pitchFamily="18"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CC, art. 479: revisão por oferecimento do réu – Modificação equitativa.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Segundo o Enunciado n. 367 da IV Jornada de Direito Civil, o autor da ação de resolução deve concordar com a revisão. </a:t>
            </a:r>
          </a:p>
          <a:p>
            <a:pPr algn="just">
              <a:lnSpc>
                <a:spcPct val="150000"/>
              </a:lnSpc>
              <a:defRPr/>
            </a:pPr>
            <a:r>
              <a:rPr lang="pt-BR" sz="2400" dirty="0">
                <a:ea typeface="Times New Roman" panose="02020603050405020304" pitchFamily="18" charset="0"/>
                <a:cs typeface="Times New Roman" panose="02020603050405020304" pitchFamily="18" charset="0"/>
              </a:rPr>
              <a:t>CC, art. 479: “A resolução poderá ser evitada, oferecendo-se o réu a modificar equitativamente as condições do contrato”. </a:t>
            </a:r>
          </a:p>
          <a:p>
            <a:pPr algn="just">
              <a:lnSpc>
                <a:spcPct val="150000"/>
              </a:lnSpc>
              <a:defRPr/>
            </a:pPr>
            <a:r>
              <a:rPr lang="pt-BR" sz="2300" dirty="0">
                <a:ea typeface="Times New Roman" panose="02020603050405020304" pitchFamily="18" charset="0"/>
                <a:cs typeface="Times New Roman" panose="02020603050405020304" pitchFamily="18" charset="0"/>
              </a:rPr>
              <a:t>Enunciado n. 367: “Em observância ao princípio da conservação do contrato, nas ações que tenham por objeto a resolução do pacto por excessiva onerosidade, pode o juiz modificá-lo equitativamente, desde que ouvida a parte autora, respeitada sua vontade e observado o contraditório”.</a:t>
            </a:r>
            <a:endParaRPr lang="pt-BR" sz="23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47EA414C-52F7-D4A0-E366-2A7A9DFFCDB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8216E27E-1874-0244-ADD5-6A48F53D0E50}"/>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32276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E14E-6444-B3FD-D773-6BE0840BBA0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1CCFF61D-D471-FF44-1823-0D6C555212FA}"/>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B943D771-2695-3E3F-A198-6FAB8D8080DF}"/>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3E79E527-4AD4-3499-2AE2-07EAB3CE7446}"/>
              </a:ext>
            </a:extLst>
          </p:cNvPr>
          <p:cNvSpPr txBox="1"/>
          <p:nvPr/>
        </p:nvSpPr>
        <p:spPr>
          <a:xfrm>
            <a:off x="391886" y="420914"/>
            <a:ext cx="11620982" cy="5021055"/>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ctr">
              <a:lnSpc>
                <a:spcPct val="150000"/>
              </a:lnSpc>
              <a:defRPr/>
            </a:pPr>
            <a:endParaRPr lang="pt-BR" sz="2400" b="1" u="sng" dirty="0">
              <a:highlight>
                <a:srgbClr val="FFFF00"/>
              </a:highlight>
              <a:latin typeface="Calibri" panose="020F0502020204030204" pitchFamily="34" charset="0"/>
              <a:ea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CC, art. 480: revisão de contratos unilaterais e onerosos por pedido sucessivo do autor.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Exemplo: mútuo feneratício ou oneroso (empréstimo de dinheiro com juros). </a:t>
            </a:r>
          </a:p>
          <a:p>
            <a:pPr algn="just">
              <a:lnSpc>
                <a:spcPct val="150000"/>
              </a:lnSpc>
              <a:defRPr/>
            </a:pPr>
            <a:endParaRPr lang="pt-BR" sz="2400" dirty="0">
              <a:ea typeface="Times New Roman" panose="02020603050405020304" pitchFamily="18" charset="0"/>
              <a:cs typeface="Times New Roman" panose="02020603050405020304" pitchFamily="18" charset="0"/>
            </a:endParaRPr>
          </a:p>
          <a:p>
            <a:pPr algn="just">
              <a:lnSpc>
                <a:spcPct val="150000"/>
              </a:lnSpc>
              <a:defRPr/>
            </a:pPr>
            <a:r>
              <a:rPr lang="pt-BR" sz="2400" dirty="0">
                <a:ea typeface="Times New Roman" panose="02020603050405020304" pitchFamily="18" charset="0"/>
                <a:cs typeface="Times New Roman" panose="02020603050405020304" pitchFamily="18" charset="0"/>
              </a:rPr>
              <a:t>CC, art. 480: “Se no contrato as obrigações couberem a apenas uma das partes, poderá ela pleitear que a sua prestação seja reduzida, ou alterado o modo de executá-la, a fim de evitar a onerosidade excessiva”.</a:t>
            </a:r>
            <a:endParaRPr lang="pt-BR" sz="24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01488608-5EB0-6CC3-CD1C-A53D4F8ADF00}"/>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1C25191-F09E-34BD-829F-60032A872826}"/>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572561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D7A8C-6C6D-DE31-C747-FDA37A203F3F}"/>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943A8A8-939B-0624-3E98-17A06BA6F26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99F4FD88-2DB9-BD6C-45C9-1345E8349468}"/>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09DD734A-B59B-1284-54BD-8FEBEED67951}"/>
              </a:ext>
            </a:extLst>
          </p:cNvPr>
          <p:cNvSpPr txBox="1"/>
          <p:nvPr/>
        </p:nvSpPr>
        <p:spPr>
          <a:xfrm>
            <a:off x="391886" y="420914"/>
            <a:ext cx="11620982" cy="6683048"/>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a.4) Cláusula resolutiva tácita.</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CC, art. 474 - Depende de interpelação judicial (depende de alegação em processo).</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Trata-se de previsão legal que associa a extinção do contrato a uma condição somada ao inadimplemento.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Exemplo: CC, art. 476  - Exceção de contrato não cumprido (“</a:t>
            </a:r>
            <a:r>
              <a:rPr lang="pt-BR" sz="2400" i="1" dirty="0">
                <a:solidFill>
                  <a:srgbClr val="000000"/>
                </a:solidFill>
                <a:ea typeface="Times New Roman" panose="02020603050405020304" pitchFamily="18" charset="0"/>
                <a:cs typeface="Times New Roman" panose="02020603050405020304" pitchFamily="18" charset="0"/>
              </a:rPr>
              <a:t>exceptio non adimpleti contractus</a:t>
            </a:r>
            <a:r>
              <a:rPr lang="pt-BR" sz="2400" dirty="0">
                <a:solidFill>
                  <a:srgbClr val="000000"/>
                </a:solidFill>
                <a:ea typeface="Times New Roman" panose="02020603050405020304" pitchFamily="18" charset="0"/>
                <a:cs typeface="Times New Roman" panose="02020603050405020304" pitchFamily="18" charset="0"/>
              </a:rPr>
              <a:t>”). Em um contrato bilateral, uma parte não pode exigir que a outra cumpra a sua obrigação se não cumprir com a própria.</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Efeito resolutivo </a:t>
            </a:r>
            <a:r>
              <a:rPr lang="pt-BR" sz="2400" dirty="0">
                <a:solidFill>
                  <a:srgbClr val="000000"/>
                </a:solidFill>
                <a:ea typeface="Times New Roman" panose="02020603050405020304" pitchFamily="18" charset="0"/>
                <a:cs typeface="Times New Roman" panose="02020603050405020304" pitchFamily="18" charset="0"/>
              </a:rPr>
              <a:t>– inadimplemento bilateral:  se, em um contrato bilateral, ambas as partes não cumprirem com as suas obrigações, o contrato estará extinto e resolvido, desde que isso seja alegado em processo (inicial ou defesa).</a:t>
            </a:r>
            <a:endParaRPr lang="pt-BR" altLang="pt-BR" sz="2400" dirty="0">
              <a:solidFill>
                <a:schemeClr val="bg2">
                  <a:lumMod val="25000"/>
                </a:schemeClr>
              </a:solidFill>
              <a:latin typeface="Arial" pitchFamily="34" charset="0"/>
              <a:cs typeface="Arial" pitchFamily="34"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3442CE28-6BBB-4919-A324-873739579017}"/>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BCEC4BC7-1DDC-D3B6-FE3A-7D47140E5143}"/>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3892383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D4145-40CA-61B3-DF24-D6E2D4BBC11A}"/>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1A2FA70B-123D-6C37-1D3A-3AA815CA6CA6}"/>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20247831-4B59-C8E5-F646-456ED5883997}"/>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3AC1C564-A29D-82F6-1A92-B2DB2EBEABBE}"/>
              </a:ext>
            </a:extLst>
          </p:cNvPr>
          <p:cNvSpPr txBox="1"/>
          <p:nvPr/>
        </p:nvSpPr>
        <p:spPr>
          <a:xfrm>
            <a:off x="391886" y="420914"/>
            <a:ext cx="11620982" cy="6186309"/>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O artigo 477 do Código Civil trata de inadimplemento unilateral (de uma das partes) ou sua iminência.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“Exceptio non rite adimpleti contractus”: se uma parte perceber que há risco de que a outra parte não cumpra com a sua obrigação, poderá exigir cumprimento antecipado ou garantias de cumprimento, sob pena de resolução.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CC, art. 477: “Se, depois de concluído o contrato, sobrevier a uma das partes contratantes diminuição em seu patrimônio capaz de comprometer ou tornar duvidosa a prestação pela qual se obrigou, pode a outra recusar-se à prestação que lhe incumbe, até que aquela satisfaça a que lhe compete ou dê garantia bastante de satisfazê-la”.</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29377030-A2DA-6AD1-3377-D13B961C3005}"/>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98564D91-F1EF-05BB-0897-AB60DE7FA12F}"/>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7410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81491-0CC5-4EC4-940A-62BC2369065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CDA05734-3182-1CE4-9B0F-E7E74929C08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0DC0B10E-4C9F-9D28-C91D-2F782249FA6C}"/>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DF6DB89B-FCA5-DD5B-14CC-E5EA1BE64B0F}"/>
              </a:ext>
            </a:extLst>
          </p:cNvPr>
          <p:cNvSpPr txBox="1"/>
          <p:nvPr/>
        </p:nvSpPr>
        <p:spPr>
          <a:xfrm>
            <a:off x="391886" y="420914"/>
            <a:ext cx="11620982" cy="6740307"/>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defRPr/>
            </a:pPr>
            <a:r>
              <a:rPr lang="pt-BR" sz="2400" b="1" dirty="0">
                <a:solidFill>
                  <a:srgbClr val="000000"/>
                </a:solidFill>
                <a:ea typeface="Times New Roman" panose="02020603050405020304" pitchFamily="18" charset="0"/>
                <a:cs typeface="Times New Roman" panose="02020603050405020304" pitchFamily="18" charset="0"/>
              </a:rPr>
              <a:t>Do artigo 477 do Código Civil, são retirados dois institutos importantes: </a:t>
            </a:r>
          </a:p>
          <a:p>
            <a:pPr algn="just">
              <a:lnSpc>
                <a:spcPct val="150000"/>
              </a:lnSpc>
              <a:defRPr/>
            </a:pPr>
            <a:endParaRPr lang="pt-BR" sz="2400" b="1"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1º) Exceção de inseguridade (possibilita a suspensão do contrato).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Enunciado n. 438 – V Jornada de Direito Civil: “A exceção de inseguridade, prevista no art. 477, também pode ser oposta à parte cuja conduta põe, manifestamente em risco, a execução do programa contratual”.</a:t>
            </a:r>
          </a:p>
          <a:p>
            <a:pPr algn="just">
              <a:lnSpc>
                <a:spcPct val="150000"/>
              </a:lnSpc>
              <a:defRPr/>
            </a:pPr>
            <a:endParaRPr lang="pt-BR" sz="2400"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2º) Quebra antecipada do contrato (possibilita o inadimplemento antecipado). </a:t>
            </a:r>
          </a:p>
          <a:p>
            <a:pPr algn="just">
              <a:lnSpc>
                <a:spcPct val="150000"/>
              </a:lnSpc>
              <a:defRPr/>
            </a:pPr>
            <a:r>
              <a:rPr lang="pt-BR" sz="2400" dirty="0">
                <a:solidFill>
                  <a:srgbClr val="000000"/>
                </a:solidFill>
                <a:ea typeface="Times New Roman" panose="02020603050405020304" pitchFamily="18" charset="0"/>
                <a:cs typeface="Times New Roman" panose="02020603050405020304" pitchFamily="18" charset="0"/>
              </a:rPr>
              <a:t>Enunciado n. 437 – V Jornada de Direito Civil: “A resolução da relação jurídica contratual também pode decorrer do inadimplemento antecipado”.</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7B636A51-C2F4-660D-33D8-861B7C8AF8CE}"/>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8530BED8-A92F-63A5-379D-59E61CAC5635}"/>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187039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3467C-99A4-BAD0-8967-0C96C4E87AB2}"/>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ED760720-D04A-6EA2-85B0-7AEB879C8928}"/>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188FC97E-7DF0-CFFF-D244-436E743A53FF}"/>
              </a:ext>
            </a:extLst>
          </p:cNvPr>
          <p:cNvSpPr/>
          <p:nvPr/>
        </p:nvSpPr>
        <p:spPr>
          <a:xfrm rot="5400000">
            <a:off x="6299201"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B03D4B5A-21EE-D664-73FD-8373C17F6065}"/>
              </a:ext>
            </a:extLst>
          </p:cNvPr>
          <p:cNvSpPr txBox="1"/>
          <p:nvPr/>
        </p:nvSpPr>
        <p:spPr>
          <a:xfrm>
            <a:off x="391886" y="420914"/>
            <a:ext cx="11620982" cy="5021055"/>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p>
          <a:p>
            <a:pPr algn="just">
              <a:lnSpc>
                <a:spcPct val="150000"/>
              </a:lnSpc>
            </a:pPr>
            <a:endParaRPr lang="pt-BR" altLang="pt-BR" sz="2400" b="1" u="sng" dirty="0">
              <a:solidFill>
                <a:srgbClr val="000000"/>
              </a:solidFill>
              <a:cs typeface="Times New Roman" pitchFamily="18" charset="0"/>
            </a:endParaRPr>
          </a:p>
          <a:p>
            <a:pPr algn="just">
              <a:lnSpc>
                <a:spcPct val="150000"/>
              </a:lnSpc>
            </a:pPr>
            <a:r>
              <a:rPr lang="pt-BR" altLang="pt-BR" sz="2400" b="1" u="sng" dirty="0">
                <a:solidFill>
                  <a:srgbClr val="000000"/>
                </a:solidFill>
                <a:cs typeface="Times New Roman" pitchFamily="18" charset="0"/>
              </a:rPr>
              <a:t>Atenção: </a:t>
            </a:r>
            <a:r>
              <a:rPr lang="pt-BR" altLang="pt-BR" sz="2400" dirty="0">
                <a:solidFill>
                  <a:srgbClr val="000000"/>
                </a:solidFill>
                <a:cs typeface="Times New Roman" pitchFamily="18" charset="0"/>
              </a:rPr>
              <a:t>Cláusula “solve et repete” (“pague e depois peça”): </a:t>
            </a:r>
          </a:p>
          <a:p>
            <a:pPr algn="just">
              <a:lnSpc>
                <a:spcPct val="150000"/>
              </a:lnSpc>
            </a:pPr>
            <a:r>
              <a:rPr lang="pt-BR" altLang="pt-BR" sz="2400" dirty="0">
                <a:solidFill>
                  <a:srgbClr val="000000"/>
                </a:solidFill>
                <a:cs typeface="Times New Roman" pitchFamily="18" charset="0"/>
              </a:rPr>
              <a:t>Trata-se de cláusula de renúncia prévia aos artigos 476 e 477.</a:t>
            </a:r>
          </a:p>
          <a:p>
            <a:pPr algn="just">
              <a:lnSpc>
                <a:spcPct val="150000"/>
              </a:lnSpc>
            </a:pPr>
            <a:endParaRPr lang="pt-BR" altLang="pt-BR" sz="2400" dirty="0">
              <a:solidFill>
                <a:srgbClr val="000000"/>
              </a:solidFill>
              <a:cs typeface="Times New Roman" pitchFamily="18" charset="0"/>
            </a:endParaRPr>
          </a:p>
          <a:p>
            <a:pPr algn="just">
              <a:lnSpc>
                <a:spcPct val="150000"/>
              </a:lnSpc>
            </a:pPr>
            <a:r>
              <a:rPr lang="pt-BR" altLang="pt-BR" sz="2400" dirty="0">
                <a:solidFill>
                  <a:srgbClr val="000000"/>
                </a:solidFill>
                <a:cs typeface="Times New Roman" pitchFamily="18" charset="0"/>
              </a:rPr>
              <a:t>Questão: Essa cláusula é válida?</a:t>
            </a:r>
          </a:p>
          <a:p>
            <a:pPr algn="just">
              <a:lnSpc>
                <a:spcPct val="150000"/>
              </a:lnSpc>
            </a:pPr>
            <a:r>
              <a:rPr lang="pt-BR" altLang="pt-BR" sz="2400" dirty="0">
                <a:solidFill>
                  <a:srgbClr val="000000"/>
                </a:solidFill>
                <a:cs typeface="Times New Roman" pitchFamily="18" charset="0"/>
              </a:rPr>
              <a:t>• Sim: em contrato civil e paritário.</a:t>
            </a:r>
          </a:p>
          <a:p>
            <a:pPr algn="just">
              <a:lnSpc>
                <a:spcPct val="150000"/>
              </a:lnSpc>
            </a:pPr>
            <a:r>
              <a:rPr lang="pt-BR" altLang="pt-BR" sz="2400" dirty="0">
                <a:solidFill>
                  <a:srgbClr val="000000"/>
                </a:solidFill>
                <a:cs typeface="Times New Roman" pitchFamily="18" charset="0"/>
              </a:rPr>
              <a:t>• Não: em contrato de consumo (CDC, art. 51, inc. IV ) e de adesão (CC, art. 424 ).</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789E22FC-873B-F417-32A0-E0C1EDE7C6B8}"/>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73BA0952-79F6-B188-14C7-2385ED2A9912}"/>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355800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865A-6904-28A8-8CB6-262E4D7A617D}"/>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C5F8DB4-8E29-4B36-5E87-15A5DA884821}"/>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CA142253-4DE1-4D92-7A6E-2F4B0B1D37DB}"/>
              </a:ext>
            </a:extLst>
          </p:cNvPr>
          <p:cNvSpPr/>
          <p:nvPr/>
        </p:nvSpPr>
        <p:spPr>
          <a:xfrm rot="5400000">
            <a:off x="6204858"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FAB7E034-5EB5-F75D-2522-30D6F53B2110}"/>
              </a:ext>
            </a:extLst>
          </p:cNvPr>
          <p:cNvSpPr txBox="1"/>
          <p:nvPr/>
        </p:nvSpPr>
        <p:spPr>
          <a:xfrm>
            <a:off x="528624" y="621438"/>
            <a:ext cx="11620982" cy="6186422"/>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endParaRPr lang="pt-BR" altLang="pt-BR" sz="2400" b="1" u="sng" dirty="0">
              <a:solidFill>
                <a:srgbClr val="000000"/>
              </a:solidFill>
              <a:cs typeface="Times New Roman" pitchFamily="18" charset="0"/>
            </a:endParaRPr>
          </a:p>
          <a:p>
            <a:pPr algn="just">
              <a:lnSpc>
                <a:spcPct val="150000"/>
              </a:lnSpc>
            </a:pPr>
            <a:r>
              <a:rPr lang="pt-BR" altLang="pt-BR" sz="2300" b="1" dirty="0">
                <a:solidFill>
                  <a:srgbClr val="000000"/>
                </a:solidFill>
                <a:cs typeface="Times New Roman" pitchFamily="18" charset="0"/>
              </a:rPr>
              <a:t>b) Resilição: direito potestativo. </a:t>
            </a:r>
            <a:r>
              <a:rPr lang="pt-BR" altLang="pt-BR" sz="2300" dirty="0">
                <a:solidFill>
                  <a:srgbClr val="000000"/>
                </a:solidFill>
                <a:cs typeface="Times New Roman" pitchFamily="18" charset="0"/>
              </a:rPr>
              <a:t>Duas hipóteses:</a:t>
            </a:r>
          </a:p>
          <a:p>
            <a:pPr algn="just">
              <a:lnSpc>
                <a:spcPct val="150000"/>
              </a:lnSpc>
            </a:pPr>
            <a:r>
              <a:rPr lang="pt-BR" altLang="pt-BR" sz="2300" b="1" dirty="0">
                <a:solidFill>
                  <a:srgbClr val="000000"/>
                </a:solidFill>
                <a:cs typeface="Times New Roman" pitchFamily="18" charset="0"/>
              </a:rPr>
              <a:t>b.1) Resilição bilateral: </a:t>
            </a:r>
            <a:r>
              <a:rPr lang="pt-BR" altLang="pt-BR" sz="2300" dirty="0">
                <a:solidFill>
                  <a:srgbClr val="000000"/>
                </a:solidFill>
                <a:cs typeface="Times New Roman" pitchFamily="18" charset="0"/>
              </a:rPr>
              <a:t>as duas partes, de comum acordo, querem a extinção do contrato, o que se dá pelo distrato (CC, art. 472 ). “O distrato faz-se pela mesma forma exigida para o contrato”.</a:t>
            </a:r>
          </a:p>
          <a:p>
            <a:pPr algn="just">
              <a:lnSpc>
                <a:spcPct val="150000"/>
              </a:lnSpc>
            </a:pPr>
            <a:r>
              <a:rPr lang="pt-BR" altLang="pt-BR" sz="2300" b="1" dirty="0">
                <a:solidFill>
                  <a:srgbClr val="000000"/>
                </a:solidFill>
                <a:cs typeface="Times New Roman" pitchFamily="18" charset="0"/>
              </a:rPr>
              <a:t>b.2) Resilição unilateral (CC, art. 473</a:t>
            </a:r>
            <a:r>
              <a:rPr lang="pt-BR" altLang="pt-BR" sz="2300" dirty="0">
                <a:solidFill>
                  <a:srgbClr val="000000"/>
                </a:solidFill>
                <a:cs typeface="Times New Roman" pitchFamily="18" charset="0"/>
              </a:rPr>
              <a:t>): ocorre mediante o pedido de uma das partes, nos casos previstos em lei de forma expressa ou implícita.  Denúncia notificada (judicial ou extrajudicial). </a:t>
            </a:r>
          </a:p>
          <a:p>
            <a:pPr algn="just">
              <a:lnSpc>
                <a:spcPct val="150000"/>
              </a:lnSpc>
            </a:pPr>
            <a:r>
              <a:rPr lang="pt-BR" altLang="pt-BR" sz="2300" dirty="0">
                <a:solidFill>
                  <a:srgbClr val="000000"/>
                </a:solidFill>
                <a:cs typeface="Times New Roman" pitchFamily="18" charset="0"/>
              </a:rPr>
              <a:t>Exemplos:</a:t>
            </a:r>
          </a:p>
          <a:p>
            <a:pPr algn="just">
              <a:lnSpc>
                <a:spcPct val="150000"/>
              </a:lnSpc>
            </a:pPr>
            <a:r>
              <a:rPr lang="pt-BR" altLang="pt-BR" sz="2300" dirty="0">
                <a:solidFill>
                  <a:srgbClr val="000000"/>
                </a:solidFill>
                <a:cs typeface="Times New Roman" pitchFamily="18" charset="0"/>
              </a:rPr>
              <a:t>• Denúncia vazia (locação e prestação de serviços).</a:t>
            </a:r>
          </a:p>
          <a:p>
            <a:pPr algn="just">
              <a:lnSpc>
                <a:spcPct val="150000"/>
              </a:lnSpc>
            </a:pPr>
            <a:r>
              <a:rPr lang="pt-BR" altLang="pt-BR" sz="2300" dirty="0">
                <a:solidFill>
                  <a:srgbClr val="000000"/>
                </a:solidFill>
                <a:cs typeface="Times New Roman" pitchFamily="18" charset="0"/>
              </a:rPr>
              <a:t>• Revogação e renúncia (mandato).</a:t>
            </a:r>
          </a:p>
          <a:p>
            <a:pPr algn="just">
              <a:lnSpc>
                <a:spcPct val="150000"/>
              </a:lnSpc>
            </a:pPr>
            <a:r>
              <a:rPr lang="pt-BR" altLang="pt-BR" sz="2300" dirty="0">
                <a:solidFill>
                  <a:srgbClr val="000000"/>
                </a:solidFill>
                <a:cs typeface="Times New Roman" pitchFamily="18" charset="0"/>
              </a:rPr>
              <a:t>• Exoneração unilateral (fiança sem prazo determinado). Está no art. 835 do Código Civil. </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4A86D04B-2A5C-48E5-3262-78D08B9FB7A0}"/>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F24DFF51-0254-23C3-E099-662479FE3E4E}"/>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926607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ED4D-EA48-819E-9406-306F2D5C3A85}"/>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65D4FBF5-01B2-E4F5-0C3E-FA531E1DE779}"/>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985B036-1D62-D3E5-3289-F464A628380E}"/>
              </a:ext>
            </a:extLst>
          </p:cNvPr>
          <p:cNvSpPr/>
          <p:nvPr/>
        </p:nvSpPr>
        <p:spPr>
          <a:xfrm rot="5400000">
            <a:off x="6204858"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4952E7D6-B940-F442-AF66-DDC3779C40C4}"/>
              </a:ext>
            </a:extLst>
          </p:cNvPr>
          <p:cNvSpPr txBox="1"/>
          <p:nvPr/>
        </p:nvSpPr>
        <p:spPr>
          <a:xfrm>
            <a:off x="391886" y="678739"/>
            <a:ext cx="11620982" cy="5632311"/>
          </a:xfrm>
          <a:prstGeom prst="rect">
            <a:avLst/>
          </a:prstGeom>
          <a:noFill/>
        </p:spPr>
        <p:txBody>
          <a:bodyPr wrap="square">
            <a:spAutoFit/>
          </a:bodyPr>
          <a:lstStyle/>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endParaRPr lang="pt-BR" altLang="pt-BR" sz="2400" b="1" u="sng" dirty="0">
              <a:solidFill>
                <a:srgbClr val="000000"/>
              </a:solidFill>
              <a:cs typeface="Times New Roman" pitchFamily="18" charset="0"/>
            </a:endParaRPr>
          </a:p>
          <a:p>
            <a:pPr algn="just">
              <a:lnSpc>
                <a:spcPct val="150000"/>
              </a:lnSpc>
            </a:pPr>
            <a:r>
              <a:rPr lang="pt-BR" altLang="pt-BR" sz="2400" b="1" dirty="0">
                <a:solidFill>
                  <a:srgbClr val="000000"/>
                </a:solidFill>
                <a:cs typeface="Times New Roman" pitchFamily="18" charset="0"/>
              </a:rPr>
              <a:t>Atenção</a:t>
            </a:r>
            <a:r>
              <a:rPr lang="pt-BR" altLang="pt-BR" sz="2400" dirty="0">
                <a:solidFill>
                  <a:srgbClr val="000000"/>
                </a:solidFill>
                <a:cs typeface="Times New Roman" pitchFamily="18" charset="0"/>
              </a:rPr>
              <a:t>: prorrogação compulsória do contrato (CC, art. 473, parágrafo único): tem relação com a boa-fé objetiva e com a função social do contrato. A resilição poderá ser postergada diante da realização de investimentos consideráveis. </a:t>
            </a:r>
            <a:endParaRPr lang="pt-BR" altLang="pt-BR" sz="2400" dirty="0">
              <a:latin typeface="Times New Roman" pitchFamily="18" charset="0"/>
              <a:ea typeface="Times New Roman" pitchFamily="18" charset="0"/>
              <a:cs typeface="Wingdings" pitchFamily="2" charset="2"/>
            </a:endParaRPr>
          </a:p>
          <a:p>
            <a:pPr algn="just">
              <a:lnSpc>
                <a:spcPct val="150000"/>
              </a:lnSpc>
            </a:pPr>
            <a:r>
              <a:rPr lang="pt-BR" altLang="pt-BR" sz="2400" dirty="0">
                <a:solidFill>
                  <a:srgbClr val="000000"/>
                </a:solidFill>
                <a:cs typeface="Times New Roman" pitchFamily="18" charset="0"/>
              </a:rPr>
              <a:t>CC, art. 473. “A resilição unilateral, nos casos em que a lei expressa ou implicitamente o permita, opera mediante denúncia notificada à outra parte. Parágrafo único. Se, porém, dada a natureza do contrato, uma das partes houver feito investimentos consideráveis para a sua execução, a denúncia unilateral só produzirá efeito depois de transcorrido prazo compatível com a natureza e o vulto dos investimentos”. </a:t>
            </a:r>
            <a:endParaRPr lang="pt-BR" altLang="pt-BR" sz="2400" dirty="0">
              <a:latin typeface="Times New Roman" pitchFamily="18" charset="0"/>
              <a:cs typeface="Times New Roman"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FAB9BEE6-867A-A01E-AD8E-063FCF14A72A}"/>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55C32132-F95E-4A87-B6AA-03C6EB1EB18C}"/>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474661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9B387-7166-0167-9150-241068D724A1}"/>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3D1D6F8-7370-7321-612E-6FE539DFFFE3}"/>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393325B3-8C3E-EA9B-E7E3-6468F424D6AC}"/>
              </a:ext>
            </a:extLst>
          </p:cNvPr>
          <p:cNvSpPr/>
          <p:nvPr/>
        </p:nvSpPr>
        <p:spPr>
          <a:xfrm rot="5400000">
            <a:off x="6204858"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24C2CC9F-31C8-C3D7-5D3E-66D0782BB6AC}"/>
              </a:ext>
            </a:extLst>
          </p:cNvPr>
          <p:cNvSpPr txBox="1"/>
          <p:nvPr/>
        </p:nvSpPr>
        <p:spPr>
          <a:xfrm>
            <a:off x="367818" y="333828"/>
            <a:ext cx="11620982" cy="7052380"/>
          </a:xfrm>
          <a:prstGeom prst="rect">
            <a:avLst/>
          </a:prstGeom>
          <a:noFill/>
        </p:spPr>
        <p:txBody>
          <a:bodyPr wrap="square">
            <a:spAutoFit/>
          </a:bodyPr>
          <a:lstStyle/>
          <a:p>
            <a:pPr algn="just">
              <a:lnSpc>
                <a:spcPct val="150000"/>
              </a:lnSpc>
            </a:pPr>
            <a:r>
              <a:rPr lang="pt-BR" altLang="pt-BR" sz="2000" dirty="0">
                <a:solidFill>
                  <a:srgbClr val="000000"/>
                </a:solidFill>
                <a:cs typeface="Times New Roman" pitchFamily="18" charset="0"/>
              </a:rPr>
              <a:t>TJ/SP - Caso da Nokia (2007): “CONTRATO – Rescisão – Cláusula contratual que permite a rescisão unilateral e imotivada do contrato mediante aviso prévio de 30 dias – Tutela antecipada pleiteada a fim de que fique suspensa a rescisão do contrato até sentença final (trânsito em julgado) – Inadmissibilidade, eis que, desse modo, esse prazo pode se estender por vários anos - Alegação de que tal cláusula viola a boa-fé objetiva e desrespeita a função social do contrato – Tese que merece acolhida em face da nova concepção da relação jurídica contratual operada com o Novo Código Civil – Existência de prova inequívoca de que a contratante fez investimentos consideráveis em função da relação contratual operada em função da relação contratual até então existente – Prazo de rescisão que, assim, se mostra desarrazoado – Possibilidade de dilatação – Artigo 473, parágrafo único, do Novo Código Civil, aplicável ao caso – Inexistência de prova, por ora, do volume de investimentos feitos pela contratante – Dilação que assim se defere até prolação da sentença de primeiro grau, ficando, a critério do juízo “a quo” estendê-lo, ou não, diante dos argumentos da parte contrária, ainda não citada, e da prova realizada – Deferimento parcial da tutela pleiteada – Recurso provido em parte” (Agravo de Instrumento n. 7.148.853-4 – São Paulo - 12ª Câmara de Direito Privado - Relator: Rui Cascaldi – 13.06.07 - V.U. - Voto n.11.706).</a:t>
            </a: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D98BE0EA-5BA8-16A8-50BC-F950D78D9A62}"/>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113B7D71-B500-88D2-E757-809998090F17}"/>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1989748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649BD-7D74-0890-908D-5BD822AA7DC8}"/>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9A61028-FDE0-E24A-FCB5-044411A716C5}"/>
              </a:ext>
            </a:extLst>
          </p:cNvPr>
          <p:cNvSpPr/>
          <p:nvPr/>
        </p:nvSpPr>
        <p:spPr>
          <a:xfrm>
            <a:off x="203200" y="246743"/>
            <a:ext cx="188686" cy="661125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6420642B-DE49-E576-AF44-6B2DB0DF51EA}"/>
              </a:ext>
            </a:extLst>
          </p:cNvPr>
          <p:cNvSpPr/>
          <p:nvPr/>
        </p:nvSpPr>
        <p:spPr>
          <a:xfrm rot="5400000">
            <a:off x="6204858" y="-5660572"/>
            <a:ext cx="174171" cy="119888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9" name="CaixaDeTexto 8">
            <a:extLst>
              <a:ext uri="{FF2B5EF4-FFF2-40B4-BE49-F238E27FC236}">
                <a16:creationId xmlns:a16="http://schemas.microsoft.com/office/drawing/2014/main" id="{0BC89E31-18E8-ABA8-3F27-C4123D7CEE33}"/>
              </a:ext>
            </a:extLst>
          </p:cNvPr>
          <p:cNvSpPr txBox="1"/>
          <p:nvPr/>
        </p:nvSpPr>
        <p:spPr>
          <a:xfrm>
            <a:off x="367818" y="333828"/>
            <a:ext cx="11620982" cy="5909310"/>
          </a:xfrm>
          <a:prstGeom prst="rect">
            <a:avLst/>
          </a:prstGeom>
          <a:noFill/>
        </p:spPr>
        <p:txBody>
          <a:bodyPr wrap="square">
            <a:spAutoFit/>
          </a:bodyPr>
          <a:lstStyle/>
          <a:p>
            <a:pPr algn="ctr">
              <a:lnSpc>
                <a:spcPct val="150000"/>
              </a:lnSpc>
              <a:defRPr/>
            </a:pPr>
            <a:endParaRPr lang="pt-BR" sz="2400" b="1" dirty="0">
              <a:solidFill>
                <a:srgbClr val="000000"/>
              </a:solidFill>
              <a:ea typeface="Times New Roman" panose="02020603050405020304" pitchFamily="18" charset="0"/>
              <a:cs typeface="Times New Roman" panose="02020603050405020304" pitchFamily="18" charset="0"/>
            </a:endParaRPr>
          </a:p>
          <a:p>
            <a:pPr algn="ctr">
              <a:lnSpc>
                <a:spcPct val="150000"/>
              </a:lnSpc>
              <a:defRPr/>
            </a:pPr>
            <a:r>
              <a:rPr lang="pt-BR" sz="2400" b="1" u="sng" dirty="0">
                <a:highlight>
                  <a:srgbClr val="FFFF00"/>
                </a:highlight>
                <a:latin typeface="Calibri" panose="020F0502020204030204" pitchFamily="34" charset="0"/>
                <a:ea typeface="Times New Roman" panose="02020603050405020304" pitchFamily="18" charset="0"/>
              </a:rPr>
              <a:t>Extinção dos contratos (arts. 472 a 480 do CC). </a:t>
            </a:r>
            <a:endParaRPr lang="pt-BR" altLang="pt-BR" sz="2400" b="1" u="sng" dirty="0">
              <a:solidFill>
                <a:srgbClr val="000000"/>
              </a:solidFill>
              <a:cs typeface="Times New Roman" pitchFamily="18" charset="0"/>
            </a:endParaRPr>
          </a:p>
          <a:p>
            <a:pPr algn="just">
              <a:lnSpc>
                <a:spcPct val="150000"/>
              </a:lnSpc>
              <a:defRPr/>
            </a:pPr>
            <a:r>
              <a:rPr lang="pt-BR" sz="2000" b="1" dirty="0">
                <a:solidFill>
                  <a:srgbClr val="000000"/>
                </a:solidFill>
                <a:ea typeface="Times New Roman" panose="02020603050405020304" pitchFamily="18" charset="0"/>
                <a:cs typeface="Times New Roman" panose="02020603050405020304" pitchFamily="18" charset="0"/>
              </a:rPr>
              <a:t>4. Extinção por morte.</a:t>
            </a:r>
            <a:endParaRPr lang="pt-BR" sz="2000" dirty="0">
              <a:latin typeface="Times New Roman" panose="02020603050405020304" pitchFamily="18" charset="0"/>
              <a:ea typeface="Times New Roman" panose="02020603050405020304" pitchFamily="18" charset="0"/>
            </a:endParaRPr>
          </a:p>
          <a:p>
            <a:pPr algn="just">
              <a:lnSpc>
                <a:spcPct val="150000"/>
              </a:lnSpc>
              <a:defRPr/>
            </a:pPr>
            <a:r>
              <a:rPr lang="pt-BR" sz="2000" dirty="0">
                <a:solidFill>
                  <a:srgbClr val="000000"/>
                </a:solidFill>
                <a:ea typeface="Times New Roman" panose="02020603050405020304" pitchFamily="18" charset="0"/>
                <a:cs typeface="Times New Roman" panose="02020603050405020304" pitchFamily="18" charset="0"/>
              </a:rPr>
              <a:t>Só ocorre nos contratos personalíssimos (“intuitu personae”).</a:t>
            </a:r>
            <a:endParaRPr lang="pt-BR" sz="2000" dirty="0">
              <a:latin typeface="Times New Roman" panose="02020603050405020304" pitchFamily="18" charset="0"/>
              <a:ea typeface="Times New Roman" panose="02020603050405020304" pitchFamily="18" charset="0"/>
            </a:endParaRPr>
          </a:p>
          <a:p>
            <a:pPr marL="342900" indent="-342900" algn="just">
              <a:lnSpc>
                <a:spcPct val="150000"/>
              </a:lnSpc>
              <a:buFont typeface="Wingdings" panose="05000000000000000000" pitchFamily="2" charset="2"/>
              <a:buChar char=""/>
              <a:defRPr/>
            </a:pPr>
            <a:r>
              <a:rPr lang="pt-BR" sz="2000" dirty="0">
                <a:solidFill>
                  <a:srgbClr val="000000"/>
                </a:solidFill>
                <a:ea typeface="Times New Roman" panose="02020603050405020304" pitchFamily="18" charset="0"/>
                <a:cs typeface="Times New Roman" panose="02020603050405020304" pitchFamily="18" charset="0"/>
              </a:rPr>
              <a:t>Expressão de Orlando Gomes: “cessação contratual”.</a:t>
            </a:r>
            <a:endParaRPr lang="pt-BR" sz="2000" dirty="0">
              <a:latin typeface="Times New Roman" panose="02020603050405020304" pitchFamily="18" charset="0"/>
              <a:ea typeface="Times New Roman" panose="02020603050405020304" pitchFamily="18" charset="0"/>
              <a:cs typeface="Wingdings" panose="05000000000000000000" pitchFamily="2" charset="2"/>
            </a:endParaRPr>
          </a:p>
          <a:p>
            <a:pPr algn="just">
              <a:lnSpc>
                <a:spcPct val="150000"/>
              </a:lnSpc>
              <a:defRPr/>
            </a:pPr>
            <a:endParaRPr lang="pt-BR" sz="2000" dirty="0">
              <a:solidFill>
                <a:srgbClr val="000000"/>
              </a:solidFill>
              <a:ea typeface="Times New Roman" panose="02020603050405020304" pitchFamily="18" charset="0"/>
              <a:cs typeface="Times New Roman" panose="02020603050405020304" pitchFamily="18" charset="0"/>
            </a:endParaRPr>
          </a:p>
          <a:p>
            <a:pPr algn="just">
              <a:lnSpc>
                <a:spcPct val="150000"/>
              </a:lnSpc>
              <a:defRPr/>
            </a:pPr>
            <a:r>
              <a:rPr lang="pt-BR" sz="2000" dirty="0">
                <a:solidFill>
                  <a:srgbClr val="000000"/>
                </a:solidFill>
                <a:ea typeface="Times New Roman" panose="02020603050405020304" pitchFamily="18" charset="0"/>
                <a:cs typeface="Times New Roman" panose="02020603050405020304" pitchFamily="18" charset="0"/>
              </a:rPr>
              <a:t>Exemplo: CC, art. 607 (prestação de serviços).</a:t>
            </a:r>
            <a:endParaRPr lang="pt-BR" sz="2000" dirty="0">
              <a:latin typeface="Times New Roman" panose="02020603050405020304" pitchFamily="18" charset="0"/>
              <a:ea typeface="Times New Roman" panose="02020603050405020304" pitchFamily="18" charset="0"/>
            </a:endParaRPr>
          </a:p>
          <a:p>
            <a:pPr algn="just">
              <a:lnSpc>
                <a:spcPct val="150000"/>
              </a:lnSpc>
              <a:defRPr/>
            </a:pPr>
            <a:r>
              <a:rPr lang="pt-BR" sz="2000" dirty="0">
                <a:ea typeface="Times New Roman" panose="02020603050405020304" pitchFamily="18" charset="0"/>
                <a:cs typeface="Times New Roman" panose="02020603050405020304" pitchFamily="18" charset="0"/>
              </a:rPr>
              <a:t>CC, art. 607: “O contrato de prestação de serviço acaba com a morte de qualquer das partes. Termina, ainda, pelo escoamento do prazo, pela conclusão da obra, pela rescisão do contrato mediante aviso prévio, por inadimplemento de qualquer das partes ou pela impossibilidade da continuação do contrato, motivada por força maior”.</a:t>
            </a:r>
            <a:endParaRPr lang="pt-BR" sz="2000" dirty="0">
              <a:latin typeface="Times New Roman" panose="02020603050405020304" pitchFamily="18" charset="0"/>
              <a:ea typeface="Times New Roman" panose="02020603050405020304" pitchFamily="18" charset="0"/>
            </a:endParaRPr>
          </a:p>
          <a:p>
            <a:pPr marL="0" indent="0">
              <a:lnSpc>
                <a:spcPct val="150000"/>
              </a:lnSpc>
              <a:buFont typeface="Arial" panose="020B0604020202020204" pitchFamily="34" charset="0"/>
              <a:buNone/>
              <a:defRPr/>
            </a:pPr>
            <a:endParaRPr lang="pt-BR" sz="2400" b="1" kern="100" dirty="0">
              <a:solidFill>
                <a:srgbClr val="00000A"/>
              </a:solidFill>
              <a:highlight>
                <a:srgbClr val="FFFF00"/>
              </a:highlight>
              <a:ea typeface="Times New Roman" panose="02020603050405020304" pitchFamily="18" charset="0"/>
              <a:cs typeface="Lohit Devanagari"/>
            </a:endParaRPr>
          </a:p>
        </p:txBody>
      </p:sp>
      <p:sp>
        <p:nvSpPr>
          <p:cNvPr id="12" name="Rectangle 1">
            <a:extLst>
              <a:ext uri="{FF2B5EF4-FFF2-40B4-BE49-F238E27FC236}">
                <a16:creationId xmlns:a16="http://schemas.microsoft.com/office/drawing/2014/main" id="{73ABE2D3-9CFC-0F16-294C-266A19871911}"/>
              </a:ext>
            </a:extLst>
          </p:cNvPr>
          <p:cNvSpPr>
            <a:spLocks noChangeArrowheads="1"/>
          </p:cNvSpPr>
          <p:nvPr/>
        </p:nvSpPr>
        <p:spPr bwMode="auto">
          <a:xfrm>
            <a:off x="2678113" y="2155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dirty="0"/>
          </a:p>
        </p:txBody>
      </p:sp>
      <p:sp>
        <p:nvSpPr>
          <p:cNvPr id="16" name="Rectangle 2">
            <a:extLst>
              <a:ext uri="{FF2B5EF4-FFF2-40B4-BE49-F238E27FC236}">
                <a16:creationId xmlns:a16="http://schemas.microsoft.com/office/drawing/2014/main" id="{1636ACCB-7496-4B9E-9977-88F157E00160}"/>
              </a:ext>
            </a:extLst>
          </p:cNvPr>
          <p:cNvSpPr>
            <a:spLocks noChangeArrowheads="1"/>
          </p:cNvSpPr>
          <p:nvPr/>
        </p:nvSpPr>
        <p:spPr bwMode="auto">
          <a:xfrm>
            <a:off x="2312773" y="2998356"/>
            <a:ext cx="13495449" cy="569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dirty="0"/>
          </a:p>
        </p:txBody>
      </p:sp>
    </p:spTree>
    <p:extLst>
      <p:ext uri="{BB962C8B-B14F-4D97-AF65-F5344CB8AC3E}">
        <p14:creationId xmlns:p14="http://schemas.microsoft.com/office/powerpoint/2010/main" val="2764223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83A9-AB4E-B968-AD5F-AFD3F9EE49D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34D689D-1D46-0F41-C788-5967AD3ACDF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284765" cy="62417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B9F312BB-1F93-949D-FACD-18804ECF024E}"/>
              </a:ext>
            </a:extLst>
          </p:cNvPr>
          <p:cNvSpPr/>
          <p:nvPr/>
        </p:nvSpPr>
        <p:spPr>
          <a:xfrm>
            <a:off x="203200" y="246743"/>
            <a:ext cx="188686" cy="6611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Retângulo 4">
            <a:extLst>
              <a:ext uri="{FF2B5EF4-FFF2-40B4-BE49-F238E27FC236}">
                <a16:creationId xmlns:a16="http://schemas.microsoft.com/office/drawing/2014/main" id="{590E5EF1-77F9-CCDF-0FF6-D1C781D31BCD}"/>
              </a:ext>
            </a:extLst>
          </p:cNvPr>
          <p:cNvSpPr/>
          <p:nvPr/>
        </p:nvSpPr>
        <p:spPr>
          <a:xfrm rot="5400000">
            <a:off x="6110515" y="-5660570"/>
            <a:ext cx="174171" cy="1198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Quadro 6">
            <a:extLst>
              <a:ext uri="{FF2B5EF4-FFF2-40B4-BE49-F238E27FC236}">
                <a16:creationId xmlns:a16="http://schemas.microsoft.com/office/drawing/2014/main" id="{C6D5967A-43C4-255B-46BE-FFE22056C22B}"/>
              </a:ext>
            </a:extLst>
          </p:cNvPr>
          <p:cNvSpPr/>
          <p:nvPr/>
        </p:nvSpPr>
        <p:spPr>
          <a:xfrm>
            <a:off x="2705100" y="2641870"/>
            <a:ext cx="9488631" cy="1408138"/>
          </a:xfrm>
          <a:prstGeom prst="fram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8" name="Retângulo 7">
            <a:extLst>
              <a:ext uri="{FF2B5EF4-FFF2-40B4-BE49-F238E27FC236}">
                <a16:creationId xmlns:a16="http://schemas.microsoft.com/office/drawing/2014/main" id="{906C59C4-3BEB-B5BC-6BD2-E79EA5039C16}"/>
              </a:ext>
            </a:extLst>
          </p:cNvPr>
          <p:cNvSpPr/>
          <p:nvPr/>
        </p:nvSpPr>
        <p:spPr>
          <a:xfrm>
            <a:off x="2850455" y="2701230"/>
            <a:ext cx="6752779" cy="1242017"/>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pic>
        <p:nvPicPr>
          <p:cNvPr id="2" name="Picture 2" descr="Ubíqua - A Revolução do conhecimento">
            <a:extLst>
              <a:ext uri="{FF2B5EF4-FFF2-40B4-BE49-F238E27FC236}">
                <a16:creationId xmlns:a16="http://schemas.microsoft.com/office/drawing/2014/main" id="{D1B874A3-9CC6-2D7B-68B5-8B3BC2AC52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6456" y="2650405"/>
            <a:ext cx="3371850" cy="135255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m 2" descr="Tela de vídeo game&#10;&#10;Descrição gerada automaticamente">
            <a:extLst>
              <a:ext uri="{FF2B5EF4-FFF2-40B4-BE49-F238E27FC236}">
                <a16:creationId xmlns:a16="http://schemas.microsoft.com/office/drawing/2014/main" id="{BB95A33C-92B6-88CA-F5C1-B520B6F974B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9728" y="6090465"/>
            <a:ext cx="3619500" cy="918845"/>
          </a:xfrm>
          <a:prstGeom prst="rect">
            <a:avLst/>
          </a:prstGeom>
          <a:noFill/>
          <a:ln>
            <a:noFill/>
          </a:ln>
        </p:spPr>
      </p:pic>
    </p:spTree>
    <p:extLst>
      <p:ext uri="{BB962C8B-B14F-4D97-AF65-F5344CB8AC3E}">
        <p14:creationId xmlns:p14="http://schemas.microsoft.com/office/powerpoint/2010/main" val="290228815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TotalTime>
  <Words>2507</Words>
  <Application>Microsoft Office PowerPoint</Application>
  <PresentationFormat>Widescreen</PresentationFormat>
  <Paragraphs>129</Paragraphs>
  <Slides>22</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22</vt:i4>
      </vt:variant>
    </vt:vector>
  </HeadingPairs>
  <TitlesOfParts>
    <vt:vector size="29" baseType="lpstr">
      <vt:lpstr>Arial</vt:lpstr>
      <vt:lpstr>Calibri</vt:lpstr>
      <vt:lpstr>Calibri Light</vt:lpstr>
      <vt:lpstr>Symbol</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Onildo Ribeiro de Assis II</dc:creator>
  <cp:lastModifiedBy>Flávio Tartuce</cp:lastModifiedBy>
  <cp:revision>28</cp:revision>
  <dcterms:created xsi:type="dcterms:W3CDTF">2023-02-08T15:30:27Z</dcterms:created>
  <dcterms:modified xsi:type="dcterms:W3CDTF">2025-10-13T22:42:24Z</dcterms:modified>
</cp:coreProperties>
</file>