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8"/>
  </p:notesMasterIdLst>
  <p:sldIdLst>
    <p:sldId id="256" r:id="rId2"/>
    <p:sldId id="258" r:id="rId3"/>
    <p:sldId id="290" r:id="rId4"/>
    <p:sldId id="291" r:id="rId5"/>
    <p:sldId id="292" r:id="rId6"/>
    <p:sldId id="293" r:id="rId7"/>
    <p:sldId id="294" r:id="rId8"/>
    <p:sldId id="295" r:id="rId9"/>
    <p:sldId id="296" r:id="rId10"/>
    <p:sldId id="297" r:id="rId11"/>
    <p:sldId id="298" r:id="rId12"/>
    <p:sldId id="299" r:id="rId13"/>
    <p:sldId id="301" r:id="rId14"/>
    <p:sldId id="302" r:id="rId15"/>
    <p:sldId id="304" r:id="rId16"/>
    <p:sldId id="305" r:id="rId17"/>
    <p:sldId id="306" r:id="rId18"/>
    <p:sldId id="307" r:id="rId19"/>
    <p:sldId id="308" r:id="rId20"/>
    <p:sldId id="309" r:id="rId21"/>
    <p:sldId id="310" r:id="rId22"/>
    <p:sldId id="311" r:id="rId23"/>
    <p:sldId id="312" r:id="rId24"/>
    <p:sldId id="313" r:id="rId25"/>
    <p:sldId id="314" r:id="rId26"/>
    <p:sldId id="289" r:id="rId2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6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35" autoAdjust="0"/>
    <p:restoredTop sz="94249" autoAdjust="0"/>
  </p:normalViewPr>
  <p:slideViewPr>
    <p:cSldViewPr snapToGrid="0">
      <p:cViewPr varScale="1">
        <p:scale>
          <a:sx n="100" d="100"/>
          <a:sy n="100" d="100"/>
        </p:scale>
        <p:origin x="72" y="3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E4F749-0F71-43F2-A132-05ABF6AFE0FA}" type="datetimeFigureOut">
              <a:rPr lang="pt-BR" smtClean="0"/>
              <a:pPr/>
              <a:t>17/11/2025</a:t>
            </a:fld>
            <a:endParaRPr lang="pt-BR" dirty="0"/>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787ED2-B50D-4770-9EC2-5356CA9B27D0}" type="slidenum">
              <a:rPr lang="pt-BR" smtClean="0"/>
              <a:pPr/>
              <a:t>‹nº›</a:t>
            </a:fld>
            <a:endParaRPr lang="pt-B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B65C94-639D-C409-BCBA-660DBDBA412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335C5EA-EFA2-15AD-B0A9-39F589FBB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D77951C-63A8-A9B8-A637-51121E6DD2DC}"/>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F626F8FD-DF13-75F1-D5E0-01040C5DC1F1}"/>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A7F16DF5-F0AF-5DBE-381F-8A70C707EC14}"/>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40410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DDDFFC-AE64-A5F8-3678-2ECA97DAB7C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C0D1B6E-2FC2-74F7-5EB9-ABB84AF947D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D6341C4-56EB-6695-72F2-2308D5CB9F9C}"/>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7616C77B-CD7D-DBC0-A7ED-3C75DC437275}"/>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08AFE315-9911-5F54-4392-95B9DCA80F26}"/>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875428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6F91E4-F38F-8453-B789-C03973F11FE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FD651AE-F3B3-AFE7-D42A-D5746F31A1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3575F96-CC20-2694-89E2-FD4B4436C23E}"/>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D91956A2-B843-2AD7-AA97-925AFA250B64}"/>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D9921D78-C347-7B9D-6106-C2B1F2AA82AB}"/>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11857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ECC94-9EB5-C724-15D0-2BD6ACEC853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7E8B58E-0F68-18BD-497A-7DD755050FE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329A95E7-3DDB-5B5F-7B1A-BC1AB056042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09E5097-2E02-8E90-A42D-9D09871AE94F}"/>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6" name="Espaço Reservado para Rodapé 5">
            <a:extLst>
              <a:ext uri="{FF2B5EF4-FFF2-40B4-BE49-F238E27FC236}">
                <a16:creationId xmlns:a16="http://schemas.microsoft.com/office/drawing/2014/main" id="{9FB901A0-77BD-4C07-F166-91EE4416AD1B}"/>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348AE454-DA99-0796-11BC-C2FBDE751C95}"/>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46952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EC178-2939-5F61-167B-AD3775420AE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4147A06-57E2-C3FE-4E21-AA614E8DD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02323E8-B4A3-6409-D4FD-13039F4A751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F567E39-6460-02B9-099E-810544EE3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7395783-3B6E-CE71-F992-6EAD00EEBF9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2836417-334E-77E1-E495-2F7BFD0BFB8A}"/>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8" name="Espaço Reservado para Rodapé 7">
            <a:extLst>
              <a:ext uri="{FF2B5EF4-FFF2-40B4-BE49-F238E27FC236}">
                <a16:creationId xmlns:a16="http://schemas.microsoft.com/office/drawing/2014/main" id="{FB4D24C9-3C00-169B-843C-B4B5371C2089}"/>
              </a:ext>
            </a:extLst>
          </p:cNvPr>
          <p:cNvSpPr>
            <a:spLocks noGrp="1"/>
          </p:cNvSpPr>
          <p:nvPr>
            <p:ph type="ftr" sz="quarter" idx="11"/>
          </p:nvPr>
        </p:nvSpPr>
        <p:spPr/>
        <p:txBody>
          <a:bodyPr/>
          <a:lstStyle/>
          <a:p>
            <a:endParaRPr lang="pt-BR" dirty="0"/>
          </a:p>
        </p:txBody>
      </p:sp>
      <p:sp>
        <p:nvSpPr>
          <p:cNvPr id="9" name="Espaço Reservado para Número de Slide 8">
            <a:extLst>
              <a:ext uri="{FF2B5EF4-FFF2-40B4-BE49-F238E27FC236}">
                <a16:creationId xmlns:a16="http://schemas.microsoft.com/office/drawing/2014/main" id="{CDCAED6D-D11F-F63F-9FAB-E17C0757218D}"/>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05280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77E1E-960B-9990-F830-2025FDAB3F0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83E117C-7677-C056-87C6-718F607236E5}"/>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4" name="Espaço Reservado para Rodapé 3">
            <a:extLst>
              <a:ext uri="{FF2B5EF4-FFF2-40B4-BE49-F238E27FC236}">
                <a16:creationId xmlns:a16="http://schemas.microsoft.com/office/drawing/2014/main" id="{4B879238-3B6F-E401-1BD1-00AAFD99BDB7}"/>
              </a:ext>
            </a:extLst>
          </p:cNvPr>
          <p:cNvSpPr>
            <a:spLocks noGrp="1"/>
          </p:cNvSpPr>
          <p:nvPr>
            <p:ph type="ftr" sz="quarter" idx="11"/>
          </p:nvPr>
        </p:nvSpPr>
        <p:spPr/>
        <p:txBody>
          <a:bodyPr/>
          <a:lstStyle/>
          <a:p>
            <a:endParaRPr lang="pt-BR" dirty="0"/>
          </a:p>
        </p:txBody>
      </p:sp>
      <p:sp>
        <p:nvSpPr>
          <p:cNvPr id="5" name="Espaço Reservado para Número de Slide 4">
            <a:extLst>
              <a:ext uri="{FF2B5EF4-FFF2-40B4-BE49-F238E27FC236}">
                <a16:creationId xmlns:a16="http://schemas.microsoft.com/office/drawing/2014/main" id="{06F8DF24-F257-9972-A7EB-939747F255DC}"/>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61994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E65A47C-10F7-BAED-6E91-36FC0C0BA46F}"/>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3" name="Espaço Reservado para Rodapé 2">
            <a:extLst>
              <a:ext uri="{FF2B5EF4-FFF2-40B4-BE49-F238E27FC236}">
                <a16:creationId xmlns:a16="http://schemas.microsoft.com/office/drawing/2014/main" id="{98305F0E-EED3-4052-3484-724FFE3701AE}"/>
              </a:ext>
            </a:extLst>
          </p:cNvPr>
          <p:cNvSpPr>
            <a:spLocks noGrp="1"/>
          </p:cNvSpPr>
          <p:nvPr>
            <p:ph type="ftr" sz="quarter" idx="1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00C3C81-C8CE-64CF-92AB-86769C5ABFB0}"/>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870514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213FA8-FCAD-0D4E-91CE-2CD21F423A3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938CAF-7952-F36B-DA92-FCD16088B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36A251A-159F-B39D-CA03-1C4A2CFC3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25D4B8C-9805-7F12-DE20-51AC5C1B9C14}"/>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6" name="Espaço Reservado para Rodapé 5">
            <a:extLst>
              <a:ext uri="{FF2B5EF4-FFF2-40B4-BE49-F238E27FC236}">
                <a16:creationId xmlns:a16="http://schemas.microsoft.com/office/drawing/2014/main" id="{4555E1A2-D6FF-86C7-6B27-AB0A931D8EAD}"/>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B51C9A1C-D16E-0E49-E633-9B432611B66A}"/>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799177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3CC27E-5523-DFD2-272D-6021371C0B0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378D715-1DD7-1BB1-A891-CF8529908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D5232632-B396-34AD-F948-1B7308F81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7E74889-62A8-8C2F-4D06-54A753BA7634}"/>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6" name="Espaço Reservado para Rodapé 5">
            <a:extLst>
              <a:ext uri="{FF2B5EF4-FFF2-40B4-BE49-F238E27FC236}">
                <a16:creationId xmlns:a16="http://schemas.microsoft.com/office/drawing/2014/main" id="{7ECC9E12-A410-82C8-A632-198A017EA336}"/>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0278F7E9-DE5C-A5A3-4155-FD315143FE71}"/>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296000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7A347-6B66-F0B1-5A6D-9F101AA69F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AB15F20-B5EC-7C9C-3E86-21890A7C639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41A1C48-E24D-4EF6-BA74-583D247AE20E}"/>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C8A30C41-1030-3962-D047-9F27C472B689}"/>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BA93524C-89AA-204E-731C-B970B8F40F7A}"/>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8461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145043-9E17-A644-414E-2F45C87DDED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D33C1576-1A02-11EE-8540-165FD102E1C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F1C626-5A7D-1665-238A-EC890BD636E5}"/>
              </a:ext>
            </a:extLst>
          </p:cNvPr>
          <p:cNvSpPr>
            <a:spLocks noGrp="1"/>
          </p:cNvSpPr>
          <p:nvPr>
            <p:ph type="dt" sz="half" idx="10"/>
          </p:nvPr>
        </p:nvSpPr>
        <p:spPr/>
        <p:txBody>
          <a:body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5BC06CBA-BCEE-6A77-5242-A9786193CFDE}"/>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D9C69104-4071-D0C8-6F3E-F8332DA07F87}"/>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242087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733DBBB-F868-6E8E-391B-F8B12BE26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FBBC005-1FFA-535D-7E20-71CCFE0E7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B70F4FD-2EEA-E0EC-7360-648004C02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B5036-AB97-43E0-9B2E-5111D8670C06}" type="datetimeFigureOut">
              <a:rPr lang="pt-BR" smtClean="0"/>
              <a:pPr/>
              <a:t>17/11/2025</a:t>
            </a:fld>
            <a:endParaRPr lang="pt-BR" dirty="0"/>
          </a:p>
        </p:txBody>
      </p:sp>
      <p:sp>
        <p:nvSpPr>
          <p:cNvPr id="5" name="Espaço Reservado para Rodapé 4">
            <a:extLst>
              <a:ext uri="{FF2B5EF4-FFF2-40B4-BE49-F238E27FC236}">
                <a16:creationId xmlns:a16="http://schemas.microsoft.com/office/drawing/2014/main" id="{BDD76831-464C-5B37-3DA7-1289368690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BDFFF2C8-DD12-2001-9159-EFA9B62C9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427426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32A6B67-AA67-B09B-1441-5D59C2007D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6DD7E9CA-5565-4C97-F415-5721D06C6EC9}"/>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2D07AA49-6707-466F-A3BD-602EA312FF79}"/>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9" name="CaixaDeTexto 8">
            <a:extLst>
              <a:ext uri="{FF2B5EF4-FFF2-40B4-BE49-F238E27FC236}">
                <a16:creationId xmlns:a16="http://schemas.microsoft.com/office/drawing/2014/main" id="{23D76742-98DE-ACEE-AF05-973E793A0C79}"/>
              </a:ext>
            </a:extLst>
          </p:cNvPr>
          <p:cNvSpPr txBox="1"/>
          <p:nvPr/>
        </p:nvSpPr>
        <p:spPr>
          <a:xfrm>
            <a:off x="2206728" y="2783629"/>
            <a:ext cx="6752779" cy="1077218"/>
          </a:xfrm>
          <a:prstGeom prst="rect">
            <a:avLst/>
          </a:prstGeom>
          <a:noFill/>
        </p:spPr>
        <p:txBody>
          <a:bodyPr wrap="square">
            <a:spAutoFit/>
          </a:bodyPr>
          <a:lstStyle/>
          <a:p>
            <a:pPr algn="ctr"/>
            <a:r>
              <a:rPr lang="pt-BR" sz="3200" b="1" dirty="0">
                <a:solidFill>
                  <a:srgbClr val="525682"/>
                </a:solidFill>
                <a:latin typeface="Calibri" panose="020F0502020204030204" pitchFamily="34" charset="0"/>
                <a:cs typeface="Calibri" panose="020F0502020204030204" pitchFamily="34" charset="0"/>
              </a:rPr>
              <a:t>COMPRA E VENDA</a:t>
            </a:r>
          </a:p>
          <a:p>
            <a:pPr algn="ctr"/>
            <a:r>
              <a:rPr lang="pt-BR" sz="3200" b="1" dirty="0">
                <a:solidFill>
                  <a:srgbClr val="525682"/>
                </a:solidFill>
                <a:latin typeface="Calibri" panose="020F0502020204030204" pitchFamily="34" charset="0"/>
                <a:cs typeface="Calibri" panose="020F0502020204030204" pitchFamily="34" charset="0"/>
              </a:rPr>
              <a:t>PROF. FLÁVIO TARTUCE</a:t>
            </a:r>
          </a:p>
        </p:txBody>
      </p:sp>
      <p:pic>
        <p:nvPicPr>
          <p:cNvPr id="2" name="Picture 2" descr="Ubíqua - A Revolução do conhecimento">
            <a:extLst>
              <a:ext uri="{FF2B5EF4-FFF2-40B4-BE49-F238E27FC236}">
                <a16:creationId xmlns:a16="http://schemas.microsoft.com/office/drawing/2014/main" id="{86CB420B-A5B4-2210-5389-7886348EED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0150" y="2697458"/>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ACD84F88-6EF3-0735-C210-B65B0F9B68F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391307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0" y="333831"/>
            <a:ext cx="11781569" cy="6186309"/>
          </a:xfrm>
          <a:prstGeom prst="rect">
            <a:avLst/>
          </a:prstGeom>
          <a:noFill/>
        </p:spPr>
        <p:txBody>
          <a:bodyPr wrap="square">
            <a:spAutoFit/>
          </a:bodyPr>
          <a:lstStyle/>
          <a:p>
            <a:r>
              <a:rPr lang="pt-BR" sz="2200" b="1" dirty="0"/>
              <a:t>1. Conceito e natureza jurídica da compra e venda. </a:t>
            </a:r>
            <a:endParaRPr lang="pt-BR" sz="2200" dirty="0"/>
          </a:p>
          <a:p>
            <a:pPr algn="just"/>
            <a:r>
              <a:rPr lang="pt-BR" sz="2200" dirty="0"/>
              <a:t>Pela compra e venda, o vendedor </a:t>
            </a:r>
            <a:r>
              <a:rPr lang="pt-BR" sz="2200" u="sng" dirty="0"/>
              <a:t>se obriga a transferir</a:t>
            </a:r>
            <a:r>
              <a:rPr lang="pt-BR" sz="2200" dirty="0"/>
              <a:t> ao comprador o </a:t>
            </a:r>
            <a:r>
              <a:rPr lang="pt-BR" sz="2200" u="sng" dirty="0"/>
              <a:t>domínio</a:t>
            </a:r>
            <a:r>
              <a:rPr lang="pt-BR" sz="2200" dirty="0"/>
              <a:t> de certa </a:t>
            </a:r>
            <a:r>
              <a:rPr lang="pt-BR" sz="2200" u="sng" dirty="0"/>
              <a:t>coisa</a:t>
            </a:r>
            <a:r>
              <a:rPr lang="pt-BR" sz="2200" dirty="0"/>
              <a:t>, mediante o pagamento de uma remuneração em dinheiro (</a:t>
            </a:r>
            <a:r>
              <a:rPr lang="pt-BR" sz="2200" u="sng" dirty="0"/>
              <a:t>preço</a:t>
            </a:r>
            <a:r>
              <a:rPr lang="pt-BR" sz="2200" dirty="0"/>
              <a:t>).</a:t>
            </a:r>
          </a:p>
          <a:p>
            <a:pPr algn="just"/>
            <a:r>
              <a:rPr lang="pt-BR" sz="2200" dirty="0"/>
              <a:t>Trata-se de um </a:t>
            </a:r>
            <a:r>
              <a:rPr lang="pt-BR" sz="2200" b="1" dirty="0"/>
              <a:t>contrato translativo</a:t>
            </a:r>
            <a:r>
              <a:rPr lang="pt-BR" sz="2200" dirty="0"/>
              <a:t>, pois traz o comprometimento de transmissão da propriedade. Mas, cuidado: a compra e venda, por si só, não transmite a propriedade, o que se dá, em regra, pela tradição (móveis) ou pelo registro (imóveis).</a:t>
            </a:r>
          </a:p>
          <a:p>
            <a:pPr algn="just"/>
            <a:r>
              <a:rPr lang="pt-BR" sz="2200" u="sng" dirty="0"/>
              <a:t>Natureza jurídica:</a:t>
            </a:r>
            <a:endParaRPr lang="pt-BR" sz="2200" dirty="0"/>
          </a:p>
          <a:p>
            <a:pPr algn="just"/>
            <a:r>
              <a:rPr lang="pt-BR" sz="2200" b="1" dirty="0"/>
              <a:t>a) Bilateral</a:t>
            </a:r>
            <a:r>
              <a:rPr lang="pt-BR" sz="2200" dirty="0"/>
              <a:t> ou </a:t>
            </a:r>
            <a:r>
              <a:rPr lang="pt-BR" sz="2200" b="1" dirty="0"/>
              <a:t>sinalagmático</a:t>
            </a:r>
            <a:r>
              <a:rPr lang="pt-BR" sz="2200" dirty="0"/>
              <a:t>: traz direitos e deveres para ambas as partes de forma proporcional.</a:t>
            </a:r>
          </a:p>
          <a:p>
            <a:pPr algn="just"/>
            <a:r>
              <a:rPr lang="pt-BR" sz="2200" b="1" dirty="0"/>
              <a:t>b) Oneroso</a:t>
            </a:r>
            <a:r>
              <a:rPr lang="pt-BR" sz="2200" dirty="0"/>
              <a:t>: prestação</a:t>
            </a:r>
            <a:r>
              <a:rPr lang="pt-BR" sz="2200" b="1" dirty="0"/>
              <a:t> +</a:t>
            </a:r>
            <a:r>
              <a:rPr lang="pt-BR" sz="2200" dirty="0"/>
              <a:t> contraprestação.</a:t>
            </a:r>
          </a:p>
          <a:p>
            <a:pPr algn="just"/>
            <a:r>
              <a:rPr lang="pt-BR" sz="2200" b="1" dirty="0"/>
              <a:t>c) Consensual</a:t>
            </a:r>
            <a:r>
              <a:rPr lang="pt-BR" sz="2200" dirty="0"/>
              <a:t>: tem aperfeiçoamento com a manifestação de vontade das partes (CC, art. 482).</a:t>
            </a:r>
          </a:p>
          <a:p>
            <a:pPr algn="just"/>
            <a:r>
              <a:rPr lang="pt-BR" sz="2200" b="1" dirty="0"/>
              <a:t>d) Comutativo</a:t>
            </a:r>
            <a:r>
              <a:rPr lang="pt-BR" sz="2200" dirty="0"/>
              <a:t> (em regra): as prestações são conhecidas previamente pelas partes.</a:t>
            </a:r>
          </a:p>
          <a:p>
            <a:pPr algn="just"/>
            <a:r>
              <a:rPr lang="pt-BR" sz="2200" dirty="0"/>
              <a:t>CC, art. 482: “A compra e venda, quando pura, considerar-se-á obrigatória e perfeita, desde que as partes acordarem no objeto e no preço”.  </a:t>
            </a:r>
          </a:p>
          <a:p>
            <a:pPr algn="just"/>
            <a:r>
              <a:rPr lang="pt-BR" sz="2200" dirty="0"/>
              <a:t>Como exceção, a compra e venda pode ser aleatória em duas modalidades básicas (CC, arts. 458 a 461): </a:t>
            </a:r>
          </a:p>
          <a:p>
            <a:pPr lvl="0">
              <a:buFont typeface="Arial" pitchFamily="34" charset="0"/>
              <a:buChar char="•"/>
            </a:pPr>
            <a:r>
              <a:rPr lang="pt-BR" sz="2200" dirty="0"/>
              <a:t> Venda da esperança (“</a:t>
            </a:r>
            <a:r>
              <a:rPr lang="pt-BR" sz="2200" i="1" dirty="0"/>
              <a:t>emptio spei</a:t>
            </a:r>
            <a:r>
              <a:rPr lang="pt-BR" sz="2200" dirty="0"/>
              <a:t>”) - Risco maior: existência e quantidade.</a:t>
            </a:r>
          </a:p>
          <a:p>
            <a:pPr lvl="0">
              <a:buFont typeface="Arial" pitchFamily="34" charset="0"/>
              <a:buChar char="•"/>
            </a:pPr>
            <a:r>
              <a:rPr lang="pt-BR" sz="2200" dirty="0"/>
              <a:t> Venda da esperança com coisa esperada (“</a:t>
            </a:r>
            <a:r>
              <a:rPr lang="pt-BR" sz="2200" i="1" dirty="0"/>
              <a:t>emptio rei </a:t>
            </a:r>
            <a:r>
              <a:rPr lang="pt-BR" sz="2200" i="1" dirty="0" err="1"/>
              <a:t>speratae</a:t>
            </a:r>
            <a:r>
              <a:rPr lang="pt-BR" sz="2200" dirty="0"/>
              <a:t>”) - Risco menor: quantidade (fixado um mínimo). </a:t>
            </a: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0" y="333831"/>
            <a:ext cx="11781569" cy="6001643"/>
          </a:xfrm>
          <a:prstGeom prst="rect">
            <a:avLst/>
          </a:prstGeom>
          <a:noFill/>
        </p:spPr>
        <p:txBody>
          <a:bodyPr wrap="square">
            <a:spAutoFit/>
          </a:bodyPr>
          <a:lstStyle/>
          <a:p>
            <a:endParaRPr lang="pt-BR" sz="2400" b="1" dirty="0"/>
          </a:p>
          <a:p>
            <a:r>
              <a:rPr lang="pt-BR" sz="2400" b="1" dirty="0"/>
              <a:t>e) Quanto às formalidades/solenidades </a:t>
            </a:r>
            <a:r>
              <a:rPr lang="pt-BR" sz="2400" dirty="0"/>
              <a:t>(CC, arts. 107 e 108):</a:t>
            </a:r>
          </a:p>
          <a:p>
            <a:pPr lvl="0"/>
            <a:r>
              <a:rPr lang="pt-BR" sz="2400" dirty="0"/>
              <a:t>Compra e venda de imóvel com valor superior a 30 salários-mínimos: contrato formal e solene.</a:t>
            </a:r>
          </a:p>
          <a:p>
            <a:pPr lvl="0"/>
            <a:r>
              <a:rPr lang="pt-BR" sz="2400" dirty="0"/>
              <a:t>Compra e venda de imóvel com valor igual ou inferior a 30 salários-mínimos: contrato formal e não solene.</a:t>
            </a:r>
          </a:p>
          <a:p>
            <a:pPr lvl="0"/>
            <a:r>
              <a:rPr lang="pt-BR" sz="2400" dirty="0"/>
              <a:t>Compra e venda de móvel: contrato informal e não solene. Pode ser verbal.</a:t>
            </a:r>
          </a:p>
          <a:p>
            <a:r>
              <a:rPr lang="pt-BR" sz="2400" b="1" dirty="0"/>
              <a:t>ATENÇÃO PARA O PROVIMENTO N. 100 DO CNJ, QUE POSSIBILITA A ESCRITURA PÚBLICA DIGITAL OU ELETRÔNICA (E-NOTARIADO). DEPOIS INCORPORADO AO CÓDIGO NACIONAL DE NORMAS DO PRÓPRIO CNJ. </a:t>
            </a:r>
            <a:endParaRPr lang="pt-BR" sz="2400" dirty="0"/>
          </a:p>
          <a:p>
            <a:r>
              <a:rPr lang="pt-BR" sz="2400" dirty="0"/>
              <a:t>CC, art. 107: “A validade da declaração de vontade não dependerá de forma especial, senão quando a lei expressamente a exigir”. </a:t>
            </a:r>
          </a:p>
          <a:p>
            <a:r>
              <a:rPr lang="pt-BR" sz="2400" dirty="0"/>
              <a:t>CC, art. 108: “Não dispondo a lei em contrário, a escritura pública é essencial à validade dos negócios jurídicos que visem à constituição, transferência, modificação ou renúncia de direitos reais sobre imóveis de valor superior a trinta vezes o maior salário mínimo vigente no País”.</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0" y="333831"/>
            <a:ext cx="11781569" cy="8586966"/>
          </a:xfrm>
          <a:prstGeom prst="rect">
            <a:avLst/>
          </a:prstGeom>
          <a:noFill/>
        </p:spPr>
        <p:txBody>
          <a:bodyPr wrap="square">
            <a:spAutoFit/>
          </a:bodyPr>
          <a:lstStyle/>
          <a:p>
            <a:pPr algn="just"/>
            <a:endParaRPr lang="pt-BR" sz="2400" b="1" dirty="0"/>
          </a:p>
          <a:p>
            <a:pPr algn="just"/>
            <a:r>
              <a:rPr lang="pt-BR" sz="2400" b="1" dirty="0"/>
              <a:t>2. Elementos constitutivos da compra e venda</a:t>
            </a:r>
            <a:endParaRPr lang="pt-BR" sz="2400" dirty="0"/>
          </a:p>
          <a:p>
            <a:pPr algn="just"/>
            <a:r>
              <a:rPr lang="pt-BR" sz="2400" dirty="0"/>
              <a:t>Elementos essenciais e naturais (3):</a:t>
            </a:r>
          </a:p>
          <a:p>
            <a:pPr lvl="0" algn="just"/>
            <a:r>
              <a:rPr lang="pt-BR" sz="2400" dirty="0"/>
              <a:t>Partes </a:t>
            </a:r>
            <a:r>
              <a:rPr lang="pt-BR" sz="2400" b="1" dirty="0"/>
              <a:t>+</a:t>
            </a:r>
            <a:r>
              <a:rPr lang="pt-BR" sz="2400" dirty="0"/>
              <a:t> consenso (“consensus”).</a:t>
            </a:r>
          </a:p>
          <a:p>
            <a:pPr lvl="0" algn="just"/>
            <a:r>
              <a:rPr lang="pt-BR" sz="2400" dirty="0"/>
              <a:t>Coisa (“res”).</a:t>
            </a:r>
          </a:p>
          <a:p>
            <a:pPr lvl="0" algn="just"/>
            <a:r>
              <a:rPr lang="pt-BR" sz="2400" dirty="0"/>
              <a:t>Preço (“pretium”).</a:t>
            </a:r>
          </a:p>
          <a:p>
            <a:pPr lvl="0" algn="just"/>
            <a:endParaRPr lang="pt-BR" sz="2400" dirty="0"/>
          </a:p>
          <a:p>
            <a:pPr algn="just"/>
            <a:r>
              <a:rPr lang="pt-BR" sz="2400" b="1" dirty="0"/>
              <a:t>2.1. Partes + “consensus”</a:t>
            </a:r>
            <a:endParaRPr lang="pt-BR" sz="2400" dirty="0"/>
          </a:p>
          <a:p>
            <a:pPr algn="just"/>
            <a:r>
              <a:rPr lang="pt-BR" sz="2400" dirty="0"/>
              <a:t>Partes: vendedor e comprador.</a:t>
            </a:r>
          </a:p>
          <a:p>
            <a:pPr lvl="0" algn="just"/>
            <a:r>
              <a:rPr lang="pt-BR" sz="2400" dirty="0"/>
              <a:t>Devem ser capazes (CC, arts. 3º e 4º) e legitimadas (legitimação para a compra e venda).</a:t>
            </a:r>
          </a:p>
          <a:p>
            <a:pPr lvl="0" algn="just"/>
            <a:r>
              <a:rPr lang="pt-BR" sz="2400" dirty="0"/>
              <a:t>Suas vontades devem ser livres, sem vícios.</a:t>
            </a:r>
          </a:p>
          <a:p>
            <a:pPr algn="just"/>
            <a:r>
              <a:rPr lang="pt-BR" sz="2400" u="sng" dirty="0"/>
              <a:t>Exemplo de legitimação para a compra e venda</a:t>
            </a:r>
            <a:r>
              <a:rPr lang="pt-BR" sz="2400" dirty="0"/>
              <a:t>: Venda de ascendente para descendente. Haverá necessidade de autorização dos demais descendentes e do cônjuge do alienante, sob pena de anulabilidade (CC, art. 496). </a:t>
            </a:r>
          </a:p>
          <a:p>
            <a:pPr algn="just"/>
            <a:r>
              <a:rPr lang="pt-BR" sz="2400" dirty="0"/>
              <a:t>A expressão “Em ambos os casos” deve ser desconsiderada (Enunciado 177 da III JDC). </a:t>
            </a:r>
          </a:p>
          <a:p>
            <a:pPr algn="just"/>
            <a:r>
              <a:rPr lang="pt-BR" sz="2400" dirty="0"/>
              <a:t>Dispensa-se a autorização do cônjuge se o regime de bens for o da separação obrigatória (CC, art. 1.641).</a:t>
            </a:r>
          </a:p>
          <a:p>
            <a:pPr lvl="0"/>
            <a:endParaRPr lang="pt-BR" sz="2400" dirty="0"/>
          </a:p>
          <a:p>
            <a:pPr lvl="0"/>
            <a:endParaRPr lang="pt-BR" sz="2400" dirty="0"/>
          </a:p>
          <a:p>
            <a:pPr lvl="0"/>
            <a:endParaRPr lang="pt-BR" sz="2400" dirty="0"/>
          </a:p>
          <a:p>
            <a:pPr lvl="0"/>
            <a:endParaRPr lang="pt-BR" sz="2400" dirty="0"/>
          </a:p>
          <a:p>
            <a:pPr lvl="0"/>
            <a:endParaRPr lang="pt-BR" sz="2400" dirty="0"/>
          </a:p>
          <a:p>
            <a:pPr lvl="0"/>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72078" cy="6370975"/>
          </a:xfrm>
          <a:prstGeom prst="rect">
            <a:avLst/>
          </a:prstGeom>
          <a:noFill/>
        </p:spPr>
        <p:txBody>
          <a:bodyPr wrap="square">
            <a:spAutoFit/>
          </a:bodyPr>
          <a:lstStyle/>
          <a:p>
            <a:endParaRPr lang="pt-BR" sz="2400" b="1" dirty="0"/>
          </a:p>
          <a:p>
            <a:r>
              <a:rPr lang="pt-BR" sz="2400" b="1" dirty="0"/>
              <a:t>2.2. Coisa (“res”)</a:t>
            </a:r>
            <a:endParaRPr lang="pt-BR" sz="2400" dirty="0"/>
          </a:p>
          <a:p>
            <a:pPr algn="just"/>
            <a:r>
              <a:rPr lang="pt-BR" sz="2400" dirty="0"/>
              <a:t>Coisa: bem corpóreo (material, tangível). Não existe compra e venda de bens incorpóreos ou imateriais, pois o contrato será de </a:t>
            </a:r>
            <a:r>
              <a:rPr lang="pt-BR" sz="2400" u="sng" dirty="0"/>
              <a:t>cessão onerosa de direitos</a:t>
            </a:r>
            <a:r>
              <a:rPr lang="pt-BR" sz="2400" dirty="0"/>
              <a:t>.</a:t>
            </a:r>
          </a:p>
          <a:p>
            <a:pPr algn="just"/>
            <a:r>
              <a:rPr lang="pt-BR" sz="2400" dirty="0"/>
              <a:t>A coisa pode ser móvel ou imóvel.  Deve ser lícita, possível e determinável, sob pena de nulidade absoluta da compra e venda (CC, art. 166, II).</a:t>
            </a:r>
          </a:p>
          <a:p>
            <a:pPr algn="just"/>
            <a:r>
              <a:rPr lang="pt-BR" sz="2400" dirty="0"/>
              <a:t>A coisa deve ser alienável (consumível juridicamente).</a:t>
            </a:r>
          </a:p>
          <a:p>
            <a:pPr lvl="0" algn="just"/>
            <a:r>
              <a:rPr lang="pt-BR" sz="2400" dirty="0"/>
              <a:t>Venda de bem inalienável é nula (CC, art. 166, II ou VI).  Não confundir com a figura a seguir: </a:t>
            </a:r>
          </a:p>
          <a:p>
            <a:pPr lvl="0" algn="just"/>
            <a:endParaRPr lang="pt-BR" sz="2400" b="1" dirty="0"/>
          </a:p>
          <a:p>
            <a:pPr lvl="0" algn="just"/>
            <a:r>
              <a:rPr lang="pt-BR" sz="2400" b="1" dirty="0"/>
              <a:t>Venda </a:t>
            </a:r>
            <a:r>
              <a:rPr lang="pt-BR" sz="2400" b="1" i="1" dirty="0"/>
              <a:t>“a non domino</a:t>
            </a:r>
            <a:r>
              <a:rPr lang="pt-BR" sz="2400" b="1" dirty="0"/>
              <a:t>”: </a:t>
            </a:r>
            <a:r>
              <a:rPr lang="pt-BR" sz="2400" dirty="0"/>
              <a:t>venda feita por quem não é o dono (coisa alheia).</a:t>
            </a:r>
          </a:p>
          <a:p>
            <a:pPr lvl="0" algn="just">
              <a:buFont typeface="Arial" pitchFamily="34" charset="0"/>
              <a:buChar char="•"/>
            </a:pPr>
            <a:r>
              <a:rPr lang="pt-BR" sz="2400" dirty="0"/>
              <a:t> CC, art. 1.268 - bem móvel: ineficaz. </a:t>
            </a:r>
          </a:p>
          <a:p>
            <a:pPr lvl="0" algn="just">
              <a:buFont typeface="Arial" pitchFamily="34" charset="0"/>
              <a:buChar char="•"/>
            </a:pPr>
            <a:r>
              <a:rPr lang="pt-BR" sz="2400" dirty="0"/>
              <a:t> STJ – bem imóvel: nulidade absoluta. “O entendimento desta Corte preconiza que, no caso de venda por quem não tem o título de propriedade do bem alienado, venda </a:t>
            </a:r>
            <a:r>
              <a:rPr lang="pt-BR" sz="2400" i="1" dirty="0"/>
              <a:t>a non domino </a:t>
            </a:r>
            <a:r>
              <a:rPr lang="pt-BR" sz="2400" dirty="0"/>
              <a:t>não tem mera anulabilidade por vício de consentimento, mas sim nulidade absoluta, impossível de ser convalidada (...)” (STJ, Ag. Int. na AR 5.465/TO, 2.ª Seção, Rel. Min. Raul Araújo, j. 12.12.2018, DJe 18.12.2018). </a:t>
            </a:r>
          </a:p>
          <a:p>
            <a:pPr lvl="0"/>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210439" cy="6340197"/>
          </a:xfrm>
          <a:prstGeom prst="rect">
            <a:avLst/>
          </a:prstGeom>
          <a:noFill/>
        </p:spPr>
        <p:txBody>
          <a:bodyPr wrap="square">
            <a:spAutoFit/>
          </a:bodyPr>
          <a:lstStyle/>
          <a:p>
            <a:endParaRPr lang="pt-BR" sz="2400" b="1" dirty="0"/>
          </a:p>
          <a:p>
            <a:endParaRPr lang="pt-BR" sz="2400" dirty="0"/>
          </a:p>
          <a:p>
            <a:pPr algn="just"/>
            <a:r>
              <a:rPr lang="pt-BR" sz="2600" dirty="0"/>
              <a:t>A coisa pode ser atual ou futura (CC, art. 483: venda sob encomenda). </a:t>
            </a:r>
          </a:p>
          <a:p>
            <a:pPr algn="just"/>
            <a:endParaRPr lang="pt-BR" sz="2600" dirty="0"/>
          </a:p>
          <a:p>
            <a:pPr algn="just"/>
            <a:r>
              <a:rPr lang="pt-BR" sz="2600" dirty="0"/>
              <a:t>Exemplos: vestido, terno, beca, camisa e incorporação imobiliária).</a:t>
            </a:r>
          </a:p>
          <a:p>
            <a:pPr algn="just"/>
            <a:r>
              <a:rPr lang="pt-BR" sz="2600" dirty="0"/>
              <a:t> </a:t>
            </a:r>
          </a:p>
          <a:p>
            <a:pPr algn="just"/>
            <a:r>
              <a:rPr lang="pt-BR" sz="2600" dirty="0"/>
              <a:t>E se a coisa vier a não existir? </a:t>
            </a:r>
          </a:p>
          <a:p>
            <a:pPr algn="just"/>
            <a:r>
              <a:rPr lang="pt-BR" sz="2600" dirty="0"/>
              <a:t>O contrato será ineficaz. Trata-se de uma opção do legislador. </a:t>
            </a:r>
          </a:p>
          <a:p>
            <a:pPr algn="just"/>
            <a:r>
              <a:rPr lang="pt-BR" sz="2600" b="1" dirty="0"/>
              <a:t> </a:t>
            </a:r>
            <a:endParaRPr lang="pt-BR" sz="2600" dirty="0"/>
          </a:p>
          <a:p>
            <a:pPr algn="just"/>
            <a:endParaRPr lang="pt-BR" sz="2600" dirty="0"/>
          </a:p>
          <a:p>
            <a:pPr algn="just"/>
            <a:r>
              <a:rPr lang="pt-BR" sz="2600" dirty="0"/>
              <a:t>CC, art. 483: “A compra e venda pode ter por objeto coisa atual ou futura. Neste caso, ficará sem efeito o contrato se esta não vier a existir, salvo se a intenção das partes era de concluir contrato aleatório”.</a:t>
            </a:r>
          </a:p>
          <a:p>
            <a:endParaRPr lang="pt-BR" sz="2400" dirty="0"/>
          </a:p>
          <a:p>
            <a:endParaRPr lang="pt-BR" sz="2400" dirty="0"/>
          </a:p>
          <a:p>
            <a:pPr lvl="0"/>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530035" cy="5632311"/>
          </a:xfrm>
          <a:prstGeom prst="rect">
            <a:avLst/>
          </a:prstGeom>
          <a:noFill/>
        </p:spPr>
        <p:txBody>
          <a:bodyPr wrap="square">
            <a:spAutoFit/>
          </a:bodyPr>
          <a:lstStyle/>
          <a:p>
            <a:pPr algn="just"/>
            <a:endParaRPr lang="pt-BR" sz="2400" b="1" dirty="0"/>
          </a:p>
          <a:p>
            <a:pPr algn="just"/>
            <a:r>
              <a:rPr lang="pt-BR" sz="2400" b="1" dirty="0"/>
              <a:t>2.3. Preço – </a:t>
            </a:r>
            <a:r>
              <a:rPr lang="pt-BR" sz="2400" b="1" i="1" dirty="0"/>
              <a:t>Pretium. </a:t>
            </a:r>
            <a:endParaRPr lang="pt-BR" sz="2400" dirty="0"/>
          </a:p>
          <a:p>
            <a:pPr algn="just"/>
            <a:r>
              <a:rPr lang="pt-BR" sz="2400" dirty="0"/>
              <a:t>Preço é a remuneração da compra e venda.</a:t>
            </a:r>
          </a:p>
          <a:p>
            <a:pPr algn="just"/>
            <a:r>
              <a:rPr lang="pt-BR" sz="2400" dirty="0"/>
              <a:t>Pelo princípio do nominalismo (CC, art. 315), o preço deve ser expresso em moeda nacional corrente, pelo valor nominal, sob pena de nulidade absoluta (CC, art. 318). Exceção: contratos internacionais.</a:t>
            </a:r>
          </a:p>
          <a:p>
            <a:pPr algn="just"/>
            <a:r>
              <a:rPr lang="pt-BR" sz="2400" dirty="0"/>
              <a:t>Porém, o preço pode ser cotado em moeda estrangeira ou outro índice ou parâmetro, desde que conste o correspondente em reais (preço por cotação: CC, arts. 486 e 487).</a:t>
            </a:r>
          </a:p>
          <a:p>
            <a:pPr algn="just"/>
            <a:endParaRPr lang="pt-BR" sz="2400" u="sng" dirty="0"/>
          </a:p>
          <a:p>
            <a:pPr algn="just"/>
            <a:r>
              <a:rPr lang="pt-BR" sz="2400" u="sng" dirty="0"/>
              <a:t>Outras modalidades de preço:</a:t>
            </a:r>
            <a:endParaRPr lang="pt-BR" sz="2400" dirty="0"/>
          </a:p>
          <a:p>
            <a:pPr algn="just"/>
            <a:r>
              <a:rPr lang="pt-BR" sz="2400" b="1" dirty="0"/>
              <a:t>a) Preço por avaliação </a:t>
            </a:r>
            <a:r>
              <a:rPr lang="pt-BR" sz="2400" dirty="0"/>
              <a:t>(CC, art. 485). Fixado por terceiro que tenha a confiança das partes. </a:t>
            </a:r>
          </a:p>
          <a:p>
            <a:pPr algn="just"/>
            <a:r>
              <a:rPr lang="pt-BR" sz="2400" b="1" dirty="0"/>
              <a:t>b) Preço tabelado, preço de costume e preço médio </a:t>
            </a:r>
            <a:r>
              <a:rPr lang="pt-BR" sz="2400" dirty="0"/>
              <a:t>(CC, art. 488). Essa é a ordem a ser observada se as partes não fixarem o preço.</a:t>
            </a:r>
          </a:p>
          <a:p>
            <a:pPr algn="just"/>
            <a:r>
              <a:rPr lang="pt-BR" sz="2400" b="1" dirty="0"/>
              <a:t>c) Preço unilateral </a:t>
            </a:r>
            <a:r>
              <a:rPr lang="pt-BR" sz="2400" dirty="0"/>
              <a:t>(CC, art. 489). É fixado por uma das partes. Gera a nulidade da compra e venda. O art. 489 do CC veda o chamado “preço cartelizado”.</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09934" cy="5694106"/>
          </a:xfrm>
          <a:prstGeom prst="rect">
            <a:avLst/>
          </a:prstGeom>
          <a:noFill/>
        </p:spPr>
        <p:txBody>
          <a:bodyPr wrap="square">
            <a:spAutoFit/>
          </a:bodyPr>
          <a:lstStyle/>
          <a:p>
            <a:pPr algn="just"/>
            <a:r>
              <a:rPr lang="pt-BR" sz="2400" b="1" dirty="0"/>
              <a:t>3. Regras especiais da compra e venda</a:t>
            </a:r>
            <a:endParaRPr lang="pt-BR" sz="2400" dirty="0"/>
          </a:p>
          <a:p>
            <a:pPr algn="just"/>
            <a:endParaRPr lang="pt-BR" sz="2400" b="1" dirty="0"/>
          </a:p>
          <a:p>
            <a:pPr algn="just"/>
            <a:r>
              <a:rPr lang="pt-BR" sz="2400" b="1" dirty="0"/>
              <a:t>3.1. Venda de coisa comum ou venda de bem em condomínio </a:t>
            </a:r>
            <a:r>
              <a:rPr lang="pt-BR" sz="2400" dirty="0"/>
              <a:t>(CC, art. 504)</a:t>
            </a:r>
          </a:p>
          <a:p>
            <a:pPr algn="just"/>
            <a:r>
              <a:rPr lang="pt-BR" sz="2400" dirty="0"/>
              <a:t>A lei reconhece um direito de preferência, preempção ou prelação </a:t>
            </a:r>
            <a:r>
              <a:rPr lang="pt-BR" sz="2400" u="sng" dirty="0"/>
              <a:t>legal</a:t>
            </a:r>
            <a:r>
              <a:rPr lang="pt-BR" sz="2400" dirty="0"/>
              <a:t> em favor do condômino de bem indivisível, seja móvel ou imóvel. </a:t>
            </a:r>
          </a:p>
          <a:p>
            <a:pPr lvl="0" algn="just"/>
            <a:r>
              <a:rPr lang="pt-BR" sz="2400" dirty="0"/>
              <a:t>Essa preferência será em igualdade de condições com terceiros (“tanto por tanto”).</a:t>
            </a:r>
          </a:p>
          <a:p>
            <a:pPr algn="just"/>
            <a:r>
              <a:rPr lang="pt-BR" sz="2400" b="1" dirty="0"/>
              <a:t> </a:t>
            </a:r>
            <a:endParaRPr lang="pt-BR" sz="2400" dirty="0"/>
          </a:p>
          <a:p>
            <a:pPr algn="just"/>
            <a:endParaRPr lang="pt-BR" sz="2400" dirty="0"/>
          </a:p>
          <a:p>
            <a:pPr algn="just"/>
            <a:r>
              <a:rPr lang="pt-BR" sz="2400" dirty="0"/>
              <a:t>CC, art. 504: “Não pode um condômino em coisa indivisível vender a sua parte a estranhos, se outro consorte a quiser, tanto por tanto. O condômino, a quem não se der conhecimento da venda, poderá, depositando o preço, haver para si a parte vendida a estranhos, se o requerer no prazo de cento e oitenta dias, sob pena de decadência. Parágrafo único. Sendo muitos os condôminos, preferirá o que tiver benfeitorias de maior valor e, na falta de benfeitorias, o de quinhão maior. Se as partes forem iguais, haverão a parte vendida os comproprietários, que a quiserem, depositando previamente o preço”.</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35007" y="763481"/>
            <a:ext cx="11443316" cy="5262979"/>
          </a:xfrm>
          <a:prstGeom prst="rect">
            <a:avLst/>
          </a:prstGeom>
          <a:noFill/>
        </p:spPr>
        <p:txBody>
          <a:bodyPr wrap="square">
            <a:spAutoFit/>
          </a:bodyPr>
          <a:lstStyle/>
          <a:p>
            <a:pPr algn="just"/>
            <a:endParaRPr lang="pt-BR" sz="2400" dirty="0"/>
          </a:p>
          <a:p>
            <a:pPr algn="just"/>
            <a:r>
              <a:rPr lang="pt-BR" sz="2400" dirty="0"/>
              <a:t>O STJ ampliou essa regra também ao bem divisível, mas que se encontra em estado de indivisão. Exemplo: loteamento. Ver o julgado a seguir: </a:t>
            </a:r>
          </a:p>
          <a:p>
            <a:pPr algn="just"/>
            <a:r>
              <a:rPr lang="pt-BR" sz="2400" dirty="0"/>
              <a:t> </a:t>
            </a:r>
          </a:p>
          <a:p>
            <a:pPr algn="just"/>
            <a:r>
              <a:rPr lang="pt-BR" sz="2400" dirty="0"/>
              <a:t>EMENTA: “DIREITO CIVIL. CONDOMÍNIO. ART. 504 DO CÓDIGO CIVIL. DIREITO DE PREFERÊNCIA DOS DEMAIS CONDÔMINOS NA VENDA DE COISA INDIVISÍVEL. IMÓVEL EM ESTADO DE INDIVISÃO, MAS PASSÍVEL DE DIVISÃO. MANUTENÇÃO DO ENTENDIMENTO EXARADO PELA SEGUNDA SEÇÃO TOMADO À LUZ DO ART. 1.139 DO CÓDIGO CIVIL DE 1916. 1. O condômino que desejar alhear a fração ideal de bem em estado de indivisão, seja ele divisível ou indivisível, deverá dar preferência ao comunheiro da sua aquisição. Interpretação do art. 504 do CC/2002 em consonância com o precedente da Segunda Seção do STJ (REsp n. 489.860/SP, Rel. Ministra Nancy Andrighi), exarado ainda sob a égide do CC/1916. (...)”. (STJ, REsp 1207129/MG, Rel. Ministro LUIS FELIPE SALOMÃO, QUARTA TURMA, julgado em 16/06/2015, DJe 26/06/2015).</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01056" cy="5632311"/>
          </a:xfrm>
          <a:prstGeom prst="rect">
            <a:avLst/>
          </a:prstGeom>
          <a:noFill/>
        </p:spPr>
        <p:txBody>
          <a:bodyPr wrap="square">
            <a:spAutoFit/>
          </a:bodyPr>
          <a:lstStyle/>
          <a:p>
            <a:pPr algn="just"/>
            <a:endParaRPr lang="pt-BR" sz="2400" dirty="0"/>
          </a:p>
          <a:p>
            <a:pPr algn="just"/>
            <a:r>
              <a:rPr lang="pt-BR" sz="2400" dirty="0"/>
              <a:t>Se o condômino for preterido na sua preferência legal, poderá ingressar em juízo e, depositando o preço da quota, haver a coisa para si.</a:t>
            </a:r>
          </a:p>
          <a:p>
            <a:pPr lvl="0" algn="just"/>
            <a:endParaRPr lang="pt-BR" sz="2400" dirty="0"/>
          </a:p>
          <a:p>
            <a:pPr lvl="0" algn="just"/>
            <a:r>
              <a:rPr lang="pt-BR" sz="2400" dirty="0"/>
              <a:t>A ação anulatória ou adjudicatória tem eficácia real, devendo ser proposta contra o outro condômino e o adquirente da quota – o condômino preterido irá haver a coisa para si.</a:t>
            </a:r>
          </a:p>
          <a:p>
            <a:pPr lvl="0" algn="just"/>
            <a:endParaRPr lang="pt-BR" sz="2400" dirty="0"/>
          </a:p>
          <a:p>
            <a:pPr lvl="0" algn="just"/>
            <a:endParaRPr lang="pt-BR" sz="2400" dirty="0"/>
          </a:p>
          <a:p>
            <a:pPr lvl="0" algn="just"/>
            <a:r>
              <a:rPr lang="pt-BR" sz="2400" dirty="0"/>
              <a:t>A ação tem prazo decadencial de </a:t>
            </a:r>
            <a:r>
              <a:rPr lang="pt-BR" sz="2400" u="sng" dirty="0"/>
              <a:t>180 dias. </a:t>
            </a:r>
          </a:p>
          <a:p>
            <a:pPr lvl="0" algn="just"/>
            <a:endParaRPr lang="pt-BR" sz="2400" u="sng" dirty="0"/>
          </a:p>
          <a:p>
            <a:pPr lvl="0" algn="just"/>
            <a:r>
              <a:rPr lang="pt-BR" sz="2400" dirty="0"/>
              <a:t>A lei não mencionou o início do prazo decadencial. </a:t>
            </a:r>
          </a:p>
          <a:p>
            <a:pPr lvl="0" algn="just"/>
            <a:endParaRPr lang="pt-BR" sz="2400" dirty="0"/>
          </a:p>
          <a:p>
            <a:pPr lvl="0" algn="just"/>
            <a:r>
              <a:rPr lang="pt-BR" sz="2400" dirty="0"/>
              <a:t>Sobre o tema, prevalece o entendimento de Maria Helena Diniz, segundo o qual o prazo será contato da ciência da venda. </a:t>
            </a:r>
          </a:p>
          <a:p>
            <a:pPr algn="just"/>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574423" cy="6370975"/>
          </a:xfrm>
          <a:prstGeom prst="rect">
            <a:avLst/>
          </a:prstGeom>
          <a:noFill/>
        </p:spPr>
        <p:txBody>
          <a:bodyPr wrap="square">
            <a:spAutoFit/>
          </a:bodyPr>
          <a:lstStyle/>
          <a:p>
            <a:pPr algn="just"/>
            <a:endParaRPr lang="pt-BR" sz="2400" dirty="0"/>
          </a:p>
          <a:p>
            <a:pPr algn="just"/>
            <a:r>
              <a:rPr lang="pt-BR" sz="2400" b="1" dirty="0"/>
              <a:t>3.2. Venda por medida, por extensão ou “ad mensuram” </a:t>
            </a:r>
            <a:r>
              <a:rPr lang="pt-BR" sz="2400" dirty="0"/>
              <a:t>(CC, art. 500). </a:t>
            </a:r>
          </a:p>
          <a:p>
            <a:pPr algn="just"/>
            <a:r>
              <a:rPr lang="pt-BR" sz="2400" u="sng" dirty="0"/>
              <a:t>CC, art. 500</a:t>
            </a:r>
            <a:r>
              <a:rPr lang="pt-BR" sz="2400" dirty="0"/>
              <a:t>: “Se, na venda de um imóvel, se estipular o preço por medida de extensão, ou se determinar a respectiva área, e esta não corresponder, em qualquer dos casos, às dimensões dadas, o comprador terá o direito de exigir o complemento da área, e, não sendo isso possível, o de reclamar a resolução do contrato ou abatimento proporcional ao preço. </a:t>
            </a:r>
          </a:p>
          <a:p>
            <a:pPr algn="just"/>
            <a:r>
              <a:rPr lang="pt-BR" sz="2400" dirty="0"/>
              <a:t>§ 1º: Presume-se que a referência às dimensões foi simplesmente enunciativa, quando a diferença encontrada não exceder de um vigésimo da área total enunciada, ressalvado ao comprador o direito de provar que, em tais circunstâncias, não teria realizado o negócio. </a:t>
            </a:r>
          </a:p>
          <a:p>
            <a:pPr algn="just"/>
            <a:r>
              <a:rPr lang="pt-BR" sz="2400" dirty="0"/>
              <a:t>§ 2º: Se em vez de falta houver excesso, e o vendedor provar que tinha motivos para ignorar a medida exata da área vendida, caberá ao comprador, à sua escolha, completar o valor correspondente ao preço ou devolver o excesso. </a:t>
            </a:r>
          </a:p>
          <a:p>
            <a:pPr algn="just"/>
            <a:r>
              <a:rPr lang="pt-BR" sz="2400" dirty="0"/>
              <a:t>§ 3º: Não haverá complemento de área, nem devolução de excesso, se o imóvel for vendido como coisa certa e discriminada, tendo sido apenas enunciativa a referência às suas dimensões, ainda que não conste, de modo expresso, ter sido a venda </a:t>
            </a:r>
            <a:r>
              <a:rPr lang="pt-BR" sz="2400" i="1" dirty="0"/>
              <a:t>ad corpus</a:t>
            </a:r>
            <a:r>
              <a:rPr lang="pt-BR" sz="2400" dirty="0"/>
              <a:t>”.</a:t>
            </a:r>
          </a:p>
          <a:p>
            <a:r>
              <a:rPr lang="pt-BR" sz="2400" dirty="0"/>
              <a:t>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574423" cy="6370975"/>
          </a:xfrm>
          <a:prstGeom prst="rect">
            <a:avLst/>
          </a:prstGeom>
          <a:noFill/>
        </p:spPr>
        <p:txBody>
          <a:bodyPr wrap="square">
            <a:spAutoFit/>
          </a:bodyPr>
          <a:lstStyle/>
          <a:p>
            <a:endParaRPr lang="pt-BR" sz="2400" dirty="0"/>
          </a:p>
          <a:p>
            <a:pPr algn="just"/>
            <a:endParaRPr lang="pt-BR" sz="2400" dirty="0"/>
          </a:p>
          <a:p>
            <a:pPr algn="just"/>
            <a:r>
              <a:rPr lang="pt-BR" sz="2400" dirty="0"/>
              <a:t>Na venda de imóveis, é possível que a sua área não seja simplesmente enunciativa, ou seja, trata-se de um fator determinante do negócio jurídico. </a:t>
            </a:r>
          </a:p>
          <a:p>
            <a:pPr algn="just"/>
            <a:r>
              <a:rPr lang="pt-BR" sz="2400" dirty="0"/>
              <a:t>Exemplo: venda de um apartamento por m².</a:t>
            </a:r>
          </a:p>
          <a:p>
            <a:pPr algn="just"/>
            <a:endParaRPr lang="pt-BR" sz="2400" dirty="0"/>
          </a:p>
          <a:p>
            <a:pPr algn="just"/>
            <a:r>
              <a:rPr lang="pt-BR" sz="2400" dirty="0"/>
              <a:t>Não confundir a venda “</a:t>
            </a:r>
            <a:r>
              <a:rPr lang="pt-BR" sz="2400" i="1" dirty="0"/>
              <a:t>ad mensuram</a:t>
            </a:r>
            <a:r>
              <a:rPr lang="pt-BR" sz="2400" dirty="0"/>
              <a:t>” com a venda “</a:t>
            </a:r>
            <a:r>
              <a:rPr lang="pt-BR" sz="2400" i="1" dirty="0"/>
              <a:t>ad corpus</a:t>
            </a:r>
            <a:r>
              <a:rPr lang="pt-BR" sz="2400" dirty="0"/>
              <a:t>”. </a:t>
            </a:r>
          </a:p>
          <a:p>
            <a:pPr lvl="0" algn="just">
              <a:buFont typeface="Arial" pitchFamily="34" charset="0"/>
              <a:buChar char="•"/>
            </a:pPr>
            <a:r>
              <a:rPr lang="pt-BR" sz="2400" dirty="0"/>
              <a:t> Na venda “ad mensuram”, a área é fundamental. </a:t>
            </a:r>
          </a:p>
          <a:p>
            <a:pPr lvl="0" algn="just">
              <a:buFont typeface="Arial" pitchFamily="34" charset="0"/>
              <a:buChar char="•"/>
            </a:pPr>
            <a:r>
              <a:rPr lang="pt-BR" sz="2400" dirty="0"/>
              <a:t> Na venda “</a:t>
            </a:r>
            <a:r>
              <a:rPr lang="pt-BR" sz="2400" i="1" dirty="0"/>
              <a:t>ad corpus</a:t>
            </a:r>
            <a:r>
              <a:rPr lang="pt-BR" sz="2400" dirty="0"/>
              <a:t>”, a área não é fundamental, sendo simplesmente enunciativa. </a:t>
            </a:r>
          </a:p>
          <a:p>
            <a:pPr lvl="0" algn="just"/>
            <a:r>
              <a:rPr lang="pt-BR" sz="2400" dirty="0"/>
              <a:t>Há uma venda “por corpo inteiro”. O imóvel interessa em sua integralidade. </a:t>
            </a:r>
          </a:p>
          <a:p>
            <a:pPr lvl="0" algn="just"/>
            <a:r>
              <a:rPr lang="pt-BR" sz="2400" dirty="0"/>
              <a:t>Exemplo: venda de um rancho que é banhado por um rio.</a:t>
            </a:r>
          </a:p>
          <a:p>
            <a:pPr algn="just"/>
            <a:endParaRPr lang="pt-BR" sz="2400" dirty="0"/>
          </a:p>
          <a:p>
            <a:pPr algn="just"/>
            <a:r>
              <a:rPr lang="pt-BR" sz="2400" dirty="0"/>
              <a:t>Na venda “</a:t>
            </a:r>
            <a:r>
              <a:rPr lang="pt-BR" sz="2400" i="1" dirty="0"/>
              <a:t>ad mensuram</a:t>
            </a:r>
            <a:r>
              <a:rPr lang="pt-BR" sz="2400" dirty="0"/>
              <a:t>”, a variação da área, para mais ou para menos, é um vício redibitório especial. Isso não se aplica à venda </a:t>
            </a:r>
            <a:r>
              <a:rPr lang="pt-BR" sz="2400" i="1" dirty="0"/>
              <a:t>ad corpus.</a:t>
            </a:r>
            <a:endParaRPr lang="pt-BR" sz="2400" dirty="0"/>
          </a:p>
          <a:p>
            <a:r>
              <a:rPr lang="pt-BR" sz="2400" dirty="0"/>
              <a:t> </a:t>
            </a:r>
          </a:p>
          <a:p>
            <a:pPr algn="just"/>
            <a:endParaRPr lang="pt-BR" sz="2400" dirty="0"/>
          </a:p>
          <a:p>
            <a:r>
              <a:rPr lang="pt-BR" sz="2400" dirty="0"/>
              <a:t>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370975"/>
          </a:xfrm>
          <a:prstGeom prst="rect">
            <a:avLst/>
          </a:prstGeom>
          <a:noFill/>
        </p:spPr>
        <p:txBody>
          <a:bodyPr wrap="square">
            <a:spAutoFit/>
          </a:bodyPr>
          <a:lstStyle/>
          <a:p>
            <a:endParaRPr lang="pt-BR" sz="2400" dirty="0"/>
          </a:p>
          <a:p>
            <a:pPr algn="just"/>
            <a:r>
              <a:rPr lang="pt-BR" sz="2400" dirty="0"/>
              <a:t>CC, art. 500, § 1º - Variação tolerável da área de até 1/20 (5%), em regra. </a:t>
            </a:r>
          </a:p>
          <a:p>
            <a:pPr algn="just"/>
            <a:r>
              <a:rPr lang="pt-BR" sz="2400" dirty="0"/>
              <a:t>Segundo o STJ, a cláusula de variação tolerável de 5% é nula quando inserida, em larga escala, em contratos de consumo e de adesão – Abuso de poder econômico e violação da boa-fé.</a:t>
            </a:r>
          </a:p>
          <a:p>
            <a:pPr algn="just"/>
            <a:r>
              <a:rPr lang="pt-BR" sz="2400" dirty="0"/>
              <a:t>“Civil. Recurso especial. Contrato de compra e venda de imóvel regido pelo Código de Defesa do Consumidor. Referência à área do imóvel. Diferença entre a área referida e a área real do bem inferior a um vigésimo (5%) da extensão total enunciada. Caracterização como venda por corpo certo. Isenção da responsabilidade do vendedor. Impossibilidade. Interpretação favorável ao consumidor. Venda por medida. Má-fé. Abuso do poder econômico. Equilíbrio contratual. Boa-fé objetiva. (...).  </a:t>
            </a:r>
            <a:r>
              <a:rPr lang="pt-BR" sz="2400" b="1" dirty="0"/>
              <a:t>Uma disposição legal não pode ser utilizada para eximir de responsabilidade o contratante que age com notória má-fé em detrimento da coletividade, pois a ninguém é permitido valer-se da lei ou de exceção prevista em lei para obtenção de benefício próprio quando este vier em prejuízo de outrem.</a:t>
            </a:r>
            <a:r>
              <a:rPr lang="pt-BR" sz="2400" dirty="0"/>
              <a:t> - </a:t>
            </a:r>
            <a:r>
              <a:rPr lang="pt-BR" sz="2400" b="1" dirty="0"/>
              <a:t>Somente a preponderância da boa-fé objetiva é capaz de materializar o equilíbrio ou justiça contratual.</a:t>
            </a:r>
            <a:r>
              <a:rPr lang="pt-BR" sz="2400" dirty="0"/>
              <a:t> Recurso especial conhecido e provido” (REsp 436.853/DF, Rel. Ministra NANCY ANDRIGHI, TERCEIRA TURMA, julgado em 04/05/2006, DJ 27/11/2006, p. 273).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001643"/>
          </a:xfrm>
          <a:prstGeom prst="rect">
            <a:avLst/>
          </a:prstGeom>
          <a:noFill/>
        </p:spPr>
        <p:txBody>
          <a:bodyPr wrap="square">
            <a:spAutoFit/>
          </a:bodyPr>
          <a:lstStyle/>
          <a:p>
            <a:endParaRPr lang="pt-BR" sz="2400" dirty="0"/>
          </a:p>
          <a:p>
            <a:pPr algn="just"/>
            <a:r>
              <a:rPr lang="pt-BR" sz="2400" u="sng" dirty="0"/>
              <a:t>Na venda “ad mensuram”, é possível faltar área ou haver excesso:</a:t>
            </a:r>
            <a:endParaRPr lang="pt-BR" sz="2400" dirty="0"/>
          </a:p>
          <a:p>
            <a:pPr algn="just"/>
            <a:r>
              <a:rPr lang="pt-BR" sz="2400" b="1" dirty="0"/>
              <a:t>a)</a:t>
            </a:r>
            <a:r>
              <a:rPr lang="pt-BR" sz="2400" dirty="0"/>
              <a:t> Se </a:t>
            </a:r>
            <a:r>
              <a:rPr lang="pt-BR" sz="2400" b="1" dirty="0"/>
              <a:t>faltar área</a:t>
            </a:r>
            <a:r>
              <a:rPr lang="pt-BR" sz="2400" dirty="0"/>
              <a:t>, o adquirente prejudicado terá as seguintes opções:</a:t>
            </a:r>
          </a:p>
          <a:p>
            <a:pPr lvl="0" algn="just"/>
            <a:r>
              <a:rPr lang="pt-BR" sz="2400" dirty="0"/>
              <a:t>1º: exigir o complemento da área (ação “</a:t>
            </a:r>
            <a:r>
              <a:rPr lang="pt-BR" sz="2400" i="1" dirty="0"/>
              <a:t>ex empto</a:t>
            </a:r>
            <a:r>
              <a:rPr lang="pt-BR" sz="2400" dirty="0"/>
              <a:t>”).</a:t>
            </a:r>
          </a:p>
          <a:p>
            <a:pPr lvl="0" algn="just"/>
            <a:r>
              <a:rPr lang="pt-BR" sz="2400" dirty="0"/>
              <a:t>2º: abatimento proporcional no preço (ação “</a:t>
            </a:r>
            <a:r>
              <a:rPr lang="pt-BR" sz="2400" i="1" dirty="0"/>
              <a:t>quanti minoris</a:t>
            </a:r>
            <a:r>
              <a:rPr lang="pt-BR" sz="2400" dirty="0"/>
              <a:t>” ou estimatória).</a:t>
            </a:r>
          </a:p>
          <a:p>
            <a:pPr lvl="0" algn="just"/>
            <a:r>
              <a:rPr lang="pt-BR" sz="2400" dirty="0"/>
              <a:t>3º: resolução do contrato </a:t>
            </a:r>
            <a:r>
              <a:rPr lang="pt-BR" sz="2400" b="1" dirty="0"/>
              <a:t>+ </a:t>
            </a:r>
            <a:r>
              <a:rPr lang="pt-BR" sz="2400" dirty="0"/>
              <a:t>quantias pagas </a:t>
            </a:r>
            <a:r>
              <a:rPr lang="pt-BR" sz="2400" b="1" dirty="0"/>
              <a:t>+ </a:t>
            </a:r>
            <a:r>
              <a:rPr lang="pt-BR" sz="2400" dirty="0"/>
              <a:t>despesas contratuais </a:t>
            </a:r>
            <a:r>
              <a:rPr lang="pt-BR" sz="2400" b="1" dirty="0"/>
              <a:t>+ </a:t>
            </a:r>
            <a:r>
              <a:rPr lang="pt-BR" sz="2400" dirty="0"/>
              <a:t>(se houver má-fé do alienante) perdas e danos (ação redibitória). Cabe a resolução, mesmo se não houver má-fé do alienante.</a:t>
            </a:r>
          </a:p>
          <a:p>
            <a:pPr algn="just"/>
            <a:endParaRPr lang="pt-BR" sz="2400" dirty="0"/>
          </a:p>
          <a:p>
            <a:pPr algn="just"/>
            <a:r>
              <a:rPr lang="pt-BR" sz="2400" b="1" dirty="0"/>
              <a:t>b) </a:t>
            </a:r>
            <a:r>
              <a:rPr lang="pt-BR" sz="2400" dirty="0"/>
              <a:t>Se houver </a:t>
            </a:r>
            <a:r>
              <a:rPr lang="pt-BR" sz="2400" b="1" dirty="0"/>
              <a:t>excesso de área</a:t>
            </a:r>
            <a:r>
              <a:rPr lang="pt-BR" sz="2400" dirty="0"/>
              <a:t>, o vendedor que provar que tinha motivos para ignorar a medida exata poderá ingressar em juízo. Nessa ação, o comprador tem duas opções:</a:t>
            </a:r>
          </a:p>
          <a:p>
            <a:pPr lvl="0" algn="just"/>
            <a:r>
              <a:rPr lang="pt-BR" sz="2400" dirty="0"/>
              <a:t>1º: completar o preço; </a:t>
            </a:r>
            <a:r>
              <a:rPr lang="pt-BR" sz="2400" b="1" dirty="0"/>
              <a:t>ou</a:t>
            </a:r>
            <a:endParaRPr lang="pt-BR" sz="2400" dirty="0"/>
          </a:p>
          <a:p>
            <a:pPr lvl="0" algn="just"/>
            <a:r>
              <a:rPr lang="pt-BR" sz="2400" dirty="0"/>
              <a:t>2º: devolver o excesso.</a:t>
            </a:r>
          </a:p>
          <a:p>
            <a:pPr algn="just"/>
            <a:r>
              <a:rPr lang="pt-BR" sz="2400" dirty="0"/>
              <a:t>As despesas serão pagas, em regra, por quem estava de má-fé.</a:t>
            </a:r>
          </a:p>
          <a:p>
            <a:pPr algn="just"/>
            <a:endParaRPr lang="pt-BR" sz="2400" dirty="0"/>
          </a:p>
          <a:p>
            <a:pPr algn="just"/>
            <a:r>
              <a:rPr lang="pt-BR" sz="2400" dirty="0"/>
              <a:t>Prazo decadencial para todas essas ações (CC, art. 501): 1 ano, a contar do registro do título.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7848302"/>
          </a:xfrm>
          <a:prstGeom prst="rect">
            <a:avLst/>
          </a:prstGeom>
          <a:noFill/>
        </p:spPr>
        <p:txBody>
          <a:bodyPr wrap="square">
            <a:spAutoFit/>
          </a:bodyPr>
          <a:lstStyle/>
          <a:p>
            <a:endParaRPr lang="pt-BR" sz="2400" dirty="0"/>
          </a:p>
          <a:p>
            <a:pPr algn="just"/>
            <a:r>
              <a:rPr lang="pt-BR" sz="2400" b="1" dirty="0"/>
              <a:t>4. Cláusulas especiais da compra e venda (pactos adjetos).</a:t>
            </a:r>
          </a:p>
          <a:p>
            <a:pPr algn="just"/>
            <a:r>
              <a:rPr lang="pt-BR" sz="2400" b="1" dirty="0"/>
              <a:t>4.1. Cláusula de retrovenda, de resgate ou retrato </a:t>
            </a:r>
            <a:r>
              <a:rPr lang="pt-BR" sz="2400" dirty="0"/>
              <a:t>(CC, arts. 505 a 508)</a:t>
            </a:r>
          </a:p>
          <a:p>
            <a:pPr algn="just"/>
            <a:r>
              <a:rPr lang="pt-BR" sz="2400" dirty="0"/>
              <a:t>Cláusula inserida na venda de </a:t>
            </a:r>
            <a:r>
              <a:rPr lang="pt-BR" sz="2400" u="sng" dirty="0"/>
              <a:t>imóveis </a:t>
            </a:r>
            <a:r>
              <a:rPr lang="pt-BR" sz="2400" dirty="0"/>
              <a:t>que reserva ao vendedor o direito de recomprar a coisa no </a:t>
            </a:r>
            <a:r>
              <a:rPr lang="pt-BR" sz="2400" u="sng" dirty="0"/>
              <a:t>prazo máximo decadencial de três anos</a:t>
            </a:r>
            <a:r>
              <a:rPr lang="pt-BR" sz="2400" dirty="0"/>
              <a:t>. </a:t>
            </a:r>
          </a:p>
          <a:p>
            <a:pPr algn="just"/>
            <a:r>
              <a:rPr lang="pt-BR" sz="2400" dirty="0"/>
              <a:t>A propriedade do comprador é resolúvel – Depende de termo ou condição.</a:t>
            </a:r>
          </a:p>
          <a:p>
            <a:pPr algn="just"/>
            <a:r>
              <a:rPr lang="pt-BR" sz="2400" dirty="0"/>
              <a:t>O vendedor tem um direito potestativo de retomar o imóvel. Não há necessidade de justificativa.</a:t>
            </a:r>
          </a:p>
          <a:p>
            <a:pPr algn="just"/>
            <a:r>
              <a:rPr lang="pt-BR" sz="2400" dirty="0"/>
              <a:t>Para exercer a retrovenda, o vendedor deverá pagar ao comprador:</a:t>
            </a:r>
          </a:p>
          <a:p>
            <a:pPr lvl="0" algn="just"/>
            <a:r>
              <a:rPr lang="pt-BR" sz="2400" dirty="0"/>
              <a:t>Preço recebido.</a:t>
            </a:r>
          </a:p>
          <a:p>
            <a:pPr lvl="0" algn="just"/>
            <a:r>
              <a:rPr lang="pt-BR" sz="2400" dirty="0"/>
              <a:t>Despesas contratuais (essenciais e outras autorizadas).</a:t>
            </a:r>
          </a:p>
          <a:p>
            <a:pPr lvl="0" algn="just"/>
            <a:r>
              <a:rPr lang="pt-BR" sz="2400" dirty="0"/>
              <a:t>Benfeitorias </a:t>
            </a:r>
            <a:r>
              <a:rPr lang="pt-BR" sz="2400" b="1" dirty="0"/>
              <a:t>necessárias</a:t>
            </a:r>
            <a:r>
              <a:rPr lang="pt-BR" sz="2400" dirty="0"/>
              <a:t>.</a:t>
            </a:r>
          </a:p>
          <a:p>
            <a:pPr algn="just"/>
            <a:r>
              <a:rPr lang="pt-BR" sz="2400" u="sng" dirty="0"/>
              <a:t>CC, art. 505</a:t>
            </a:r>
            <a:r>
              <a:rPr lang="pt-BR" sz="2400" dirty="0"/>
              <a:t>: “O vendedor de coisa imóvel pode reservar-se o direito de recobrá-la no </a:t>
            </a:r>
            <a:r>
              <a:rPr lang="pt-BR" sz="2400" u="sng" dirty="0"/>
              <a:t>prazo máximo de decadência de três anos</a:t>
            </a:r>
            <a:r>
              <a:rPr lang="pt-BR" sz="2400" dirty="0"/>
              <a:t>, restituindo o preço recebido e reembolsando as despesas do comprador, inclusive as que, durante o período de resgate, se efetuaram com a sua autorização escrita, ou para a realização de benfeitorias necessárias.”</a:t>
            </a:r>
          </a:p>
          <a:p>
            <a:pPr lvl="0" algn="just"/>
            <a:r>
              <a:rPr lang="pt-BR" sz="2400" dirty="0"/>
              <a:t>O prazo decadencial pode ser alterado (só diminuído).</a:t>
            </a:r>
          </a:p>
          <a:p>
            <a:r>
              <a:rPr lang="pt-BR" sz="2400" b="1" dirty="0"/>
              <a:t> </a:t>
            </a:r>
          </a:p>
          <a:p>
            <a:endParaRPr lang="pt-BR" sz="2400" b="1" dirty="0"/>
          </a:p>
          <a:p>
            <a:endParaRPr lang="pt-BR" sz="2400" b="1" dirty="0"/>
          </a:p>
          <a:p>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740307"/>
          </a:xfrm>
          <a:prstGeom prst="rect">
            <a:avLst/>
          </a:prstGeom>
          <a:noFill/>
        </p:spPr>
        <p:txBody>
          <a:bodyPr wrap="square">
            <a:spAutoFit/>
          </a:bodyPr>
          <a:lstStyle/>
          <a:p>
            <a:endParaRPr lang="pt-BR" sz="2400" u="sng" dirty="0"/>
          </a:p>
          <a:p>
            <a:pPr algn="just"/>
            <a:r>
              <a:rPr lang="pt-BR" sz="2400" u="sng" dirty="0"/>
              <a:t>CC, art. 506</a:t>
            </a:r>
            <a:r>
              <a:rPr lang="pt-BR" sz="2400" dirty="0"/>
              <a:t>: “Se o comprador se recusar a receber as quantias a que faz jus, o vendedor, para exercer o direito de resgate, as depositará judicialmente.</a:t>
            </a:r>
          </a:p>
          <a:p>
            <a:pPr algn="just"/>
            <a:r>
              <a:rPr lang="pt-BR" sz="2400" dirty="0"/>
              <a:t>Parágrafo único. Verificada a insuficiência do depósito judicial, não será o vendedor restituído no domínio da coisa, até e enquanto não for integralmente pago o comprador.”</a:t>
            </a:r>
          </a:p>
          <a:p>
            <a:pPr algn="just"/>
            <a:endParaRPr lang="pt-BR" sz="2400" dirty="0"/>
          </a:p>
          <a:p>
            <a:pPr algn="just"/>
            <a:r>
              <a:rPr lang="pt-BR" sz="2400" dirty="0"/>
              <a:t> </a:t>
            </a:r>
          </a:p>
          <a:p>
            <a:pPr algn="just"/>
            <a:r>
              <a:rPr lang="pt-BR" sz="2400" dirty="0"/>
              <a:t>Se o comprador não atende ao direito potestativo do vendedor, caberá a ação de resgate, com depósito dessas quantias.  </a:t>
            </a:r>
          </a:p>
          <a:p>
            <a:pPr algn="just"/>
            <a:r>
              <a:rPr lang="pt-BR" sz="2400" dirty="0"/>
              <a:t>Trata-se de uma </a:t>
            </a:r>
            <a:r>
              <a:rPr lang="pt-BR" sz="2400" u="sng" dirty="0"/>
              <a:t>ação com eficácia real</a:t>
            </a:r>
            <a:r>
              <a:rPr lang="pt-BR" sz="2400" dirty="0"/>
              <a:t>, pois o bem pode ser retomado até de um terceiro adquirente (CC, art. 507). </a:t>
            </a:r>
          </a:p>
          <a:p>
            <a:pPr algn="just"/>
            <a:endParaRPr lang="pt-BR" sz="2400" dirty="0"/>
          </a:p>
          <a:p>
            <a:pPr algn="just"/>
            <a:r>
              <a:rPr lang="pt-BR" sz="2400" dirty="0"/>
              <a:t>A cláusula de retrovenda é transmissível “inter vivos” ou “mortis causa” (CC, art. 507). </a:t>
            </a:r>
          </a:p>
          <a:p>
            <a:pPr algn="just"/>
            <a:r>
              <a:rPr lang="pt-BR" sz="2400" dirty="0"/>
              <a:t>Essa cláusula não é personalíssima ou </a:t>
            </a:r>
            <a:r>
              <a:rPr lang="pt-BR" sz="2400" i="1" dirty="0"/>
              <a:t>intuitu personae.</a:t>
            </a:r>
            <a:endParaRPr lang="pt-BR" sz="2400" dirty="0"/>
          </a:p>
          <a:p>
            <a:pPr algn="just"/>
            <a:r>
              <a:rPr lang="pt-BR" sz="2400" dirty="0"/>
              <a:t>“Art. 507. O direito de retrato, que é cessível e transmissível a herdeiros e legatários, poderá ser exercido contra o terceiro adquirente”. </a:t>
            </a:r>
          </a:p>
          <a:p>
            <a:endParaRPr lang="pt-BR" sz="2400" b="1" dirty="0"/>
          </a:p>
          <a:p>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370975"/>
          </a:xfrm>
          <a:prstGeom prst="rect">
            <a:avLst/>
          </a:prstGeom>
          <a:noFill/>
        </p:spPr>
        <p:txBody>
          <a:bodyPr wrap="square">
            <a:spAutoFit/>
          </a:bodyPr>
          <a:lstStyle/>
          <a:p>
            <a:pPr algn="just"/>
            <a:endParaRPr lang="pt-BR" sz="2400" u="sng" dirty="0"/>
          </a:p>
          <a:p>
            <a:pPr algn="just"/>
            <a:r>
              <a:rPr lang="pt-BR" sz="2400" b="1" dirty="0"/>
              <a:t>Atenção: </a:t>
            </a:r>
            <a:r>
              <a:rPr lang="pt-BR" sz="2400" dirty="0"/>
              <a:t>na prática, geralmente, a retrovenda é efetivada para fins ilícitos - para esconder negócios usurários (agiotagem). </a:t>
            </a:r>
          </a:p>
          <a:p>
            <a:pPr algn="just"/>
            <a:r>
              <a:rPr lang="pt-BR" sz="2400" u="sng" dirty="0"/>
              <a:t>Tripla nulidade</a:t>
            </a:r>
            <a:r>
              <a:rPr lang="pt-BR" sz="2400" dirty="0"/>
              <a:t>:</a:t>
            </a:r>
          </a:p>
          <a:p>
            <a:pPr lvl="0" algn="just">
              <a:buFont typeface="Arial" pitchFamily="34" charset="0"/>
              <a:buChar char="•"/>
            </a:pPr>
            <a:r>
              <a:rPr lang="pt-BR" sz="2400" dirty="0"/>
              <a:t> Simulação (CC, art. 167) – Compra e venda escondendo o mútuo. </a:t>
            </a:r>
          </a:p>
          <a:p>
            <a:pPr lvl="0" algn="just">
              <a:buFont typeface="Arial" pitchFamily="34" charset="0"/>
              <a:buChar char="•"/>
            </a:pPr>
            <a:r>
              <a:rPr lang="pt-BR" sz="2400" dirty="0"/>
              <a:t> Objeto ilícito (CC, art. 166, II) - Há cobrança de juros não permitidos.</a:t>
            </a:r>
          </a:p>
          <a:p>
            <a:pPr lvl="0" algn="just">
              <a:buFont typeface="Arial" pitchFamily="34" charset="0"/>
              <a:buChar char="•"/>
            </a:pPr>
            <a:r>
              <a:rPr lang="pt-BR" sz="2400" dirty="0"/>
              <a:t> Pacto comissório real (CC, art. 1.428) – O bem está sendo dado em “garantia” sem execução posterior.</a:t>
            </a:r>
          </a:p>
          <a:p>
            <a:pPr algn="just"/>
            <a:endParaRPr lang="pt-BR" sz="2400" dirty="0"/>
          </a:p>
          <a:p>
            <a:pPr algn="just"/>
            <a:r>
              <a:rPr lang="pt-BR" sz="2400" dirty="0"/>
              <a:t>“É nulo o compromisso de compra e venda que, em realidade, traduz-se como instrumento para o credor ficar com o bem dado em garantia em relação a obrigações decorrentes de contrato de mútuo usurário, se estas não forem adimplidas. Isso porque, neste caso, a simulação, ainda que sob o regime do Código Civil de 1916 e, portanto, concebida como defeito do negócio jurídico, visa encobrir a existência de verdadeiro pacto comissório, expressamente vedado pelo artigo 765 do Código Civil anterior (1916). (...). ” (STJ, REsp 1.076.571/SP, Rel. Ministro MARCO BUZZI, QUARTA TURMA, julgado em 11/03/2014, DJe 18/03/2014).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001643"/>
          </a:xfrm>
          <a:prstGeom prst="rect">
            <a:avLst/>
          </a:prstGeom>
          <a:noFill/>
        </p:spPr>
        <p:txBody>
          <a:bodyPr wrap="square">
            <a:spAutoFit/>
          </a:bodyPr>
          <a:lstStyle/>
          <a:p>
            <a:pPr algn="just"/>
            <a:endParaRPr lang="pt-BR" sz="2400" u="sng" dirty="0"/>
          </a:p>
          <a:p>
            <a:pPr algn="just"/>
            <a:r>
              <a:rPr lang="pt-BR" sz="2400" b="1" dirty="0"/>
              <a:t>4.2. Cláusula de venda a contento </a:t>
            </a:r>
            <a:r>
              <a:rPr lang="pt-BR" sz="2400" dirty="0"/>
              <a:t>(“</a:t>
            </a:r>
            <a:r>
              <a:rPr lang="pt-BR" sz="2400" i="1" dirty="0"/>
              <a:t>ad gustum</a:t>
            </a:r>
            <a:r>
              <a:rPr lang="pt-BR" sz="2400" dirty="0"/>
              <a:t>”)</a:t>
            </a:r>
            <a:r>
              <a:rPr lang="pt-BR" sz="2400" b="1" dirty="0"/>
              <a:t> e venda sujeita a prova </a:t>
            </a:r>
            <a:r>
              <a:rPr lang="pt-BR" sz="2400" dirty="0"/>
              <a:t>(CC, arts. 509 a 512)</a:t>
            </a:r>
          </a:p>
          <a:p>
            <a:pPr algn="just"/>
            <a:endParaRPr lang="pt-BR" sz="2400" dirty="0"/>
          </a:p>
          <a:p>
            <a:pPr algn="just"/>
            <a:r>
              <a:rPr lang="pt-BR" sz="2400" dirty="0"/>
              <a:t>Na prática, apesar de a lei tratar o tema como cláusulas especiais, revelam-se como regras especiais (implícitas). </a:t>
            </a:r>
          </a:p>
          <a:p>
            <a:pPr algn="just"/>
            <a:endParaRPr lang="pt-BR" sz="2400" dirty="0"/>
          </a:p>
          <a:p>
            <a:pPr algn="just"/>
            <a:r>
              <a:rPr lang="pt-BR" sz="2400" dirty="0"/>
              <a:t>Exemplos: vinhos, cervejas, perfumes e alimentos. Por costume, há experimentação antes.</a:t>
            </a:r>
          </a:p>
          <a:p>
            <a:pPr algn="just"/>
            <a:endParaRPr lang="pt-BR" sz="2400" dirty="0"/>
          </a:p>
          <a:p>
            <a:pPr algn="just"/>
            <a:r>
              <a:rPr lang="pt-BR" sz="2400" dirty="0"/>
              <a:t>Nos dois casos (venda a contento ou sujeita à prova), a venda funciona sob condição suspensiva, estando a sua eficácia subordinada à aprovação pelo comprador. Os efeitos jurídicos são iguais. </a:t>
            </a:r>
          </a:p>
          <a:p>
            <a:pPr algn="just"/>
            <a:r>
              <a:rPr lang="pt-BR" sz="2400" dirty="0"/>
              <a:t>“Vendo-lhe o vinho </a:t>
            </a:r>
            <a:r>
              <a:rPr lang="pt-BR" sz="2400" b="1" dirty="0"/>
              <a:t>se </a:t>
            </a:r>
            <a:r>
              <a:rPr lang="pt-BR" sz="2400" dirty="0"/>
              <a:t>você o aprovar.”</a:t>
            </a:r>
          </a:p>
          <a:p>
            <a:pPr algn="just"/>
            <a:r>
              <a:rPr lang="pt-BR" sz="2400" u="sng" dirty="0"/>
              <a:t>Distinção conceitual:</a:t>
            </a:r>
            <a:endParaRPr lang="pt-BR" sz="2400" dirty="0"/>
          </a:p>
          <a:p>
            <a:pPr lvl="0" algn="just"/>
            <a:r>
              <a:rPr lang="pt-BR" sz="2400" dirty="0"/>
              <a:t>Venda a contento: a coisa ainda não é conhecida.</a:t>
            </a:r>
          </a:p>
          <a:p>
            <a:pPr lvl="0" algn="just"/>
            <a:r>
              <a:rPr lang="pt-BR" sz="2400" dirty="0"/>
              <a:t>Venda sujeita à prova: a coisa já é conhecida.</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79394" y="333832"/>
            <a:ext cx="11712606" cy="6109365"/>
          </a:xfrm>
          <a:prstGeom prst="rect">
            <a:avLst/>
          </a:prstGeom>
          <a:noFill/>
        </p:spPr>
        <p:txBody>
          <a:bodyPr wrap="square">
            <a:spAutoFit/>
          </a:bodyPr>
          <a:lstStyle/>
          <a:p>
            <a:pPr algn="just"/>
            <a:endParaRPr lang="pt-BR" sz="2300" u="sng" dirty="0"/>
          </a:p>
          <a:p>
            <a:pPr algn="just"/>
            <a:r>
              <a:rPr lang="pt-BR" sz="2300" u="sng" dirty="0"/>
              <a:t>CC, art. 509:</a:t>
            </a:r>
            <a:r>
              <a:rPr lang="pt-BR" sz="2300" dirty="0"/>
              <a:t> “A venda feita a contento do comprador entende-se realizada sob condição suspensiva, ainda que a coisa lhe tenha sido entregue; e não se reputará perfeita, enquanto o adquirente não manifestar seu agrado”.  </a:t>
            </a:r>
          </a:p>
          <a:p>
            <a:pPr algn="just"/>
            <a:r>
              <a:rPr lang="pt-BR" sz="2300" u="sng" dirty="0"/>
              <a:t>CC, art. 510</a:t>
            </a:r>
            <a:r>
              <a:rPr lang="pt-BR" sz="2300" dirty="0"/>
              <a:t>: “Também a venda sujeita a prova presume-se feita sob a condição suspensiva de que a coisa tenha as qualidades asseguradas pelo vendedor e seja idônea para o fim a que se destina”. </a:t>
            </a:r>
          </a:p>
          <a:p>
            <a:pPr algn="just"/>
            <a:r>
              <a:rPr lang="pt-BR" sz="2300" u="sng" dirty="0"/>
              <a:t>CC, art. 511</a:t>
            </a:r>
            <a:r>
              <a:rPr lang="pt-BR" sz="2300" dirty="0"/>
              <a:t>: “Em ambos os casos, as obrigações do comprador, que recebeu, sob condição suspensiva, a coisa comprada, são as de mero comodatário, enquanto não manifeste aceitá-la”.  </a:t>
            </a:r>
          </a:p>
          <a:p>
            <a:pPr algn="just"/>
            <a:r>
              <a:rPr lang="pt-BR" sz="2300" u="sng" dirty="0"/>
              <a:t>CC, art. 512:</a:t>
            </a:r>
            <a:r>
              <a:rPr lang="pt-BR" sz="2300" dirty="0"/>
              <a:t> “Não havendo prazo estipulado para a declaração do comprador, o vendedor terá direito de intimá-lo, judicial ou extrajudicialmente, para que o faça em prazo improrrogável”.</a:t>
            </a:r>
          </a:p>
          <a:p>
            <a:pPr algn="just"/>
            <a:r>
              <a:rPr lang="pt-BR" sz="2300" dirty="0"/>
              <a:t> </a:t>
            </a:r>
          </a:p>
          <a:p>
            <a:pPr algn="just"/>
            <a:r>
              <a:rPr lang="pt-BR" sz="2300" dirty="0"/>
              <a:t>Enquanto o comprador não aprova, as suas obrigações são de mero </a:t>
            </a:r>
            <a:r>
              <a:rPr lang="pt-BR" sz="2300" u="sng" dirty="0"/>
              <a:t>comodatário</a:t>
            </a:r>
            <a:r>
              <a:rPr lang="pt-BR" sz="2300" dirty="0"/>
              <a:t> (CC, art. 511).</a:t>
            </a:r>
          </a:p>
          <a:p>
            <a:pPr algn="just"/>
            <a:r>
              <a:rPr lang="pt-BR" sz="2300" dirty="0"/>
              <a:t>Comodato = empréstimo de bem infungível.</a:t>
            </a:r>
          </a:p>
          <a:p>
            <a:pPr lvl="0" algn="just"/>
            <a:r>
              <a:rPr lang="pt-BR" sz="2300" dirty="0"/>
              <a:t>O instrumento pode fixar um prazo para aprovação.  Não havendo prazo, o vendedor deverá notificar o comprador (judicial ou extrajudicialmente) para que o faça em prazo improrrogável. </a:t>
            </a:r>
          </a:p>
          <a:p>
            <a:pPr lvl="0" algn="just"/>
            <a:r>
              <a:rPr lang="pt-BR" sz="2300" dirty="0"/>
              <a:t>Sob pena de ação de reintegração da posse, nos dois casos. </a:t>
            </a:r>
            <a:endParaRPr lang="pt-BR" sz="2400"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6001643"/>
          </a:xfrm>
          <a:prstGeom prst="rect">
            <a:avLst/>
          </a:prstGeom>
          <a:noFill/>
        </p:spPr>
        <p:txBody>
          <a:bodyPr wrap="square">
            <a:spAutoFit/>
          </a:bodyPr>
          <a:lstStyle/>
          <a:p>
            <a:endParaRPr lang="pt-BR" sz="2400" b="1" dirty="0"/>
          </a:p>
          <a:p>
            <a:pPr algn="just"/>
            <a:r>
              <a:rPr lang="pt-BR" sz="2400" b="1" dirty="0"/>
              <a:t>4.3. Cláusula de preempção, preferência ou prelação </a:t>
            </a:r>
            <a:r>
              <a:rPr lang="pt-BR" sz="2400" b="1" u="sng" dirty="0"/>
              <a:t>convencional</a:t>
            </a:r>
            <a:r>
              <a:rPr lang="pt-BR" sz="2400" b="1" dirty="0"/>
              <a:t> </a:t>
            </a:r>
            <a:r>
              <a:rPr lang="pt-BR" sz="2400" dirty="0"/>
              <a:t>(CC, arts. 513 a 520)</a:t>
            </a:r>
          </a:p>
          <a:p>
            <a:pPr algn="just"/>
            <a:r>
              <a:rPr lang="pt-BR" sz="2400" dirty="0"/>
              <a:t>Cláusula inserida na venda de </a:t>
            </a:r>
            <a:r>
              <a:rPr lang="pt-BR" sz="2400" u="sng" dirty="0"/>
              <a:t>móveis ou imóveis</a:t>
            </a:r>
            <a:r>
              <a:rPr lang="pt-BR" sz="2400" dirty="0"/>
              <a:t> que impõe ao comprador a obrigação de oferecer ao vendedor a coisa que aquele vai vender ou dar em pagamento, em igualdade de condições (“tanto por tanto”) (CC, art. 513).</a:t>
            </a:r>
          </a:p>
          <a:p>
            <a:pPr algn="just"/>
            <a:endParaRPr lang="pt-BR" sz="2400" dirty="0"/>
          </a:p>
          <a:p>
            <a:pPr algn="just"/>
            <a:r>
              <a:rPr lang="pt-BR" sz="2400" dirty="0"/>
              <a:t>CC, art. 513: “A preempção, ou preferência, impõe ao comprador a obrigação de oferecer ao vendedor a coisa que aquele vai vender, ou dar em pagamento, para que este use de seu direito de prelação na compra, tanto por tanto. Parágrafo único. O prazo para exercer o direito de preferência </a:t>
            </a:r>
            <a:r>
              <a:rPr lang="pt-BR" sz="2400" b="1" u="sng" dirty="0"/>
              <a:t>não poderá exceder </a:t>
            </a:r>
            <a:r>
              <a:rPr lang="pt-BR" sz="2400" dirty="0"/>
              <a:t>a cento e oitenta dias, se a coisa for móvel, ou a dois anos, se imóvel”.</a:t>
            </a:r>
          </a:p>
          <a:p>
            <a:pPr algn="just"/>
            <a:endParaRPr lang="pt-BR" sz="2400" dirty="0"/>
          </a:p>
          <a:p>
            <a:pPr algn="just"/>
            <a:r>
              <a:rPr lang="pt-BR" sz="2400" dirty="0"/>
              <a:t>CC, art. 513, parágrafo único: Prazos decadenciais. São prazos de extensão ou cobertura da preferência (contados da venda original).</a:t>
            </a:r>
          </a:p>
          <a:p>
            <a:pPr lvl="0" algn="just">
              <a:buFont typeface="Arial" pitchFamily="34" charset="0"/>
              <a:buChar char="•"/>
            </a:pPr>
            <a:r>
              <a:rPr lang="pt-BR" sz="2400" dirty="0"/>
              <a:t> Bens móveis = da data da venda, até 180 dias depois.</a:t>
            </a:r>
          </a:p>
          <a:p>
            <a:pPr lvl="0" algn="just">
              <a:buFont typeface="Arial" pitchFamily="34" charset="0"/>
              <a:buChar char="•"/>
            </a:pPr>
            <a:r>
              <a:rPr lang="pt-BR" sz="2400" dirty="0"/>
              <a:t> Bens imóveis = da data da venda, até 2 anos depois. </a:t>
            </a: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3098536"/>
            <a:ext cx="134954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pt-BR" dirty="0"/>
              <a:t> </a:t>
            </a:r>
          </a:p>
        </p:txBody>
      </p:sp>
    </p:spTree>
    <p:extLst>
      <p:ext uri="{BB962C8B-B14F-4D97-AF65-F5344CB8AC3E}">
        <p14:creationId xmlns:p14="http://schemas.microsoft.com/office/powerpoint/2010/main" val="1394148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4154984"/>
          </a:xfrm>
          <a:prstGeom prst="rect">
            <a:avLst/>
          </a:prstGeom>
          <a:noFill/>
        </p:spPr>
        <p:txBody>
          <a:bodyPr wrap="square">
            <a:spAutoFit/>
          </a:bodyPr>
          <a:lstStyle/>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pic>
        <p:nvPicPr>
          <p:cNvPr id="7" name="Imagem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6443" y="949911"/>
            <a:ext cx="9685538" cy="5104660"/>
          </a:xfrm>
          <a:prstGeom prst="rect">
            <a:avLst/>
          </a:prstGeom>
          <a:noFill/>
          <a:ln>
            <a:noFill/>
          </a:ln>
        </p:spPr>
      </p:pic>
    </p:spTree>
    <p:extLst>
      <p:ext uri="{BB962C8B-B14F-4D97-AF65-F5344CB8AC3E}">
        <p14:creationId xmlns:p14="http://schemas.microsoft.com/office/powerpoint/2010/main" val="1394148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4154984"/>
          </a:xfrm>
          <a:prstGeom prst="rect">
            <a:avLst/>
          </a:prstGeom>
          <a:noFill/>
        </p:spPr>
        <p:txBody>
          <a:bodyPr wrap="square">
            <a:spAutoFit/>
          </a:bodyPr>
          <a:lstStyle/>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10" name="Retângulo 9"/>
          <p:cNvSpPr/>
          <p:nvPr/>
        </p:nvSpPr>
        <p:spPr>
          <a:xfrm>
            <a:off x="532661" y="745723"/>
            <a:ext cx="11532092" cy="5170646"/>
          </a:xfrm>
          <a:prstGeom prst="rect">
            <a:avLst/>
          </a:prstGeom>
        </p:spPr>
        <p:txBody>
          <a:bodyPr wrap="square">
            <a:spAutoFit/>
          </a:bodyPr>
          <a:lstStyle/>
          <a:p>
            <a:pPr algn="just"/>
            <a:endParaRPr lang="pt-BR" b="1" dirty="0"/>
          </a:p>
          <a:p>
            <a:pPr algn="just"/>
            <a:r>
              <a:rPr lang="pt-BR" sz="2400" dirty="0"/>
              <a:t>CC, art. 516 - Prazos decadenciais para manifestação do vendedor quanto à preferência, após notificação pelo comprador.</a:t>
            </a:r>
          </a:p>
          <a:p>
            <a:pPr lvl="0" algn="just"/>
            <a:endParaRPr lang="pt-BR" sz="2400" dirty="0"/>
          </a:p>
          <a:p>
            <a:pPr lvl="0" algn="just">
              <a:buFont typeface="Arial" pitchFamily="34" charset="0"/>
              <a:buChar char="•"/>
            </a:pPr>
            <a:r>
              <a:rPr lang="pt-BR" sz="2400" dirty="0"/>
              <a:t> 3 dias: móveis.</a:t>
            </a:r>
          </a:p>
          <a:p>
            <a:pPr lvl="0" algn="just">
              <a:buFont typeface="Arial" pitchFamily="34" charset="0"/>
              <a:buChar char="•"/>
            </a:pPr>
            <a:r>
              <a:rPr lang="pt-BR" sz="2400" dirty="0"/>
              <a:t> 60 dias: imóveis.</a:t>
            </a:r>
          </a:p>
          <a:p>
            <a:pPr algn="just"/>
            <a:endParaRPr lang="pt-BR" sz="2400" dirty="0"/>
          </a:p>
          <a:p>
            <a:pPr algn="just"/>
            <a:r>
              <a:rPr lang="pt-BR" sz="2400" dirty="0"/>
              <a:t>Os prazos decadenciais mencionados no art. 516 do CC estão dentro dos prazos do art. 513, parágrafo, único do CC. </a:t>
            </a:r>
          </a:p>
          <a:p>
            <a:pPr algn="just"/>
            <a:r>
              <a:rPr lang="pt-BR" sz="2400" dirty="0"/>
              <a:t>Esses prazos só podem ser aumentados, mas não diminuídos (prazos mínimos).</a:t>
            </a:r>
          </a:p>
          <a:p>
            <a:pPr algn="just"/>
            <a:endParaRPr lang="pt-BR" sz="2400" dirty="0"/>
          </a:p>
          <a:p>
            <a:pPr algn="just"/>
            <a:r>
              <a:rPr lang="pt-BR" sz="2400" dirty="0"/>
              <a:t>CC, art. 516: “Inexistindo prazo estipulado, o direito de preempção caducará, se a coisa for móvel, não se exercendo nos três dias, e, se for imóvel, não se exercendo nos sessenta dias subseqüentes à data em que o comprador tiver notificado o vendedor”.</a:t>
            </a:r>
          </a:p>
        </p:txBody>
      </p:sp>
    </p:spTree>
    <p:extLst>
      <p:ext uri="{BB962C8B-B14F-4D97-AF65-F5344CB8AC3E}">
        <p14:creationId xmlns:p14="http://schemas.microsoft.com/office/powerpoint/2010/main" val="1394148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4154984"/>
          </a:xfrm>
          <a:prstGeom prst="rect">
            <a:avLst/>
          </a:prstGeom>
          <a:noFill/>
        </p:spPr>
        <p:txBody>
          <a:bodyPr wrap="square">
            <a:spAutoFit/>
          </a:bodyPr>
          <a:lstStyle/>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10" name="Retângulo 9"/>
          <p:cNvSpPr/>
          <p:nvPr/>
        </p:nvSpPr>
        <p:spPr>
          <a:xfrm>
            <a:off x="417250" y="745724"/>
            <a:ext cx="11603115" cy="6001643"/>
          </a:xfrm>
          <a:prstGeom prst="rect">
            <a:avLst/>
          </a:prstGeom>
        </p:spPr>
        <p:txBody>
          <a:bodyPr wrap="square">
            <a:spAutoFit/>
          </a:bodyPr>
          <a:lstStyle/>
          <a:p>
            <a:pPr algn="just"/>
            <a:r>
              <a:rPr lang="pt-BR" sz="2400" b="1" dirty="0"/>
              <a:t>Atenção</a:t>
            </a:r>
            <a:r>
              <a:rPr lang="pt-BR" sz="2400" dirty="0"/>
              <a:t>: Se o vendedor originário for preterido na sua preferência, somente poderá pleitear perdas e danos do comprador, respondendo solidariamente o terceiro adquirente de má-fé (CC, art. 518).</a:t>
            </a:r>
          </a:p>
          <a:p>
            <a:pPr algn="just"/>
            <a:endParaRPr lang="pt-BR" sz="2400" dirty="0"/>
          </a:p>
          <a:p>
            <a:pPr algn="just"/>
            <a:r>
              <a:rPr lang="pt-BR" sz="2400" dirty="0"/>
              <a:t>CC, art. 518: “Responderá por perdas e danos o comprador, se alienar a coisa sem ter dado ao vendedor ciência do preço e das vantagens que por ela lhe oferecem. Responderá solidariamente o adquirente, se tiver procedido de má-fé”.</a:t>
            </a:r>
          </a:p>
          <a:p>
            <a:pPr algn="just"/>
            <a:r>
              <a:rPr lang="pt-BR" sz="2400" dirty="0"/>
              <a:t>Na preempção convencional, não cabe adjudicação da coisa, como ocorre no condomínio. Prazo prescricional = 10 anos (Responsabilidade civil contratual – STJ).</a:t>
            </a:r>
          </a:p>
          <a:p>
            <a:pPr algn="just"/>
            <a:endParaRPr lang="pt-BR" sz="2400" b="1" dirty="0"/>
          </a:p>
          <a:p>
            <a:pPr algn="just"/>
            <a:endParaRPr lang="pt-BR" sz="2400" b="1" dirty="0"/>
          </a:p>
          <a:p>
            <a:pPr algn="just"/>
            <a:r>
              <a:rPr lang="pt-BR" sz="2400" b="1" dirty="0"/>
              <a:t>Cuidado para a seguinte diferenciação:</a:t>
            </a:r>
            <a:endParaRPr lang="pt-BR" sz="2400" dirty="0"/>
          </a:p>
          <a:p>
            <a:pPr lvl="0" algn="just">
              <a:buFont typeface="Arial" pitchFamily="34" charset="0"/>
              <a:buChar char="•"/>
            </a:pPr>
            <a:r>
              <a:rPr lang="pt-BR" sz="2400" dirty="0"/>
              <a:t> Preempção legal (exemplo: CC, art. 504): os efeitos são reais - “erga omnes”: Cabe a adjudicação da coisa.</a:t>
            </a:r>
          </a:p>
          <a:p>
            <a:pPr lvl="0" algn="just">
              <a:buFont typeface="Arial" pitchFamily="34" charset="0"/>
              <a:buChar char="•"/>
            </a:pPr>
            <a:r>
              <a:rPr lang="pt-BR" sz="2400" dirty="0"/>
              <a:t> Preempção convencional: os efeitos são “inter partes”: Cabem perdas e danos. Cláusula de preferência = efeitos obrigacionais (</a:t>
            </a:r>
            <a:r>
              <a:rPr lang="pt-BR" sz="2400" i="1" dirty="0"/>
              <a:t>res inter alios</a:t>
            </a:r>
            <a:r>
              <a:rPr lang="pt-BR" sz="2400" dirty="0"/>
              <a:t>).</a:t>
            </a:r>
          </a:p>
        </p:txBody>
      </p:sp>
    </p:spTree>
    <p:extLst>
      <p:ext uri="{BB962C8B-B14F-4D97-AF65-F5344CB8AC3E}">
        <p14:creationId xmlns:p14="http://schemas.microsoft.com/office/powerpoint/2010/main" val="1394148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4154984"/>
          </a:xfrm>
          <a:prstGeom prst="rect">
            <a:avLst/>
          </a:prstGeom>
          <a:noFill/>
        </p:spPr>
        <p:txBody>
          <a:bodyPr wrap="square">
            <a:spAutoFit/>
          </a:bodyPr>
          <a:lstStyle/>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10" name="Retângulo 9"/>
          <p:cNvSpPr/>
          <p:nvPr/>
        </p:nvSpPr>
        <p:spPr>
          <a:xfrm>
            <a:off x="417250" y="745724"/>
            <a:ext cx="11603115" cy="5262979"/>
          </a:xfrm>
          <a:prstGeom prst="rect">
            <a:avLst/>
          </a:prstGeom>
        </p:spPr>
        <p:txBody>
          <a:bodyPr wrap="square">
            <a:spAutoFit/>
          </a:bodyPr>
          <a:lstStyle/>
          <a:p>
            <a:pPr algn="just"/>
            <a:r>
              <a:rPr lang="pt-BR" sz="2400" b="1" dirty="0"/>
              <a:t>4.4. Cláusula de venda com reserva de domínio </a:t>
            </a:r>
            <a:r>
              <a:rPr lang="pt-BR" sz="2400" dirty="0"/>
              <a:t>(CC, arts. 521 a 528)</a:t>
            </a:r>
          </a:p>
          <a:p>
            <a:pPr algn="just"/>
            <a:r>
              <a:rPr lang="pt-BR" sz="2400" dirty="0"/>
              <a:t>Cláusula inserida na venda de bens móveis infungíveis pela qual o vendedor mantém a propriedade da coisa, tendo o comprador mera posse direta.  Porém, se o comprador paga integralmente o preço, adquire a propriedade; ou seja, a propriedade do vendedor é resolúvel.</a:t>
            </a:r>
          </a:p>
          <a:p>
            <a:pPr algn="just"/>
            <a:r>
              <a:rPr lang="pt-BR" sz="2400" dirty="0"/>
              <a:t>Exemplo: venda de veículo (infungível: número de chassi).</a:t>
            </a:r>
          </a:p>
          <a:p>
            <a:pPr algn="just"/>
            <a:r>
              <a:rPr lang="pt-BR" sz="2400" b="1" dirty="0"/>
              <a:t> </a:t>
            </a:r>
            <a:endParaRPr lang="pt-BR" sz="2400" dirty="0"/>
          </a:p>
          <a:p>
            <a:pPr algn="just"/>
            <a:endParaRPr lang="pt-BR" sz="2400" dirty="0"/>
          </a:p>
          <a:p>
            <a:pPr algn="just"/>
            <a:r>
              <a:rPr lang="pt-BR" sz="2400" dirty="0"/>
              <a:t>CC, art. 522 - Prevê que a cláusula é formal e não solene, pois exige a forma escrita, sob pena de nulidade – art. 166, IV, CC (requisito de validade). </a:t>
            </a:r>
          </a:p>
          <a:p>
            <a:pPr algn="just"/>
            <a:endParaRPr lang="pt-BR" sz="2400" dirty="0"/>
          </a:p>
          <a:p>
            <a:pPr algn="just"/>
            <a:r>
              <a:rPr lang="pt-BR" sz="2400" dirty="0"/>
              <a:t>Além disso, para ter eficácia perante terceiros, deve ser registrada no Cartório de Títulos e Documentos do domicílio do comprador - </a:t>
            </a:r>
            <a:r>
              <a:rPr lang="pt-BR" sz="2400" i="1" dirty="0"/>
              <a:t>erga omnes </a:t>
            </a:r>
            <a:r>
              <a:rPr lang="pt-BR" sz="2400" dirty="0"/>
              <a:t>(fator de eficácia)</a:t>
            </a:r>
            <a:r>
              <a:rPr lang="pt-BR" sz="2400" i="1" dirty="0"/>
              <a:t>.</a:t>
            </a:r>
            <a:endParaRPr lang="pt-BR" sz="2400" dirty="0"/>
          </a:p>
          <a:p>
            <a:r>
              <a:rPr lang="pt-BR" sz="2400" dirty="0"/>
              <a:t> </a:t>
            </a:r>
          </a:p>
        </p:txBody>
      </p:sp>
    </p:spTree>
    <p:extLst>
      <p:ext uri="{BB962C8B-B14F-4D97-AF65-F5344CB8AC3E}">
        <p14:creationId xmlns:p14="http://schemas.microsoft.com/office/powerpoint/2010/main" val="1394148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10431" y="333832"/>
            <a:ext cx="11663200" cy="4154984"/>
          </a:xfrm>
          <a:prstGeom prst="rect">
            <a:avLst/>
          </a:prstGeom>
          <a:noFill/>
        </p:spPr>
        <p:txBody>
          <a:bodyPr wrap="square">
            <a:spAutoFit/>
          </a:bodyPr>
          <a:lstStyle/>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
        <p:nvSpPr>
          <p:cNvPr id="10" name="Retângulo 9"/>
          <p:cNvSpPr/>
          <p:nvPr/>
        </p:nvSpPr>
        <p:spPr>
          <a:xfrm>
            <a:off x="417250" y="745724"/>
            <a:ext cx="11603115" cy="5632311"/>
          </a:xfrm>
          <a:prstGeom prst="rect">
            <a:avLst/>
          </a:prstGeom>
        </p:spPr>
        <p:txBody>
          <a:bodyPr wrap="square">
            <a:spAutoFit/>
          </a:bodyPr>
          <a:lstStyle/>
          <a:p>
            <a:pPr algn="just"/>
            <a:r>
              <a:rPr lang="pt-BR" sz="2400" dirty="0"/>
              <a:t>CC, art. 524: O dispositivo prevê que a coisa perece para o comprador, que responde pelos seus riscos (“res perit emptoris”). Exceção à regra “res perit domino” (a coisa perece para o dono). </a:t>
            </a:r>
          </a:p>
          <a:p>
            <a:pPr algn="just"/>
            <a:r>
              <a:rPr lang="pt-BR" sz="2400" dirty="0"/>
              <a:t> </a:t>
            </a:r>
          </a:p>
          <a:p>
            <a:pPr algn="just"/>
            <a:r>
              <a:rPr lang="pt-BR" sz="2400" dirty="0"/>
              <a:t>Se houver inadimplemento do comprador, o vendedor terá duas opções (CC, art. 526):</a:t>
            </a:r>
          </a:p>
          <a:p>
            <a:pPr lvl="0" algn="just"/>
            <a:r>
              <a:rPr lang="pt-BR" sz="2400" dirty="0"/>
              <a:t>1º: cobrar as parcelas vencidas e vincendas; </a:t>
            </a:r>
            <a:r>
              <a:rPr lang="pt-BR" sz="2400" b="1" dirty="0"/>
              <a:t>ou</a:t>
            </a:r>
            <a:endParaRPr lang="pt-BR" sz="2400" dirty="0"/>
          </a:p>
          <a:p>
            <a:pPr lvl="0" algn="just"/>
            <a:r>
              <a:rPr lang="pt-BR" sz="2400" dirty="0"/>
              <a:t>2º: recuperar a posse do bem.</a:t>
            </a:r>
          </a:p>
          <a:p>
            <a:pPr algn="just"/>
            <a:r>
              <a:rPr lang="pt-BR" sz="2400" dirty="0"/>
              <a:t> </a:t>
            </a:r>
          </a:p>
          <a:p>
            <a:pPr algn="just"/>
            <a:r>
              <a:rPr lang="pt-BR" sz="2400" dirty="0"/>
              <a:t>CC, art. 526: “Verificada a mora do comprador, poderá o vendedor mover contra ele a competente ação de cobrança das prestações vencidas e vincendas e o mais que lhe for devido; ou poderá recuperar a posse da coisa vendida”. </a:t>
            </a:r>
          </a:p>
          <a:p>
            <a:pPr algn="just"/>
            <a:r>
              <a:rPr lang="pt-BR" sz="2400" dirty="0"/>
              <a:t>CC, art. 525: “O vendedor somente poderá executar a cláusula de reserva de domínio após constituir o comprador em mora, mediante protesto do título ou interpelação judicial”. </a:t>
            </a:r>
          </a:p>
          <a:p>
            <a:pPr algn="just"/>
            <a:r>
              <a:rPr lang="pt-BR" sz="2400" dirty="0"/>
              <a:t>A mora é </a:t>
            </a:r>
            <a:r>
              <a:rPr lang="pt-BR" sz="2400" i="1" dirty="0"/>
              <a:t>ex persona.</a:t>
            </a:r>
            <a:r>
              <a:rPr lang="pt-BR" sz="2400" dirty="0"/>
              <a:t> </a:t>
            </a:r>
          </a:p>
          <a:p>
            <a:r>
              <a:rPr lang="pt-BR" sz="2400" dirty="0"/>
              <a:t> </a:t>
            </a:r>
          </a:p>
        </p:txBody>
      </p:sp>
    </p:spTree>
    <p:extLst>
      <p:ext uri="{BB962C8B-B14F-4D97-AF65-F5344CB8AC3E}">
        <p14:creationId xmlns:p14="http://schemas.microsoft.com/office/powerpoint/2010/main" val="1394148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83A9-AB4E-B968-AD5F-AFD3F9EE49D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34D689D-1D46-0F41-C788-5967AD3ACDF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B9F312BB-1F93-949D-FACD-18804ECF024E}"/>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90E5EF1-77F9-CCDF-0FF6-D1C781D31BCD}"/>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C6D5967A-43C4-255B-46BE-FFE22056C22B}"/>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906C59C4-3BEB-B5BC-6BD2-E79EA5039C16}"/>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pic>
        <p:nvPicPr>
          <p:cNvPr id="2" name="Picture 2" descr="Ubíqua - A Revolução do conhecimento">
            <a:extLst>
              <a:ext uri="{FF2B5EF4-FFF2-40B4-BE49-F238E27FC236}">
                <a16:creationId xmlns:a16="http://schemas.microsoft.com/office/drawing/2014/main" id="{D1B874A3-9CC6-2D7B-68B5-8B3BC2AC52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6456" y="2650405"/>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BB95A33C-92B6-88CA-F5C1-B520B6F974B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290228815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795</TotalTime>
  <Words>4141</Words>
  <Application>Microsoft Office PowerPoint</Application>
  <PresentationFormat>Widescreen</PresentationFormat>
  <Paragraphs>282</Paragraphs>
  <Slides>26</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26</vt:i4>
      </vt:variant>
    </vt:vector>
  </HeadingPairs>
  <TitlesOfParts>
    <vt:vector size="31" baseType="lpstr">
      <vt:lpstr>Arial</vt:lpstr>
      <vt:lpstr>Calibri</vt:lpstr>
      <vt:lpstr>Calibri Light</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Onildo Ribeiro de Assis II</dc:creator>
  <cp:lastModifiedBy>Flávio Tartuce</cp:lastModifiedBy>
  <cp:revision>44</cp:revision>
  <dcterms:created xsi:type="dcterms:W3CDTF">2023-02-08T15:30:27Z</dcterms:created>
  <dcterms:modified xsi:type="dcterms:W3CDTF">2025-11-17T22:29:48Z</dcterms:modified>
</cp:coreProperties>
</file>