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5"/>
  </p:notesMasterIdLst>
  <p:sldIdLst>
    <p:sldId id="256" r:id="rId2"/>
    <p:sldId id="257" r:id="rId3"/>
    <p:sldId id="261" r:id="rId4"/>
    <p:sldId id="258" r:id="rId5"/>
    <p:sldId id="259"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embeddedFontLst>
    <p:embeddedFont>
      <p:font typeface="Noto Serif Georgian ExtraBold" charset="0"/>
      <p:bold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37" d="100"/>
          <a:sy n="137" d="100"/>
        </p:scale>
        <p:origin x="-2700" y="-90"/>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1f7a341eceb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1f7a341ece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1f7a341eceb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1f7a341ece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1f7a341eceb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1f7a341ece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1f7a341eceb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1f7a341ece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1f7a341eceb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1f7a341ece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1f7a341eceb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1f7a341ece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1f7a341eceb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1f7a341ece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normAutofit/>
          </a:bodyPr>
          <a:lstStyle/>
          <a:p>
            <a:endParaRPr lang="pt-B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90C1E799-2D7E-439D-A854-2BAFAB4475CD}"/>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 xmlns:a16="http://schemas.microsoft.com/office/drawing/2014/main" id="{4BB93F40-8E72-4AD9-AC2C-945D3F8568BC}"/>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 xmlns:a16="http://schemas.microsoft.com/office/drawing/2014/main" id="{44B47C40-253E-49F2-96CF-5E1F5F470663}"/>
              </a:ext>
            </a:extLst>
          </p:cNvPr>
          <p:cNvSpPr>
            <a:spLocks noGrp="1"/>
          </p:cNvSpPr>
          <p:nvPr>
            <p:ph type="dt" sz="half" idx="10"/>
          </p:nvPr>
        </p:nvSpPr>
        <p:spPr>
          <a:xfrm>
            <a:off x="628650" y="4767264"/>
            <a:ext cx="2057401" cy="273844"/>
          </a:xfrm>
          <a:prstGeom prst="rect">
            <a:avLst/>
          </a:prstGeom>
        </p:spPr>
        <p:txBody>
          <a:bodyPr lIns="161867" tIns="80934" rIns="161867" bIns="80934"/>
          <a:lstStyle/>
          <a:p>
            <a:fld id="{1D8BD707-D9CF-40AE-B4C6-C98DA3205C09}" type="datetimeFigureOut">
              <a:rPr lang="en-US" smtClean="0"/>
              <a:pPr/>
              <a:t>5/10/2026</a:t>
            </a:fld>
            <a:endParaRPr lang="en-US"/>
          </a:p>
        </p:txBody>
      </p:sp>
      <p:sp>
        <p:nvSpPr>
          <p:cNvPr id="5" name="Espaço Reservado para Rodapé 4">
            <a:extLst>
              <a:ext uri="{FF2B5EF4-FFF2-40B4-BE49-F238E27FC236}">
                <a16:creationId xmlns="" xmlns:a16="http://schemas.microsoft.com/office/drawing/2014/main" id="{4970E99F-5987-4B9F-BB91-48A32C500AB3}"/>
              </a:ext>
            </a:extLst>
          </p:cNvPr>
          <p:cNvSpPr>
            <a:spLocks noGrp="1"/>
          </p:cNvSpPr>
          <p:nvPr>
            <p:ph type="ftr" sz="quarter" idx="11"/>
          </p:nvPr>
        </p:nvSpPr>
        <p:spPr>
          <a:xfrm>
            <a:off x="3028952" y="4767264"/>
            <a:ext cx="3086100" cy="273844"/>
          </a:xfrm>
          <a:prstGeom prst="rect">
            <a:avLst/>
          </a:prstGeom>
        </p:spPr>
        <p:txBody>
          <a:bodyPr lIns="161867" tIns="80934" rIns="161867" bIns="80934"/>
          <a:lstStyle/>
          <a:p>
            <a:endParaRPr lang="pt-BR"/>
          </a:p>
        </p:txBody>
      </p:sp>
      <p:sp>
        <p:nvSpPr>
          <p:cNvPr id="6" name="Espaço Reservado para Número de Slide 5">
            <a:extLst>
              <a:ext uri="{FF2B5EF4-FFF2-40B4-BE49-F238E27FC236}">
                <a16:creationId xmlns="" xmlns:a16="http://schemas.microsoft.com/office/drawing/2014/main" id="{7EBC06C2-3F0A-41FC-A194-060BFB936D14}"/>
              </a:ext>
            </a:extLst>
          </p:cNvPr>
          <p:cNvSpPr>
            <a:spLocks noGrp="1"/>
          </p:cNvSpPr>
          <p:nvPr>
            <p:ph type="sldNum" sz="quarter" idx="12"/>
          </p:nvPr>
        </p:nvSpPr>
        <p:spPr/>
        <p:txBody>
          <a:bodyPr/>
          <a:lstStyle/>
          <a:p>
            <a:fld id="{B6F15528-21DE-4FAA-801E-634DDDAF4B2B}" type="slidenum">
              <a:rPr lang="pt-BR" smtClean="0"/>
              <a:pPr/>
              <a:t>‹nº›</a:t>
            </a:fld>
            <a:endParaRPr lang="pt-BR"/>
          </a:p>
        </p:txBody>
      </p:sp>
    </p:spTree>
    <p:extLst>
      <p:ext uri="{BB962C8B-B14F-4D97-AF65-F5344CB8AC3E}">
        <p14:creationId xmlns="" xmlns:p14="http://schemas.microsoft.com/office/powerpoint/2010/main" val="101546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4">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p:nvPr/>
        </p:nvSpPr>
        <p:spPr>
          <a:xfrm>
            <a:off x="323850" y="1779662"/>
            <a:ext cx="6642000" cy="3294138"/>
          </a:xfrm>
          <a:prstGeom prst="rect">
            <a:avLst/>
          </a:prstGeom>
          <a:noFill/>
          <a:ln>
            <a:noFill/>
          </a:ln>
        </p:spPr>
        <p:txBody>
          <a:bodyPr spcFirstLastPara="1" wrap="square" lIns="91425" tIns="91425" rIns="91425" bIns="91425" anchor="t" anchorCtr="0">
            <a:normAutofit lnSpcReduction="10000"/>
          </a:bodyPr>
          <a:lstStyle/>
          <a:p>
            <a:pPr marL="0" lvl="0" indent="0" algn="l" rtl="0">
              <a:lnSpc>
                <a:spcPct val="100000"/>
              </a:lnSpc>
              <a:spcBef>
                <a:spcPts val="0"/>
              </a:spcBef>
              <a:spcAft>
                <a:spcPts val="0"/>
              </a:spcAft>
              <a:buNone/>
            </a:pPr>
            <a:r>
              <a:rPr lang="pt-BR" sz="45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p>
          <a:p>
            <a:pPr marL="0" lvl="0" indent="0" algn="l" rtl="0">
              <a:lnSpc>
                <a:spcPct val="100000"/>
              </a:lnSpc>
              <a:spcBef>
                <a:spcPts val="0"/>
              </a:spcBef>
              <a:spcAft>
                <a:spcPts val="0"/>
              </a:spcAft>
              <a:buNone/>
            </a:pPr>
            <a:r>
              <a:rPr lang="pt-BR" sz="4500" dirty="0" smtClean="0">
                <a:solidFill>
                  <a:srgbClr val="192933"/>
                </a:solidFill>
                <a:latin typeface="Noto Serif Georgian ExtraBold"/>
                <a:ea typeface="Noto Serif Georgian ExtraBold"/>
                <a:cs typeface="Noto Serif Georgian ExtraBold"/>
                <a:sym typeface="Noto Serif Georgian ExtraBold"/>
              </a:rPr>
              <a:t>Aula 2 </a:t>
            </a:r>
            <a:endParaRPr sz="4500" dirty="0">
              <a:solidFill>
                <a:srgbClr val="192933"/>
              </a:solidFill>
              <a:latin typeface="Noto Serif Georgian ExtraBold"/>
              <a:ea typeface="Noto Serif Georgian ExtraBold"/>
              <a:cs typeface="Noto Serif Georgian ExtraBold"/>
              <a:sym typeface="Noto Serif Georgian ExtraBold"/>
            </a:endParaRPr>
          </a:p>
          <a:p>
            <a:pPr marL="0" lvl="0" indent="0" algn="l" rtl="0">
              <a:spcBef>
                <a:spcPts val="0"/>
              </a:spcBef>
              <a:spcAft>
                <a:spcPts val="0"/>
              </a:spcAft>
              <a:buNone/>
            </a:pPr>
            <a:r>
              <a:rPr lang="pt-BR" sz="3000" dirty="0" smtClean="0">
                <a:solidFill>
                  <a:srgbClr val="192933"/>
                </a:solidFill>
              </a:rPr>
              <a:t>Professor Flavio Tartuce</a:t>
            </a:r>
            <a:endParaRPr sz="3000" dirty="0">
              <a:solidFill>
                <a:srgbClr val="192933"/>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1500"/>
                                        <p:tgtEl>
                                          <p:spTgt spid="54"/>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107504" y="108475"/>
            <a:ext cx="8724796" cy="5727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SzPts val="990"/>
              <a:buNone/>
            </a:pPr>
            <a:r>
              <a:rPr lang="pt-BR" sz="22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endParaRPr sz="220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107504" y="627534"/>
            <a:ext cx="8724796" cy="4104456"/>
          </a:xfrm>
          <a:prstGeom prst="rect">
            <a:avLst/>
          </a:prstGeom>
        </p:spPr>
        <p:txBody>
          <a:bodyPr spcFirstLastPara="1" wrap="square" lIns="91425" tIns="91425" rIns="91425" bIns="91425" anchor="t" anchorCtr="0">
            <a:noAutofit/>
          </a:bodyPr>
          <a:lstStyle/>
          <a:p>
            <a:pPr marL="0" lvl="0" indent="0" algn="just">
              <a:spcAft>
                <a:spcPts val="1200"/>
              </a:spcAft>
              <a:buNone/>
            </a:pPr>
            <a:r>
              <a:rPr lang="pt-BR" sz="2200" dirty="0" smtClean="0">
                <a:solidFill>
                  <a:schemeClr val="tx1"/>
                </a:solidFill>
              </a:rPr>
              <a:t>O que é o planejamento sucessório? </a:t>
            </a:r>
          </a:p>
          <a:p>
            <a:pPr marL="0" lvl="0" indent="0" algn="just">
              <a:spcAft>
                <a:spcPts val="1200"/>
              </a:spcAft>
              <a:buNone/>
            </a:pPr>
            <a:r>
              <a:rPr lang="pt-BR" sz="2200" dirty="0" smtClean="0">
                <a:solidFill>
                  <a:schemeClr val="tx1"/>
                </a:solidFill>
              </a:rPr>
              <a:t>“O instrumento jurídico que permite a adoção de uma estratégia voltada para a </a:t>
            </a:r>
            <a:r>
              <a:rPr lang="pt-BR" sz="2200" b="1" u="sng" dirty="0" smtClean="0">
                <a:solidFill>
                  <a:schemeClr val="tx1"/>
                </a:solidFill>
              </a:rPr>
              <a:t>transferência eficaz e eficiente </a:t>
            </a:r>
            <a:r>
              <a:rPr lang="pt-BR" sz="2200" dirty="0" smtClean="0">
                <a:solidFill>
                  <a:schemeClr val="tx1"/>
                </a:solidFill>
              </a:rPr>
              <a:t>do patrimônio de uma pessoa após a sua morte” (Daniele Chaves Teixeira). </a:t>
            </a:r>
          </a:p>
          <a:p>
            <a:pPr marL="0" lvl="0" indent="0" algn="just">
              <a:spcAft>
                <a:spcPts val="1200"/>
              </a:spcAft>
              <a:buNone/>
            </a:pPr>
            <a:r>
              <a:rPr lang="pt-BR" sz="2200" dirty="0" smtClean="0">
                <a:solidFill>
                  <a:schemeClr val="tx1"/>
                </a:solidFill>
              </a:rPr>
              <a:t>“Consiste o planejamento sucessório em um conjunto de atos que visa a operar a </a:t>
            </a:r>
            <a:r>
              <a:rPr lang="pt-BR" sz="2200" b="1" u="sng" dirty="0" smtClean="0">
                <a:solidFill>
                  <a:schemeClr val="tx1"/>
                </a:solidFill>
              </a:rPr>
              <a:t>transferência e a manutenção organizada e estável do patrimônio</a:t>
            </a:r>
            <a:r>
              <a:rPr lang="pt-BR" sz="2200" dirty="0" smtClean="0">
                <a:solidFill>
                  <a:schemeClr val="tx1"/>
                </a:solidFill>
              </a:rPr>
              <a:t> do disponente em favor dos seus sucessores” (Pablo Stolze e Rodolfo Pamplona Filho).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107504" y="108475"/>
            <a:ext cx="8724796" cy="5727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SzPts val="990"/>
              <a:buNone/>
            </a:pPr>
            <a:r>
              <a:rPr lang="pt-BR" sz="22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endParaRPr sz="220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107504" y="627534"/>
            <a:ext cx="8928992" cy="4104456"/>
          </a:xfrm>
          <a:prstGeom prst="rect">
            <a:avLst/>
          </a:prstGeom>
        </p:spPr>
        <p:txBody>
          <a:bodyPr spcFirstLastPara="1" wrap="square" lIns="91425" tIns="91425" rIns="91425" bIns="91425" anchor="t" anchorCtr="0">
            <a:noAutofit/>
          </a:bodyPr>
          <a:lstStyle/>
          <a:p>
            <a:pPr marL="0" lvl="0" indent="0" algn="just">
              <a:spcAft>
                <a:spcPts val="1200"/>
              </a:spcAft>
              <a:buNone/>
            </a:pPr>
            <a:r>
              <a:rPr lang="pt-BR" sz="2200" b="1" u="sng" dirty="0" smtClean="0">
                <a:solidFill>
                  <a:schemeClr val="tx1"/>
                </a:solidFill>
              </a:rPr>
              <a:t>Meu conceito</a:t>
            </a:r>
            <a:r>
              <a:rPr lang="pt-BR" sz="2200" dirty="0" smtClean="0">
                <a:solidFill>
                  <a:schemeClr val="tx1"/>
                </a:solidFill>
              </a:rPr>
              <a:t>: conjunto de atos e negócios jurídicos efetuados por pessoas que têm entre si alguma relação jurídica familiar ou sucessória, com o </a:t>
            </a:r>
            <a:r>
              <a:rPr lang="pt-BR" sz="2200" b="1" u="sng" dirty="0" smtClean="0">
                <a:solidFill>
                  <a:schemeClr val="tx1"/>
                </a:solidFill>
              </a:rPr>
              <a:t>intuito de idealizar ou otimizar a divisão do patrimônio de alguém, evitando-se conflitos desnecessários </a:t>
            </a:r>
            <a:r>
              <a:rPr lang="pt-BR" sz="2200" dirty="0" smtClean="0">
                <a:solidFill>
                  <a:schemeClr val="tx1"/>
                </a:solidFill>
              </a:rPr>
              <a:t>e procurando concretizar a última vontade da pessoa cujos bens formam o seu objeto. </a:t>
            </a:r>
          </a:p>
          <a:p>
            <a:pPr marL="0" lvl="0" indent="0" algn="just">
              <a:spcAft>
                <a:spcPts val="1200"/>
              </a:spcAft>
              <a:buNone/>
            </a:pPr>
            <a:r>
              <a:rPr lang="pt-BR" sz="2200" dirty="0" smtClean="0">
                <a:solidFill>
                  <a:schemeClr val="tx1"/>
                </a:solidFill>
              </a:rPr>
              <a:t>Houve um crescimento da sua utilização nos últimos anos. </a:t>
            </a:r>
          </a:p>
          <a:p>
            <a:pPr marL="0" lvl="0" indent="0" algn="just">
              <a:spcAft>
                <a:spcPts val="1200"/>
              </a:spcAft>
              <a:buNone/>
            </a:pPr>
            <a:r>
              <a:rPr lang="pt-BR" sz="2200" dirty="0" smtClean="0">
                <a:solidFill>
                  <a:schemeClr val="tx1"/>
                </a:solidFill>
              </a:rPr>
              <a:t>Mas, quem utiliza? E por que utiliza? E para qual fim utiliza?  </a:t>
            </a:r>
          </a:p>
          <a:p>
            <a:pPr marL="0" lvl="0" indent="0" algn="just">
              <a:spcAft>
                <a:spcPts val="1200"/>
              </a:spcAft>
              <a:buNone/>
            </a:pPr>
            <a:r>
              <a:rPr lang="pt-BR" sz="2200" dirty="0" smtClean="0">
                <a:solidFill>
                  <a:schemeClr val="tx1"/>
                </a:solidFill>
              </a:rPr>
              <a:t>A explosão das “</a:t>
            </a:r>
            <a:r>
              <a:rPr lang="pt-BR" sz="2200" i="1" dirty="0" smtClean="0">
                <a:solidFill>
                  <a:schemeClr val="tx1"/>
                </a:solidFill>
              </a:rPr>
              <a:t>Holdings</a:t>
            </a:r>
            <a:r>
              <a:rPr lang="pt-BR" sz="2200" dirty="0" smtClean="0">
                <a:solidFill>
                  <a:schemeClr val="tx1"/>
                </a:solidFill>
              </a:rPr>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107504" y="108475"/>
            <a:ext cx="8724796" cy="5727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SzPts val="990"/>
              <a:buNone/>
            </a:pPr>
            <a:r>
              <a:rPr lang="pt-BR" sz="22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endParaRPr sz="220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0" y="627534"/>
            <a:ext cx="9036496" cy="4515966"/>
          </a:xfrm>
          <a:prstGeom prst="rect">
            <a:avLst/>
          </a:prstGeom>
        </p:spPr>
        <p:txBody>
          <a:bodyPr spcFirstLastPara="1" wrap="square" lIns="91425" tIns="91425" rIns="91425" bIns="91425" anchor="t" anchorCtr="0">
            <a:noAutofit/>
          </a:bodyPr>
          <a:lstStyle/>
          <a:p>
            <a:pPr marL="0" lvl="0" indent="0" algn="just">
              <a:spcAft>
                <a:spcPts val="1200"/>
              </a:spcAft>
              <a:buNone/>
            </a:pPr>
            <a:r>
              <a:rPr lang="pt-BR" dirty="0" smtClean="0">
                <a:solidFill>
                  <a:schemeClr val="tx1"/>
                </a:solidFill>
              </a:rPr>
              <a:t>Alguns mecanismos: </a:t>
            </a:r>
            <a:r>
              <a:rPr lang="pt-BR" i="1" dirty="0" smtClean="0">
                <a:solidFill>
                  <a:schemeClr val="tx1"/>
                </a:solidFill>
              </a:rPr>
              <a:t>a) </a:t>
            </a:r>
            <a:r>
              <a:rPr lang="pt-BR" dirty="0" smtClean="0">
                <a:solidFill>
                  <a:schemeClr val="tx1"/>
                </a:solidFill>
              </a:rPr>
              <a:t>escolha por um ou outro regime de bens no casamento ou na união estável, até além do rol previsto no Código Civil (regime atípico misto) e com previsões específicas; </a:t>
            </a:r>
            <a:r>
              <a:rPr lang="pt-BR" i="1" dirty="0" smtClean="0">
                <a:solidFill>
                  <a:schemeClr val="tx1"/>
                </a:solidFill>
              </a:rPr>
              <a:t>b) </a:t>
            </a:r>
            <a:r>
              <a:rPr lang="pt-BR" dirty="0" smtClean="0">
                <a:solidFill>
                  <a:schemeClr val="tx1"/>
                </a:solidFill>
              </a:rPr>
              <a:t>constituição de sociedades, caso das </a:t>
            </a:r>
            <a:r>
              <a:rPr lang="pt-BR" i="1" dirty="0" smtClean="0">
                <a:solidFill>
                  <a:schemeClr val="tx1"/>
                </a:solidFill>
              </a:rPr>
              <a:t>holdings familiares</a:t>
            </a:r>
            <a:r>
              <a:rPr lang="pt-BR" dirty="0" smtClean="0">
                <a:solidFill>
                  <a:schemeClr val="tx1"/>
                </a:solidFill>
              </a:rPr>
              <a:t>, para a administração e até partilha de bens no futuro; </a:t>
            </a:r>
            <a:r>
              <a:rPr lang="pt-BR" i="1" dirty="0" smtClean="0">
                <a:solidFill>
                  <a:schemeClr val="tx1"/>
                </a:solidFill>
              </a:rPr>
              <a:t>c) </a:t>
            </a:r>
            <a:r>
              <a:rPr lang="pt-BR" dirty="0" smtClean="0">
                <a:solidFill>
                  <a:schemeClr val="tx1"/>
                </a:solidFill>
              </a:rPr>
              <a:t>formação de negócios jurídicos especiais, como acontece no</a:t>
            </a:r>
            <a:r>
              <a:rPr lang="pt-BR" i="1" dirty="0" smtClean="0">
                <a:solidFill>
                  <a:schemeClr val="tx1"/>
                </a:solidFill>
              </a:rPr>
              <a:t> trust</a:t>
            </a:r>
            <a:r>
              <a:rPr lang="pt-BR" dirty="0" smtClean="0">
                <a:solidFill>
                  <a:schemeClr val="tx1"/>
                </a:solidFill>
              </a:rPr>
              <a:t>, </a:t>
            </a:r>
            <a:r>
              <a:rPr lang="pt-BR" i="1" dirty="0" smtClean="0">
                <a:solidFill>
                  <a:schemeClr val="tx1"/>
                </a:solidFill>
              </a:rPr>
              <a:t>d) </a:t>
            </a:r>
            <a:r>
              <a:rPr lang="pt-BR" dirty="0" smtClean="0">
                <a:solidFill>
                  <a:schemeClr val="tx1"/>
                </a:solidFill>
              </a:rPr>
              <a:t>realização de atos de disposição em vida, como doações – com ou reserva de usufruto –, e </a:t>
            </a:r>
            <a:r>
              <a:rPr lang="pt-BR" i="1" dirty="0" smtClean="0">
                <a:solidFill>
                  <a:schemeClr val="tx1"/>
                </a:solidFill>
              </a:rPr>
              <a:t>post mortem</a:t>
            </a:r>
            <a:r>
              <a:rPr lang="pt-BR" dirty="0" smtClean="0">
                <a:solidFill>
                  <a:schemeClr val="tx1"/>
                </a:solidFill>
              </a:rPr>
              <a:t>, caso de testamentos, inclusive com as cláusulas restritivas de incomunicabilidade, impenhorabilidade e inalienabilidade; </a:t>
            </a:r>
            <a:r>
              <a:rPr lang="pt-BR" i="1" dirty="0" smtClean="0">
                <a:solidFill>
                  <a:schemeClr val="tx1"/>
                </a:solidFill>
              </a:rPr>
              <a:t>e) </a:t>
            </a:r>
            <a:r>
              <a:rPr lang="pt-BR" dirty="0" smtClean="0">
                <a:solidFill>
                  <a:schemeClr val="tx1"/>
                </a:solidFill>
              </a:rPr>
              <a:t>efetivação de partilhas em vida e de cessões de quotas hereditárias após o falecimento; </a:t>
            </a:r>
            <a:r>
              <a:rPr lang="pt-BR" i="1" dirty="0" smtClean="0">
                <a:solidFill>
                  <a:schemeClr val="tx1"/>
                </a:solidFill>
              </a:rPr>
              <a:t>f) </a:t>
            </a:r>
            <a:r>
              <a:rPr lang="pt-BR" dirty="0" smtClean="0">
                <a:solidFill>
                  <a:schemeClr val="tx1"/>
                </a:solidFill>
              </a:rPr>
              <a:t>celebrações prévias de contratos onero-os, como de compra e venda e cessão de quotas, dentro das possibilidades jurídicas do sistema; </a:t>
            </a:r>
            <a:r>
              <a:rPr lang="pt-BR" i="1" dirty="0" smtClean="0">
                <a:solidFill>
                  <a:schemeClr val="tx1"/>
                </a:solidFill>
              </a:rPr>
              <a:t>g) </a:t>
            </a:r>
            <a:r>
              <a:rPr lang="pt-BR" dirty="0" smtClean="0">
                <a:solidFill>
                  <a:schemeClr val="tx1"/>
                </a:solidFill>
              </a:rPr>
              <a:t>eventual inclusão de negócios jurídicos processuais nos instrumentos de muitos desses mecanismos; </a:t>
            </a:r>
            <a:r>
              <a:rPr lang="pt-BR" i="1" dirty="0" smtClean="0">
                <a:solidFill>
                  <a:schemeClr val="tx1"/>
                </a:solidFill>
              </a:rPr>
              <a:t>h) </a:t>
            </a:r>
            <a:r>
              <a:rPr lang="pt-BR" dirty="0" smtClean="0">
                <a:solidFill>
                  <a:schemeClr val="tx1"/>
                </a:solidFill>
              </a:rPr>
              <a:t>pacto parassocial, como se dá em acordos antecipados de acionistas ou sócios; e </a:t>
            </a:r>
            <a:r>
              <a:rPr lang="pt-BR" i="1" dirty="0" smtClean="0">
                <a:solidFill>
                  <a:schemeClr val="tx1"/>
                </a:solidFill>
              </a:rPr>
              <a:t>i) </a:t>
            </a:r>
            <a:r>
              <a:rPr lang="pt-BR" dirty="0" smtClean="0">
                <a:solidFill>
                  <a:schemeClr val="tx1"/>
                </a:solidFill>
              </a:rPr>
              <a:t>contratação de previdências privadas abertas, seguros de vida e fundos de investimento.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107504" y="108475"/>
            <a:ext cx="8724796" cy="5727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SzPts val="990"/>
              <a:buNone/>
            </a:pPr>
            <a:r>
              <a:rPr lang="pt-BR" sz="22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endParaRPr sz="220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0" y="627534"/>
            <a:ext cx="9036496" cy="4515966"/>
          </a:xfrm>
          <a:prstGeom prst="rect">
            <a:avLst/>
          </a:prstGeom>
        </p:spPr>
        <p:txBody>
          <a:bodyPr spcFirstLastPara="1" wrap="square" lIns="91425" tIns="91425" rIns="91425" bIns="91425" anchor="t" anchorCtr="0">
            <a:noAutofit/>
          </a:bodyPr>
          <a:lstStyle/>
          <a:p>
            <a:pPr marL="0" lvl="0" indent="0" algn="just">
              <a:spcAft>
                <a:spcPts val="1200"/>
              </a:spcAft>
              <a:buNone/>
            </a:pPr>
            <a:r>
              <a:rPr lang="pt-BR" b="1" u="sng" dirty="0" smtClean="0">
                <a:solidFill>
                  <a:schemeClr val="tx1"/>
                </a:solidFill>
              </a:rPr>
              <a:t>Mecanismo tradicional</a:t>
            </a:r>
            <a:r>
              <a:rPr lang="pt-BR" dirty="0" smtClean="0">
                <a:solidFill>
                  <a:schemeClr val="tx1"/>
                </a:solidFill>
              </a:rPr>
              <a:t>. Doação. </a:t>
            </a:r>
          </a:p>
          <a:p>
            <a:pPr marL="0" lvl="0" indent="0" algn="just">
              <a:spcAft>
                <a:spcPts val="1200"/>
              </a:spcAft>
              <a:buNone/>
            </a:pPr>
            <a:r>
              <a:rPr lang="pt-BR" dirty="0" smtClean="0">
                <a:solidFill>
                  <a:schemeClr val="tx1"/>
                </a:solidFill>
              </a:rPr>
              <a:t>Conceito. “Art. 538. Considera-se doação o contrato em que uma pessoa, por liberalidade, transfere do seu patrimônio bens ou vantagens para o de outra”.</a:t>
            </a:r>
          </a:p>
          <a:p>
            <a:pPr marL="0" lvl="0" indent="0" algn="just">
              <a:spcAft>
                <a:spcPts val="1200"/>
              </a:spcAft>
              <a:buNone/>
            </a:pPr>
            <a:r>
              <a:rPr lang="pt-BR" dirty="0" smtClean="0">
                <a:solidFill>
                  <a:schemeClr val="tx1"/>
                </a:solidFill>
              </a:rPr>
              <a:t> Formalidades. “Art. 541. A doação far-se-á por escritura pública ou instrumento particular. Parágrafo único. A doação verbal será válida, se, versando sobre bens móveis e de pequeno valor, se lhe seguir incontinenti a tradição”.</a:t>
            </a:r>
          </a:p>
          <a:p>
            <a:pPr marL="0" lvl="0" indent="0" algn="just">
              <a:spcAft>
                <a:spcPts val="1200"/>
              </a:spcAft>
              <a:buNone/>
            </a:pPr>
            <a:r>
              <a:rPr lang="pt-BR" dirty="0" smtClean="0">
                <a:solidFill>
                  <a:schemeClr val="tx1"/>
                </a:solidFill>
              </a:rPr>
              <a:t>Adiantamento da legítima. “Art. 544. A doação de ascendentes a descendentes, ou de um cônjuge a outro, importa adiantamento do que lhes cabe por herança”.</a:t>
            </a:r>
          </a:p>
          <a:p>
            <a:pPr marL="0" lvl="0" indent="0" algn="just">
              <a:spcAft>
                <a:spcPts val="1200"/>
              </a:spcAft>
              <a:buNone/>
            </a:pPr>
            <a:r>
              <a:rPr lang="pt-BR" dirty="0" smtClean="0">
                <a:solidFill>
                  <a:schemeClr val="tx1"/>
                </a:solidFill>
              </a:rPr>
              <a:t> Doação inoficiosa. “Art. 549. Nula é também a doação quanto à parte que exceder à de que o doador, no momento da liberalidade, poderia dispor em testamento”.</a:t>
            </a:r>
          </a:p>
          <a:p>
            <a:pPr marL="0" lvl="0" indent="0" algn="just">
              <a:spcAft>
                <a:spcPts val="1200"/>
              </a:spcAft>
              <a:buNone/>
            </a:pPr>
            <a:endParaRPr lang="pt-BR" dirty="0" smtClean="0">
              <a:solidFill>
                <a:schemeClr val="tx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107504" y="108475"/>
            <a:ext cx="8724796" cy="5727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SzPts val="990"/>
              <a:buNone/>
            </a:pPr>
            <a:r>
              <a:rPr lang="pt-BR" sz="22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endParaRPr sz="220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0" y="627534"/>
            <a:ext cx="9036496" cy="4515966"/>
          </a:xfrm>
          <a:prstGeom prst="rect">
            <a:avLst/>
          </a:prstGeom>
        </p:spPr>
        <p:txBody>
          <a:bodyPr spcFirstLastPara="1" wrap="square" lIns="91425" tIns="91425" rIns="91425" bIns="91425" anchor="t" anchorCtr="0">
            <a:noAutofit/>
          </a:bodyPr>
          <a:lstStyle/>
          <a:p>
            <a:pPr marL="0" lvl="0" indent="0" algn="just">
              <a:spcAft>
                <a:spcPts val="1200"/>
              </a:spcAft>
              <a:buNone/>
            </a:pPr>
            <a:r>
              <a:rPr lang="pt-BR" b="1" u="sng" dirty="0" smtClean="0">
                <a:solidFill>
                  <a:schemeClr val="tx1"/>
                </a:solidFill>
              </a:rPr>
              <a:t>Outro mecanismo tradicional</a:t>
            </a:r>
            <a:r>
              <a:rPr lang="pt-BR" dirty="0" smtClean="0">
                <a:solidFill>
                  <a:schemeClr val="tx1"/>
                </a:solidFill>
              </a:rPr>
              <a:t>. Testamento. </a:t>
            </a:r>
          </a:p>
          <a:p>
            <a:pPr marL="0" lvl="0" indent="0" algn="just">
              <a:spcAft>
                <a:spcPts val="1200"/>
              </a:spcAft>
              <a:buNone/>
            </a:pPr>
            <a:r>
              <a:rPr lang="pt-BR" dirty="0" smtClean="0">
                <a:solidFill>
                  <a:schemeClr val="tx1"/>
                </a:solidFill>
              </a:rPr>
              <a:t>Conceito e regras fundamentais. </a:t>
            </a:r>
          </a:p>
          <a:p>
            <a:pPr marL="0" lvl="0" indent="0" algn="just">
              <a:spcAft>
                <a:spcPts val="1200"/>
              </a:spcAft>
              <a:buNone/>
            </a:pPr>
            <a:r>
              <a:rPr lang="pt-BR" dirty="0" smtClean="0">
                <a:solidFill>
                  <a:schemeClr val="tx1"/>
                </a:solidFill>
              </a:rPr>
              <a:t>“Art. 1.857. Toda pessoa capaz pode dispor, por testamento, da totalidade dos seus bens, ou de parte deles, para depois de sua morte.  §1º. A legítima dos herdeiros necessários não poderá ser incluída no testamento. § 2º São válidas as disposições testamentárias de caráter não patrimonial, ainda que o testador somente a elas se tenha limitado.</a:t>
            </a:r>
          </a:p>
          <a:p>
            <a:pPr marL="0" lvl="0" indent="0" algn="just">
              <a:spcAft>
                <a:spcPts val="1200"/>
              </a:spcAft>
              <a:buNone/>
            </a:pPr>
            <a:r>
              <a:rPr lang="pt-BR" dirty="0" smtClean="0">
                <a:solidFill>
                  <a:schemeClr val="tx1"/>
                </a:solidFill>
              </a:rPr>
              <a:t>“Art. 1.858. O testamento é ato personalíssimo, podendo ser mudado a qualquer tempo”. </a:t>
            </a:r>
          </a:p>
          <a:p>
            <a:pPr marL="0" lvl="0" indent="0" algn="just">
              <a:spcAft>
                <a:spcPts val="1200"/>
              </a:spcAft>
              <a:buNone/>
            </a:pPr>
            <a:r>
              <a:rPr lang="pt-BR" dirty="0" smtClean="0">
                <a:solidFill>
                  <a:schemeClr val="tx1"/>
                </a:solidFill>
              </a:rPr>
              <a:t>Por que o brasileiro pouco testa? </a:t>
            </a:r>
          </a:p>
          <a:p>
            <a:pPr marL="0" lvl="0" indent="0" algn="just">
              <a:spcAft>
                <a:spcPts val="1200"/>
              </a:spcAft>
              <a:buNone/>
            </a:pPr>
            <a:endParaRPr lang="pt-BR" dirty="0" smtClean="0">
              <a:solidFill>
                <a:schemeClr val="tx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107504" y="108475"/>
            <a:ext cx="8724796" cy="5727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SzPts val="990"/>
              <a:buNone/>
            </a:pPr>
            <a:r>
              <a:rPr lang="pt-BR" sz="22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endParaRPr sz="220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0" y="627534"/>
            <a:ext cx="9036496" cy="4515966"/>
          </a:xfrm>
          <a:prstGeom prst="rect">
            <a:avLst/>
          </a:prstGeom>
        </p:spPr>
        <p:txBody>
          <a:bodyPr spcFirstLastPara="1" wrap="square" lIns="91425" tIns="91425" rIns="91425" bIns="91425" anchor="t" anchorCtr="0">
            <a:noAutofit/>
          </a:bodyPr>
          <a:lstStyle/>
          <a:p>
            <a:pPr marL="0" lvl="0" indent="0" algn="just">
              <a:spcAft>
                <a:spcPts val="1200"/>
              </a:spcAft>
              <a:buNone/>
            </a:pPr>
            <a:r>
              <a:rPr lang="pt-BR" dirty="0" smtClean="0">
                <a:solidFill>
                  <a:schemeClr val="tx1"/>
                </a:solidFill>
              </a:rPr>
              <a:t>As duas “regras de ouro” do planejamento sucessório.</a:t>
            </a:r>
          </a:p>
          <a:p>
            <a:pPr marL="0" lvl="0" indent="0" algn="just">
              <a:spcAft>
                <a:spcPts val="1200"/>
              </a:spcAft>
              <a:buNone/>
            </a:pPr>
            <a:r>
              <a:rPr lang="pt-BR" b="1" u="sng" dirty="0" smtClean="0">
                <a:solidFill>
                  <a:schemeClr val="tx1"/>
                </a:solidFill>
              </a:rPr>
              <a:t>Regra 1. </a:t>
            </a:r>
            <a:r>
              <a:rPr lang="pt-BR" dirty="0" smtClean="0">
                <a:solidFill>
                  <a:schemeClr val="tx1"/>
                </a:solidFill>
              </a:rPr>
              <a:t>Proteção da legítima. Hoje correspondente a 50% do patrimônio da pessoa (art. 1.846 do CC). É a quota dos herdeiros necessários. </a:t>
            </a:r>
          </a:p>
          <a:p>
            <a:pPr marL="0" lvl="0" indent="0" algn="just">
              <a:spcAft>
                <a:spcPts val="1200"/>
              </a:spcAft>
              <a:buNone/>
            </a:pPr>
            <a:r>
              <a:rPr lang="pt-BR" dirty="0" smtClean="0">
                <a:solidFill>
                  <a:schemeClr val="tx1"/>
                </a:solidFill>
              </a:rPr>
              <a:t>Mas quem são os herdeiros necessários?  </a:t>
            </a:r>
          </a:p>
          <a:p>
            <a:pPr marL="0" lvl="0" indent="0" algn="just">
              <a:spcAft>
                <a:spcPts val="1200"/>
              </a:spcAft>
              <a:buNone/>
            </a:pPr>
            <a:r>
              <a:rPr lang="pt-BR" dirty="0" smtClean="0">
                <a:solidFill>
                  <a:schemeClr val="tx1"/>
                </a:solidFill>
              </a:rPr>
              <a:t>O art. 1.845 do CC menciona expressamente os descendentes, os ascendentes e o cônjuge. </a:t>
            </a:r>
          </a:p>
          <a:p>
            <a:pPr marL="0" lvl="0" indent="0" algn="just">
              <a:spcAft>
                <a:spcPts val="1200"/>
              </a:spcAft>
              <a:buNone/>
            </a:pPr>
            <a:r>
              <a:rPr lang="pt-BR" dirty="0" smtClean="0">
                <a:solidFill>
                  <a:schemeClr val="tx1"/>
                </a:solidFill>
              </a:rPr>
              <a:t>E o companheiro? É herdeiro necessário após a decisão do STF sobre a inconstitucionalidade do art. 1.790 do CC (Informativo n. 864 da Corte). </a:t>
            </a:r>
          </a:p>
          <a:p>
            <a:pPr marL="0" lvl="0" indent="0" algn="just">
              <a:spcAft>
                <a:spcPts val="1200"/>
              </a:spcAft>
              <a:buNone/>
            </a:pPr>
            <a:r>
              <a:rPr lang="pt-BR" dirty="0" smtClean="0">
                <a:solidFill>
                  <a:schemeClr val="tx1"/>
                </a:solidFill>
              </a:rPr>
              <a:t>Deveria ser revista? Reduzida ou excluída do sistema? </a:t>
            </a:r>
          </a:p>
          <a:p>
            <a:pPr marL="0" lvl="0" indent="0" algn="just">
              <a:spcAft>
                <a:spcPts val="1200"/>
              </a:spcAft>
              <a:buNone/>
            </a:pPr>
            <a:endParaRPr lang="pt-BR" dirty="0" smtClean="0">
              <a:solidFill>
                <a:schemeClr val="tx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107504" y="108475"/>
            <a:ext cx="8724796" cy="5727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SzPts val="990"/>
              <a:buNone/>
            </a:pPr>
            <a:r>
              <a:rPr lang="pt-BR" sz="22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endParaRPr sz="2200" dirty="0">
              <a:solidFill>
                <a:srgbClr val="192933"/>
              </a:solidFill>
              <a:latin typeface="Noto Serif Georgian ExtraBold"/>
              <a:ea typeface="Noto Serif Georgian ExtraBold"/>
              <a:cs typeface="Noto Serif Georgian ExtraBold"/>
              <a:sym typeface="Noto Serif Georgian ExtraBold"/>
            </a:endParaRPr>
          </a:p>
        </p:txBody>
      </p:sp>
      <p:sp>
        <p:nvSpPr>
          <p:cNvPr id="60" name="Google Shape;60;p14"/>
          <p:cNvSpPr txBox="1">
            <a:spLocks noGrp="1"/>
          </p:cNvSpPr>
          <p:nvPr>
            <p:ph type="body" idx="1"/>
          </p:nvPr>
        </p:nvSpPr>
        <p:spPr>
          <a:xfrm>
            <a:off x="0" y="627534"/>
            <a:ext cx="9036496" cy="4515966"/>
          </a:xfrm>
          <a:prstGeom prst="rect">
            <a:avLst/>
          </a:prstGeom>
        </p:spPr>
        <p:txBody>
          <a:bodyPr spcFirstLastPara="1" wrap="square" lIns="91425" tIns="91425" rIns="91425" bIns="91425" anchor="t" anchorCtr="0">
            <a:noAutofit/>
          </a:bodyPr>
          <a:lstStyle/>
          <a:p>
            <a:pPr marL="0" lvl="0" indent="0" algn="just">
              <a:spcAft>
                <a:spcPts val="1200"/>
              </a:spcAft>
              <a:buNone/>
            </a:pPr>
            <a:r>
              <a:rPr lang="pt-BR" dirty="0" smtClean="0">
                <a:solidFill>
                  <a:schemeClr val="tx1"/>
                </a:solidFill>
              </a:rPr>
              <a:t>As duas “regras de ouro” do planejamento sucessório.</a:t>
            </a:r>
          </a:p>
          <a:p>
            <a:pPr marL="0" lvl="0" indent="0" algn="just">
              <a:spcAft>
                <a:spcPts val="1200"/>
              </a:spcAft>
              <a:buNone/>
            </a:pPr>
            <a:r>
              <a:rPr lang="pt-BR" b="1" u="sng" dirty="0" smtClean="0">
                <a:solidFill>
                  <a:schemeClr val="tx1"/>
                </a:solidFill>
              </a:rPr>
              <a:t>Regra 2. </a:t>
            </a:r>
            <a:r>
              <a:rPr lang="pt-BR" dirty="0" smtClean="0">
                <a:solidFill>
                  <a:schemeClr val="tx1"/>
                </a:solidFill>
              </a:rPr>
              <a:t>Vedação dos pactos sucessórios ou </a:t>
            </a:r>
            <a:r>
              <a:rPr lang="pt-BR" i="1" dirty="0" smtClean="0">
                <a:solidFill>
                  <a:schemeClr val="tx1"/>
                </a:solidFill>
              </a:rPr>
              <a:t>pacta corvina</a:t>
            </a:r>
            <a:r>
              <a:rPr lang="pt-BR" dirty="0" smtClean="0">
                <a:solidFill>
                  <a:schemeClr val="tx1"/>
                </a:solidFill>
              </a:rPr>
              <a:t>. </a:t>
            </a:r>
          </a:p>
          <a:p>
            <a:pPr marL="0" lvl="0" indent="0" algn="just">
              <a:spcAft>
                <a:spcPts val="1200"/>
              </a:spcAft>
              <a:buNone/>
            </a:pPr>
            <a:r>
              <a:rPr lang="pt-BR" dirty="0" smtClean="0">
                <a:solidFill>
                  <a:schemeClr val="tx1"/>
                </a:solidFill>
              </a:rPr>
              <a:t>Não pode ser objeto de contrato herança de pessoa vida, sob pena de nulidade absoluta virtual (arts. 426 e 166, inc. VII, do CC). </a:t>
            </a:r>
          </a:p>
          <a:p>
            <a:pPr marL="0" lvl="0" indent="0" algn="just">
              <a:spcAft>
                <a:spcPts val="1200"/>
              </a:spcAft>
              <a:buNone/>
            </a:pPr>
            <a:r>
              <a:rPr lang="pt-BR" dirty="0" smtClean="0">
                <a:solidFill>
                  <a:schemeClr val="tx1"/>
                </a:solidFill>
              </a:rPr>
              <a:t>É possível a renúncia prévia da herança por pacto antenupcial ou contrato de convivência? </a:t>
            </a:r>
          </a:p>
          <a:p>
            <a:pPr marL="0" lvl="0" indent="0" algn="just">
              <a:spcAft>
                <a:spcPts val="1200"/>
              </a:spcAft>
              <a:buNone/>
            </a:pPr>
            <a:r>
              <a:rPr lang="pt-BR" dirty="0" smtClean="0">
                <a:solidFill>
                  <a:schemeClr val="tx1"/>
                </a:solidFill>
              </a:rPr>
              <a:t>É possível afastar a concorrência sucessória por pacto ou contrato? </a:t>
            </a:r>
          </a:p>
          <a:p>
            <a:pPr marL="0" lvl="0" indent="0" algn="just">
              <a:spcAft>
                <a:spcPts val="1200"/>
              </a:spcAft>
              <a:buNone/>
            </a:pPr>
            <a:r>
              <a:rPr lang="pt-BR" dirty="0" smtClean="0">
                <a:solidFill>
                  <a:schemeClr val="tx1"/>
                </a:solidFill>
              </a:rPr>
              <a:t>A “holding familiar” e o “trust”, quando tratam da divisão dos bens de seus componentes em casos de morte, são válidos no Brasil? </a:t>
            </a:r>
          </a:p>
          <a:p>
            <a:pPr marL="0" lvl="0" indent="0" algn="just">
              <a:spcAft>
                <a:spcPts val="1200"/>
              </a:spcAft>
              <a:buNone/>
            </a:pPr>
            <a:endParaRPr lang="pt-BR" dirty="0" smtClean="0">
              <a:solidFill>
                <a:schemeClr val="tx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6B8C2106-B9EE-E552-B370-9984F0D529AC}"/>
            </a:ext>
          </a:extLst>
        </p:cNvPr>
        <p:cNvGrpSpPr/>
        <p:nvPr/>
      </p:nvGrpSpPr>
      <p:grpSpPr>
        <a:xfrm>
          <a:off x="0" y="0"/>
          <a:ext cx="0" cy="0"/>
          <a:chOff x="0" y="0"/>
          <a:chExt cx="0" cy="0"/>
        </a:xfrm>
      </p:grpSpPr>
      <p:sp>
        <p:nvSpPr>
          <p:cNvPr id="2" name="Título 1">
            <a:extLst>
              <a:ext uri="{FF2B5EF4-FFF2-40B4-BE49-F238E27FC236}">
                <a16:creationId xmlns="" xmlns:a16="http://schemas.microsoft.com/office/drawing/2014/main" id="{AE0A4A0D-1587-08FA-30DE-35CC2E704CCF}"/>
              </a:ext>
            </a:extLst>
          </p:cNvPr>
          <p:cNvSpPr>
            <a:spLocks noGrp="1"/>
          </p:cNvSpPr>
          <p:nvPr>
            <p:ph type="title"/>
          </p:nvPr>
        </p:nvSpPr>
        <p:spPr>
          <a:xfrm>
            <a:off x="491207" y="1"/>
            <a:ext cx="8161587" cy="759728"/>
          </a:xfrm>
        </p:spPr>
        <p:txBody>
          <a:bodyPr>
            <a:normAutofit/>
          </a:bodyPr>
          <a:lstStyle/>
          <a:p>
            <a:r>
              <a:rPr lang="pt-BR" sz="20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r>
              <a:rPr lang="pt-BR" sz="2100" dirty="0" smtClean="0">
                <a:solidFill>
                  <a:srgbClr val="002060"/>
                </a:solidFill>
                <a:latin typeface="Times New Roman" panose="02020603050405020304" pitchFamily="18" charset="0"/>
                <a:cs typeface="Times New Roman" panose="02020603050405020304" pitchFamily="18" charset="0"/>
              </a:rPr>
              <a:t>. </a:t>
            </a:r>
            <a:endParaRPr lang="pt-BR" sz="2100" dirty="0">
              <a:solidFill>
                <a:srgbClr val="002060"/>
              </a:solidFill>
              <a:latin typeface="Times New Roman" panose="02020603050405020304" pitchFamily="18" charset="0"/>
              <a:cs typeface="Times New Roman" panose="02020603050405020304" pitchFamily="18" charset="0"/>
            </a:endParaRPr>
          </a:p>
        </p:txBody>
      </p:sp>
      <p:sp>
        <p:nvSpPr>
          <p:cNvPr id="5" name="Marcador de Posição de Conteúdo 4">
            <a:extLst>
              <a:ext uri="{FF2B5EF4-FFF2-40B4-BE49-F238E27FC236}">
                <a16:creationId xmlns="" xmlns:a16="http://schemas.microsoft.com/office/drawing/2014/main" id="{B9BD44BC-DD75-A8C9-28F6-95964AACED2D}"/>
              </a:ext>
            </a:extLst>
          </p:cNvPr>
          <p:cNvSpPr>
            <a:spLocks noGrp="1"/>
          </p:cNvSpPr>
          <p:nvPr>
            <p:ph idx="1"/>
          </p:nvPr>
        </p:nvSpPr>
        <p:spPr>
          <a:xfrm>
            <a:off x="0" y="533225"/>
            <a:ext cx="8964488" cy="4486797"/>
          </a:xfrm>
        </p:spPr>
        <p:txBody>
          <a:bodyPr>
            <a:noAutofit/>
          </a:bodyPr>
          <a:lstStyle/>
          <a:p>
            <a:pPr marL="0" indent="0" algn="just">
              <a:buNone/>
            </a:pPr>
            <a:r>
              <a:rPr lang="pt-BR" dirty="0">
                <a:solidFill>
                  <a:schemeClr val="tx1"/>
                </a:solidFill>
                <a:latin typeface="+mj-lt"/>
                <a:cs typeface="Times New Roman" panose="02020603050405020304" pitchFamily="18" charset="0"/>
              </a:rPr>
              <a:t>“COMERCIAL, CIVIL E PROCESSO CIVIL. USUFRUTO. CONSERVAÇÃO DA COISA. DEVER DO USUFRUTUÁRIO. NULIDADE. SIMULAÇÃO. LEGITIMIDADE. TERCEIRO INTERESSADO. REQUISITOS. OPERAÇÃO SOCIETÁRIA. ANULAÇÃO. LEGITIMIDADE. CONDIÇÕES DA AÇÃO. ANÁLISE. TEORIA DA ASSERÇÃO. APLICABILIDADE. DISPOSITIVOS LEGAIS ANALISADOS: ARTS. 168 DO CC/02; E 3º, 6º E 267, VI, DO CPC. (...). 2. Recurso especial que discute a legitimidade do nu-proprietário de quotas sociais de </a:t>
            </a:r>
            <a:r>
              <a:rPr lang="pt-BR" i="1" dirty="0">
                <a:solidFill>
                  <a:schemeClr val="tx1"/>
                </a:solidFill>
                <a:latin typeface="+mj-lt"/>
                <a:cs typeface="Times New Roman" panose="02020603050405020304" pitchFamily="18" charset="0"/>
              </a:rPr>
              <a:t>holding familiar </a:t>
            </a:r>
            <a:r>
              <a:rPr lang="pt-BR" dirty="0">
                <a:solidFill>
                  <a:schemeClr val="tx1"/>
                </a:solidFill>
                <a:latin typeface="+mj-lt"/>
                <a:cs typeface="Times New Roman" panose="02020603050405020304" pitchFamily="18" charset="0"/>
              </a:rPr>
              <a:t>para pleitear a anulação de ato societário praticado por empresa pertencente ao grupo econômico, sob a alegação de ter sido vítima de simulação tendente ao esvaziamento do seu patrimônio pessoal. 3. O usufruto - direito real transitório de fruir temporariamente de bem alheio como se proprietário fosse - pressupõe a obrigação de preservar a substância da coisa, sem qualquer influência modificativa na nua-propriedade, cabendo ao usufrutuário a conservação da coisa como </a:t>
            </a:r>
            <a:r>
              <a:rPr lang="pt-BR" dirty="0" err="1">
                <a:solidFill>
                  <a:schemeClr val="tx1"/>
                </a:solidFill>
                <a:latin typeface="+mj-lt"/>
                <a:cs typeface="Times New Roman" panose="02020603050405020304" pitchFamily="18" charset="0"/>
              </a:rPr>
              <a:t>bonus</a:t>
            </a:r>
            <a:r>
              <a:rPr lang="pt-BR" dirty="0">
                <a:solidFill>
                  <a:schemeClr val="tx1"/>
                </a:solidFill>
                <a:latin typeface="+mj-lt"/>
                <a:cs typeface="Times New Roman" panose="02020603050405020304" pitchFamily="18" charset="0"/>
              </a:rPr>
              <a:t> pater famílias, restituindo-a no mesmo estado em que a recebeu”.</a:t>
            </a:r>
          </a:p>
          <a:p>
            <a:pPr marL="0" indent="0" algn="just">
              <a:buNone/>
            </a:pPr>
            <a:endParaRPr lang="pt-BR" dirty="0">
              <a:solidFill>
                <a:schemeClr val="tx1"/>
              </a:solidFill>
              <a:latin typeface="+mj-lt"/>
              <a:cs typeface="Times New Roman" panose="02020603050405020304" pitchFamily="18" charset="0"/>
            </a:endParaRPr>
          </a:p>
          <a:p>
            <a:pPr marL="0" indent="0" algn="just">
              <a:buNone/>
            </a:pPr>
            <a:endParaRPr lang="pt-BR" dirty="0">
              <a:solidFill>
                <a:schemeClr val="tx1"/>
              </a:solidFill>
              <a:latin typeface="+mj-lt"/>
              <a:cs typeface="Times New Roman" panose="02020603050405020304" pitchFamily="18" charset="0"/>
            </a:endParaRPr>
          </a:p>
          <a:p>
            <a:pPr marL="0" indent="0">
              <a:buNone/>
            </a:pPr>
            <a:endParaRPr lang="pt-BR" dirty="0">
              <a:solidFill>
                <a:schemeClr val="tx1"/>
              </a:solidFill>
              <a:latin typeface="+mj-lt"/>
              <a:cs typeface="Times New Roman" panose="02020603050405020304" pitchFamily="18" charset="0"/>
            </a:endParaRPr>
          </a:p>
          <a:p>
            <a:pPr marL="0" indent="0">
              <a:buNone/>
            </a:pPr>
            <a:endParaRPr lang="pt-BR" dirty="0">
              <a:solidFill>
                <a:schemeClr val="tx1"/>
              </a:solidFill>
              <a:latin typeface="+mj-lt"/>
              <a:cs typeface="Times New Roman" panose="02020603050405020304" pitchFamily="18" charset="0"/>
            </a:endParaRPr>
          </a:p>
        </p:txBody>
      </p:sp>
    </p:spTree>
    <p:extLst>
      <p:ext uri="{BB962C8B-B14F-4D97-AF65-F5344CB8AC3E}">
        <p14:creationId xmlns="" xmlns:p14="http://schemas.microsoft.com/office/powerpoint/2010/main" val="3126074074"/>
      </p:ext>
    </p:extLst>
  </p:cSld>
  <p:clrMapOvr>
    <a:masterClrMapping/>
  </p:clrMapOvr>
  <p:transition>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2E87560B-4543-8CAF-87DD-9FD302FD2F29}"/>
            </a:ext>
          </a:extLst>
        </p:cNvPr>
        <p:cNvGrpSpPr/>
        <p:nvPr/>
      </p:nvGrpSpPr>
      <p:grpSpPr>
        <a:xfrm>
          <a:off x="0" y="0"/>
          <a:ext cx="0" cy="0"/>
          <a:chOff x="0" y="0"/>
          <a:chExt cx="0" cy="0"/>
        </a:xfrm>
      </p:grpSpPr>
      <p:sp>
        <p:nvSpPr>
          <p:cNvPr id="2" name="Título 1">
            <a:extLst>
              <a:ext uri="{FF2B5EF4-FFF2-40B4-BE49-F238E27FC236}">
                <a16:creationId xmlns="" xmlns:a16="http://schemas.microsoft.com/office/drawing/2014/main" id="{31BC37FC-6431-F3BC-A056-DE3A3AB49440}"/>
              </a:ext>
            </a:extLst>
          </p:cNvPr>
          <p:cNvSpPr>
            <a:spLocks noGrp="1"/>
          </p:cNvSpPr>
          <p:nvPr>
            <p:ph type="title"/>
          </p:nvPr>
        </p:nvSpPr>
        <p:spPr>
          <a:xfrm>
            <a:off x="491207" y="1"/>
            <a:ext cx="8161587" cy="759728"/>
          </a:xfrm>
        </p:spPr>
        <p:txBody>
          <a:bodyPr>
            <a:normAutofit/>
          </a:bodyPr>
          <a:lstStyle/>
          <a:p>
            <a:r>
              <a:rPr lang="pt-BR" sz="20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r>
              <a:rPr lang="pt-BR" sz="2100" dirty="0" smtClean="0">
                <a:solidFill>
                  <a:srgbClr val="002060"/>
                </a:solidFill>
                <a:latin typeface="Times New Roman" panose="02020603050405020304" pitchFamily="18" charset="0"/>
                <a:cs typeface="Times New Roman" panose="02020603050405020304" pitchFamily="18" charset="0"/>
              </a:rPr>
              <a:t>. </a:t>
            </a:r>
            <a:endParaRPr lang="pt-BR" sz="2100" dirty="0">
              <a:solidFill>
                <a:srgbClr val="002060"/>
              </a:solidFill>
              <a:latin typeface="Times New Roman" panose="02020603050405020304" pitchFamily="18" charset="0"/>
              <a:cs typeface="Times New Roman" panose="02020603050405020304" pitchFamily="18" charset="0"/>
            </a:endParaRPr>
          </a:p>
        </p:txBody>
      </p:sp>
      <p:sp>
        <p:nvSpPr>
          <p:cNvPr id="5" name="Marcador de Posição de Conteúdo 4">
            <a:extLst>
              <a:ext uri="{FF2B5EF4-FFF2-40B4-BE49-F238E27FC236}">
                <a16:creationId xmlns="" xmlns:a16="http://schemas.microsoft.com/office/drawing/2014/main" id="{40D33A55-CAE7-1267-23E3-9A84FBF2F86C}"/>
              </a:ext>
            </a:extLst>
          </p:cNvPr>
          <p:cNvSpPr>
            <a:spLocks noGrp="1"/>
          </p:cNvSpPr>
          <p:nvPr>
            <p:ph idx="1"/>
          </p:nvPr>
        </p:nvSpPr>
        <p:spPr>
          <a:xfrm>
            <a:off x="0" y="555526"/>
            <a:ext cx="8955075" cy="4176464"/>
          </a:xfrm>
        </p:spPr>
        <p:txBody>
          <a:bodyPr>
            <a:normAutofit fontScale="25000" lnSpcReduction="20000"/>
          </a:bodyPr>
          <a:lstStyle/>
          <a:p>
            <a:pPr marL="0" indent="0" algn="just">
              <a:buNone/>
            </a:pPr>
            <a:r>
              <a:rPr lang="pt-BR" sz="9200" dirty="0">
                <a:solidFill>
                  <a:srgbClr val="002060"/>
                </a:solidFill>
                <a:latin typeface="Times New Roman" panose="02020603050405020304" pitchFamily="18" charset="0"/>
                <a:cs typeface="Times New Roman" panose="02020603050405020304" pitchFamily="18" charset="0"/>
              </a:rPr>
              <a:t>“</a:t>
            </a:r>
            <a:r>
              <a:rPr lang="pt-BR" sz="7600" b="1" dirty="0">
                <a:solidFill>
                  <a:schemeClr val="tx1"/>
                </a:solidFill>
                <a:latin typeface="+mn-lt"/>
                <a:cs typeface="Times New Roman" panose="02020603050405020304" pitchFamily="18" charset="0"/>
              </a:rPr>
              <a:t>4. As nulidades decorrentes de simulação podem ser suscitadas por qualquer interessado, assim entendido como aquele que mantenha frente ao responsável pelo ato nulo uma relação jurídica ou uma situação jurídica que venha a sofrer uma lesão ou ameaça de lesão em virtude do ato questionado</a:t>
            </a:r>
            <a:r>
              <a:rPr lang="pt-BR" sz="7600" dirty="0">
                <a:solidFill>
                  <a:schemeClr val="tx1"/>
                </a:solidFill>
                <a:latin typeface="+mn-lt"/>
                <a:cs typeface="Times New Roman" panose="02020603050405020304" pitchFamily="18" charset="0"/>
              </a:rPr>
              <a:t>. </a:t>
            </a:r>
            <a:r>
              <a:rPr lang="pt-BR" sz="7600" b="1" dirty="0">
                <a:solidFill>
                  <a:schemeClr val="tx1"/>
                </a:solidFill>
                <a:latin typeface="+mn-lt"/>
                <a:cs typeface="Times New Roman" panose="02020603050405020304" pitchFamily="18" charset="0"/>
              </a:rPr>
              <a:t>5. Ainda que, como regra, a legitimidade para contestar operações internas da sociedade seja dos sócios, hão de ser excepcionadas situações nas quais terceiros estejam sendo diretamente afetados, exatamente como ocorre na espécie, em que a administração da sócia majoritária, </a:t>
            </a:r>
            <a:r>
              <a:rPr lang="pt-BR" sz="7600" b="1" i="1" dirty="0">
                <a:solidFill>
                  <a:schemeClr val="tx1"/>
                </a:solidFill>
                <a:latin typeface="+mn-lt"/>
                <a:cs typeface="Times New Roman" panose="02020603050405020304" pitchFamily="18" charset="0"/>
              </a:rPr>
              <a:t>uma holding familiar</a:t>
            </a:r>
            <a:r>
              <a:rPr lang="pt-BR" sz="7600" b="1" dirty="0">
                <a:solidFill>
                  <a:schemeClr val="tx1"/>
                </a:solidFill>
                <a:latin typeface="+mn-lt"/>
                <a:cs typeface="Times New Roman" panose="02020603050405020304" pitchFamily="18" charset="0"/>
              </a:rPr>
              <a:t>, é exercida por usufrutuário, fazendo com que os nu-proprietários das quotas tenham interesse jurídico e econômico em contestar a prática de atos que estejam modificando a substância da coisa dada em usufruto, no caso pela diluição da participação da própria </a:t>
            </a:r>
            <a:r>
              <a:rPr lang="pt-BR" sz="7600" b="1" i="1" dirty="0">
                <a:solidFill>
                  <a:schemeClr val="tx1"/>
                </a:solidFill>
                <a:latin typeface="+mn-lt"/>
                <a:cs typeface="Times New Roman" panose="02020603050405020304" pitchFamily="18" charset="0"/>
              </a:rPr>
              <a:t>holding familiar </a:t>
            </a:r>
            <a:r>
              <a:rPr lang="pt-BR" sz="7600" b="1" dirty="0">
                <a:solidFill>
                  <a:schemeClr val="tx1"/>
                </a:solidFill>
                <a:latin typeface="+mn-lt"/>
                <a:cs typeface="Times New Roman" panose="02020603050405020304" pitchFamily="18" charset="0"/>
              </a:rPr>
              <a:t>em empresa por ela controlada</a:t>
            </a:r>
            <a:r>
              <a:rPr lang="pt-BR" sz="7600" dirty="0">
                <a:solidFill>
                  <a:schemeClr val="tx1"/>
                </a:solidFill>
                <a:latin typeface="+mn-lt"/>
                <a:cs typeface="Times New Roman" panose="02020603050405020304" pitchFamily="18" charset="0"/>
              </a:rPr>
              <a:t>” (REsp n. 1.424.617/RJ, relatora Ministra Nancy Andrighi, Terceira Turma, julgado em 6/5/2014, DJe de 16/6/2014.)</a:t>
            </a:r>
          </a:p>
          <a:p>
            <a:pPr marL="0" indent="0" algn="just">
              <a:buNone/>
            </a:pPr>
            <a:endParaRPr lang="pt-BR" sz="7600" dirty="0">
              <a:solidFill>
                <a:schemeClr val="tx1"/>
              </a:solidFill>
              <a:latin typeface="+mn-lt"/>
              <a:cs typeface="Times New Roman" panose="02020603050405020304" pitchFamily="18" charset="0"/>
            </a:endParaRPr>
          </a:p>
          <a:p>
            <a:pPr marL="0" indent="0" algn="just">
              <a:buNone/>
            </a:pPr>
            <a:endParaRPr lang="pt-BR" sz="7600" dirty="0">
              <a:solidFill>
                <a:schemeClr val="tx1"/>
              </a:solidFill>
              <a:latin typeface="+mn-lt"/>
              <a:cs typeface="Times New Roman" panose="02020603050405020304" pitchFamily="18" charset="0"/>
            </a:endParaRPr>
          </a:p>
          <a:p>
            <a:pPr marL="0" indent="0" algn="just">
              <a:buNone/>
            </a:pPr>
            <a:endParaRPr lang="pt-BR" sz="7600" dirty="0">
              <a:solidFill>
                <a:schemeClr val="tx1"/>
              </a:solidFill>
              <a:latin typeface="+mn-lt"/>
              <a:cs typeface="Times New Roman" panose="02020603050405020304" pitchFamily="18" charset="0"/>
            </a:endParaRPr>
          </a:p>
          <a:p>
            <a:pPr marL="0" indent="0">
              <a:buNone/>
            </a:pPr>
            <a:endParaRPr lang="pt-BR" sz="7600" dirty="0">
              <a:solidFill>
                <a:schemeClr val="tx1"/>
              </a:solidFill>
              <a:latin typeface="+mn-lt"/>
              <a:cs typeface="Times New Roman" panose="02020603050405020304" pitchFamily="18" charset="0"/>
            </a:endParaRPr>
          </a:p>
          <a:p>
            <a:pPr marL="0" indent="0">
              <a:buNone/>
            </a:pPr>
            <a:endParaRPr lang="pt-BR"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493325977"/>
      </p:ext>
    </p:extLst>
  </p:cSld>
  <p:clrMapOvr>
    <a:masterClrMapping/>
  </p:clrMapOvr>
  <p:transition>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A7CBB28B-D2C8-A1FE-399B-ACA16049C89A}"/>
            </a:ext>
          </a:extLst>
        </p:cNvPr>
        <p:cNvGrpSpPr/>
        <p:nvPr/>
      </p:nvGrpSpPr>
      <p:grpSpPr>
        <a:xfrm>
          <a:off x="0" y="0"/>
          <a:ext cx="0" cy="0"/>
          <a:chOff x="0" y="0"/>
          <a:chExt cx="0" cy="0"/>
        </a:xfrm>
      </p:grpSpPr>
      <p:sp>
        <p:nvSpPr>
          <p:cNvPr id="2" name="Título 1">
            <a:extLst>
              <a:ext uri="{FF2B5EF4-FFF2-40B4-BE49-F238E27FC236}">
                <a16:creationId xmlns="" xmlns:a16="http://schemas.microsoft.com/office/drawing/2014/main" id="{7F6D68FB-7131-FFB7-F0D4-D406FBADFE5F}"/>
              </a:ext>
            </a:extLst>
          </p:cNvPr>
          <p:cNvSpPr>
            <a:spLocks noGrp="1"/>
          </p:cNvSpPr>
          <p:nvPr>
            <p:ph type="title"/>
          </p:nvPr>
        </p:nvSpPr>
        <p:spPr>
          <a:xfrm>
            <a:off x="491207" y="96400"/>
            <a:ext cx="8113241" cy="459126"/>
          </a:xfrm>
        </p:spPr>
        <p:txBody>
          <a:bodyPr>
            <a:normAutofit fontScale="90000"/>
          </a:bodyPr>
          <a:lstStyle/>
          <a:p>
            <a:r>
              <a:rPr lang="pt-BR" sz="20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r>
              <a:rPr lang="pt-BR" sz="2100" dirty="0" smtClean="0">
                <a:solidFill>
                  <a:srgbClr val="002060"/>
                </a:solidFill>
                <a:latin typeface="Times New Roman" panose="02020603050405020304" pitchFamily="18" charset="0"/>
                <a:cs typeface="Times New Roman" panose="02020603050405020304" pitchFamily="18" charset="0"/>
              </a:rPr>
              <a:t>. </a:t>
            </a:r>
            <a:endParaRPr lang="pt-BR" sz="2100" dirty="0">
              <a:solidFill>
                <a:srgbClr val="002060"/>
              </a:solidFill>
              <a:latin typeface="Times New Roman" panose="02020603050405020304" pitchFamily="18" charset="0"/>
              <a:cs typeface="Times New Roman" panose="02020603050405020304" pitchFamily="18" charset="0"/>
            </a:endParaRPr>
          </a:p>
        </p:txBody>
      </p:sp>
      <p:sp>
        <p:nvSpPr>
          <p:cNvPr id="5" name="Marcador de Posição de Conteúdo 4">
            <a:extLst>
              <a:ext uri="{FF2B5EF4-FFF2-40B4-BE49-F238E27FC236}">
                <a16:creationId xmlns="" xmlns:a16="http://schemas.microsoft.com/office/drawing/2014/main" id="{817EFE44-AC12-DA73-A6B6-8FF8F807028E}"/>
              </a:ext>
            </a:extLst>
          </p:cNvPr>
          <p:cNvSpPr>
            <a:spLocks noGrp="1"/>
          </p:cNvSpPr>
          <p:nvPr>
            <p:ph idx="1"/>
          </p:nvPr>
        </p:nvSpPr>
        <p:spPr>
          <a:xfrm>
            <a:off x="0" y="555526"/>
            <a:ext cx="9144000" cy="3714995"/>
          </a:xfrm>
        </p:spPr>
        <p:txBody>
          <a:bodyPr>
            <a:normAutofit fontScale="25000" lnSpcReduction="20000"/>
          </a:bodyPr>
          <a:lstStyle/>
          <a:p>
            <a:pPr marL="0" indent="0" algn="just">
              <a:buNone/>
            </a:pPr>
            <a:r>
              <a:rPr lang="pt-BR" sz="7200" dirty="0">
                <a:solidFill>
                  <a:schemeClr val="tx1"/>
                </a:solidFill>
                <a:latin typeface="+mj-lt"/>
                <a:cs typeface="Times New Roman" panose="02020603050405020304" pitchFamily="18" charset="0"/>
              </a:rPr>
              <a:t>"REGISTRO DE IMÓVEIS - DÚVIDA JULGADA PROCEDENTE - ESCRITURA PÚBLICA DE PACTO DE CONVIVÊNCIA EM UNIÃO ESTÁVEL - REGIME CONVENCIONAL DA SEPARAÇÃO TOTAL DE BENS - EXISTÊNCIA DE DISPOSIÇÕES NO PACTO ESTABELECIDO QUE, SEGUNDO O OFICIAL, NÃO COMPORTAM INGRESSO NO REGISTRO DE IMÓVEIS PORQUE ILEGAIS - RENÚNCIA À POSTULAÇÃO DE COMUNICAÇÃO PATRIMONIAL, EMBASADA NA SÚMULA 377 DO STF, QUE APENAS REFORÇA A INCOMUNICABILIDADE DE BENS NA VIGÊNCIA DA UNIÃO ESTÁVEL - NULIDADE NÃO CONFIGURADA - RENÚNCIA AO DIREITO REAL DE HABITAÇÃO - RENÚNCIA TAMBÉM AO DIREITO CONCORRENCIAL PELOS CONVIVENTES - ARTIGO 426 DO CÓDIGO CIVIL QUE VEDA O PACTO SUCESSÓRIO - SISTEMA DOS REGISTROS PÚBLICOS EM QUE IMPERA O PRINCÍPIO DA LEGALIDADE ESTRITA - TÍTULO QUE, TAL COMO SE APRESENTA, NÃO COMPORTA REGISTRO - APELAÇÃO NÃO PROVIDA“  (TJSP, Apelação n. 1007525-42.2022.8.26.0132, Conselho Superior da Magistratura, Rel. Des. Torres de Garcia, (DJe de 28.11.2023 – SP)</a:t>
            </a:r>
          </a:p>
          <a:p>
            <a:pPr marL="0" indent="0" algn="just">
              <a:buNone/>
            </a:pPr>
            <a:endParaRPr lang="pt-BR" sz="7200" dirty="0">
              <a:solidFill>
                <a:schemeClr val="tx1"/>
              </a:solidFill>
              <a:latin typeface="+mj-lt"/>
              <a:cs typeface="Times New Roman" panose="02020603050405020304" pitchFamily="18" charset="0"/>
            </a:endParaRPr>
          </a:p>
          <a:p>
            <a:pPr marL="0" indent="0" algn="just">
              <a:buNone/>
            </a:pPr>
            <a:endParaRPr lang="pt-BR" sz="7200" dirty="0">
              <a:solidFill>
                <a:schemeClr val="tx1"/>
              </a:solidFill>
              <a:latin typeface="+mj-lt"/>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buNone/>
            </a:pPr>
            <a:endParaRPr lang="pt-BR"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748687193"/>
      </p:ext>
    </p:extLst>
  </p:cSld>
  <p:clrMapOvr>
    <a:masterClrMapping/>
  </p:clrMapOvr>
  <p:transition>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8630F516-55B5-551C-72F4-D52DA39031B1}"/>
            </a:ext>
          </a:extLst>
        </p:cNvPr>
        <p:cNvGrpSpPr/>
        <p:nvPr/>
      </p:nvGrpSpPr>
      <p:grpSpPr>
        <a:xfrm>
          <a:off x="0" y="0"/>
          <a:ext cx="0" cy="0"/>
          <a:chOff x="0" y="0"/>
          <a:chExt cx="0" cy="0"/>
        </a:xfrm>
      </p:grpSpPr>
      <p:sp>
        <p:nvSpPr>
          <p:cNvPr id="2" name="Título 1">
            <a:extLst>
              <a:ext uri="{FF2B5EF4-FFF2-40B4-BE49-F238E27FC236}">
                <a16:creationId xmlns="" xmlns:a16="http://schemas.microsoft.com/office/drawing/2014/main" id="{8902EE4A-2FA2-D4DE-AA2D-B15025CC5AD4}"/>
              </a:ext>
            </a:extLst>
          </p:cNvPr>
          <p:cNvSpPr>
            <a:spLocks noGrp="1"/>
          </p:cNvSpPr>
          <p:nvPr>
            <p:ph type="title"/>
          </p:nvPr>
        </p:nvSpPr>
        <p:spPr>
          <a:xfrm>
            <a:off x="491207" y="1"/>
            <a:ext cx="8161587" cy="759728"/>
          </a:xfrm>
        </p:spPr>
        <p:txBody>
          <a:bodyPr>
            <a:normAutofit/>
          </a:bodyPr>
          <a:lstStyle/>
          <a:p>
            <a:r>
              <a:rPr lang="pt-BR" sz="20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r>
              <a:rPr lang="pt-BR" sz="2100" dirty="0" smtClean="0">
                <a:solidFill>
                  <a:srgbClr val="002060"/>
                </a:solidFill>
                <a:latin typeface="Times New Roman" panose="02020603050405020304" pitchFamily="18" charset="0"/>
                <a:cs typeface="Times New Roman" panose="02020603050405020304" pitchFamily="18" charset="0"/>
              </a:rPr>
              <a:t>. </a:t>
            </a:r>
            <a:endParaRPr lang="pt-BR" sz="2100" dirty="0">
              <a:solidFill>
                <a:srgbClr val="002060"/>
              </a:solidFill>
              <a:latin typeface="Times New Roman" panose="02020603050405020304" pitchFamily="18" charset="0"/>
              <a:cs typeface="Times New Roman" panose="02020603050405020304" pitchFamily="18" charset="0"/>
            </a:endParaRPr>
          </a:p>
        </p:txBody>
      </p:sp>
      <p:sp>
        <p:nvSpPr>
          <p:cNvPr id="5" name="Marcador de Posição de Conteúdo 4">
            <a:extLst>
              <a:ext uri="{FF2B5EF4-FFF2-40B4-BE49-F238E27FC236}">
                <a16:creationId xmlns="" xmlns:a16="http://schemas.microsoft.com/office/drawing/2014/main" id="{7B40E6CF-1189-E457-A39E-373A519FDC96}"/>
              </a:ext>
            </a:extLst>
          </p:cNvPr>
          <p:cNvSpPr>
            <a:spLocks noGrp="1"/>
          </p:cNvSpPr>
          <p:nvPr>
            <p:ph idx="1"/>
          </p:nvPr>
        </p:nvSpPr>
        <p:spPr>
          <a:xfrm>
            <a:off x="0" y="699542"/>
            <a:ext cx="8892480" cy="4248472"/>
          </a:xfrm>
        </p:spPr>
        <p:txBody>
          <a:bodyPr>
            <a:normAutofit fontScale="25000" lnSpcReduction="20000"/>
          </a:bodyPr>
          <a:lstStyle/>
          <a:p>
            <a:pPr marL="0" indent="0" algn="just">
              <a:buNone/>
            </a:pPr>
            <a:r>
              <a:rPr lang="pt-BR" sz="7600" dirty="0" smtClean="0">
                <a:solidFill>
                  <a:schemeClr val="tx1"/>
                </a:solidFill>
                <a:latin typeface="+mj-lt"/>
                <a:cs typeface="Times New Roman" panose="02020603050405020304" pitchFamily="18" charset="0"/>
              </a:rPr>
              <a:t>De toda sorte, gerando enorme insegurança jurídica, o próprio Conselho Superior da Magistratura do Tribunal Paulista reviu o seu entendimento anterior, outubro de  2024, passando a concluir que o ato de renúncia prévia à herança pode até ser registrado, o que não afasta a possibilidade de eventual discussão de sua invalidade posteriormente (TJSP, Apelação cível n. 1000348-35.2024.8.26.0236, Apelantes: Maria Teresa Antonelli Caldas e João Anselmo Montanari da Cunha, Apelado: Oficial de Registro de Imóveis e Anexos da Comarca de Ibitinga,  Rel. Corregedor Geral de Justiça Des. Francisco Loureiro, julgado em 1º de outubro de 2003). </a:t>
            </a:r>
          </a:p>
          <a:p>
            <a:pPr marL="0" indent="0" algn="just">
              <a:buNone/>
            </a:pPr>
            <a:endParaRPr lang="pt-BR" sz="7600" dirty="0" smtClean="0">
              <a:solidFill>
                <a:schemeClr val="tx1"/>
              </a:solidFill>
              <a:latin typeface="+mj-lt"/>
              <a:cs typeface="Times New Roman" panose="02020603050405020304" pitchFamily="18" charset="0"/>
            </a:endParaRPr>
          </a:p>
          <a:p>
            <a:pPr marL="0" indent="0" algn="just">
              <a:buNone/>
            </a:pPr>
            <a:r>
              <a:rPr lang="pt-BR" sz="7600" dirty="0" smtClean="0">
                <a:solidFill>
                  <a:schemeClr val="tx1"/>
                </a:solidFill>
                <a:latin typeface="+mj-lt"/>
                <a:cs typeface="Times New Roman" panose="02020603050405020304" pitchFamily="18" charset="0"/>
              </a:rPr>
              <a:t>Ao final concluiu-se que "o registro não significa a chancela judicial à validade da cláusula, mas tão somente que não se deve negar eficácia perante terceiros ao pacto antenupcial, até que em momento e na esfera própria a questão da nulidade eventualmente seja arguida e decidida na esfera jurisdicional". </a:t>
            </a:r>
          </a:p>
          <a:p>
            <a:pPr marL="0" indent="0" algn="just">
              <a:buNone/>
            </a:pPr>
            <a:endParaRPr lang="pt-BR" sz="7600" dirty="0" smtClean="0">
              <a:solidFill>
                <a:schemeClr val="tx1"/>
              </a:solidFill>
              <a:latin typeface="+mj-lt"/>
              <a:cs typeface="Times New Roman" panose="02020603050405020304" pitchFamily="18" charset="0"/>
            </a:endParaRPr>
          </a:p>
          <a:p>
            <a:pPr marL="0" indent="0" algn="just">
              <a:buNone/>
            </a:pPr>
            <a:endParaRPr lang="pt-BR" sz="7600" dirty="0" smtClean="0">
              <a:solidFill>
                <a:schemeClr val="tx1"/>
              </a:solidFill>
              <a:latin typeface="+mj-lt"/>
              <a:cs typeface="Times New Roman" panose="02020603050405020304" pitchFamily="18" charset="0"/>
            </a:endParaRPr>
          </a:p>
          <a:p>
            <a:pPr marL="0" indent="0" algn="just">
              <a:buNone/>
            </a:pPr>
            <a:endParaRPr lang="pt-BR" sz="7600" dirty="0" smtClean="0">
              <a:solidFill>
                <a:schemeClr val="tx1"/>
              </a:solidFill>
              <a:latin typeface="+mj-lt"/>
              <a:cs typeface="Times New Roman" panose="02020603050405020304" pitchFamily="18" charset="0"/>
            </a:endParaRPr>
          </a:p>
          <a:p>
            <a:pPr marL="0" indent="0" algn="just">
              <a:buNone/>
            </a:pPr>
            <a:endParaRPr lang="pt-BR" sz="7600" dirty="0" smtClean="0">
              <a:solidFill>
                <a:schemeClr val="tx1"/>
              </a:solidFill>
              <a:latin typeface="+mj-lt"/>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buNone/>
            </a:pPr>
            <a:endParaRPr lang="pt-BR"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577243145"/>
      </p:ext>
    </p:extLst>
  </p:cSld>
  <p:clrMapOvr>
    <a:masterClrMapping/>
  </p:clrMapOvr>
  <p:transition>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233F67A4-5340-E75C-C426-F060A365CCB8}"/>
            </a:ext>
          </a:extLst>
        </p:cNvPr>
        <p:cNvGrpSpPr/>
        <p:nvPr/>
      </p:nvGrpSpPr>
      <p:grpSpPr>
        <a:xfrm>
          <a:off x="0" y="0"/>
          <a:ext cx="0" cy="0"/>
          <a:chOff x="0" y="0"/>
          <a:chExt cx="0" cy="0"/>
        </a:xfrm>
      </p:grpSpPr>
      <p:sp>
        <p:nvSpPr>
          <p:cNvPr id="2" name="Título 1">
            <a:extLst>
              <a:ext uri="{FF2B5EF4-FFF2-40B4-BE49-F238E27FC236}">
                <a16:creationId xmlns="" xmlns:a16="http://schemas.microsoft.com/office/drawing/2014/main" id="{2296628E-084D-CB44-1293-718A6FCEAD6C}"/>
              </a:ext>
            </a:extLst>
          </p:cNvPr>
          <p:cNvSpPr>
            <a:spLocks noGrp="1"/>
          </p:cNvSpPr>
          <p:nvPr>
            <p:ph type="title"/>
          </p:nvPr>
        </p:nvSpPr>
        <p:spPr>
          <a:xfrm>
            <a:off x="491207" y="1"/>
            <a:ext cx="8161587" cy="759728"/>
          </a:xfrm>
        </p:spPr>
        <p:txBody>
          <a:bodyPr>
            <a:normAutofit/>
          </a:bodyPr>
          <a:lstStyle/>
          <a:p>
            <a:r>
              <a:rPr lang="pt-BR" sz="20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endParaRPr lang="pt-BR" sz="2100" dirty="0">
              <a:solidFill>
                <a:srgbClr val="002060"/>
              </a:solidFill>
              <a:latin typeface="Times New Roman" panose="02020603050405020304" pitchFamily="18" charset="0"/>
              <a:cs typeface="Times New Roman" panose="02020603050405020304" pitchFamily="18" charset="0"/>
            </a:endParaRPr>
          </a:p>
        </p:txBody>
      </p:sp>
      <p:sp>
        <p:nvSpPr>
          <p:cNvPr id="5" name="Marcador de Posição de Conteúdo 4">
            <a:extLst>
              <a:ext uri="{FF2B5EF4-FFF2-40B4-BE49-F238E27FC236}">
                <a16:creationId xmlns="" xmlns:a16="http://schemas.microsoft.com/office/drawing/2014/main" id="{E748B3A1-04C7-3621-7D45-2574F6CB6ABC}"/>
              </a:ext>
            </a:extLst>
          </p:cNvPr>
          <p:cNvSpPr>
            <a:spLocks noGrp="1"/>
          </p:cNvSpPr>
          <p:nvPr>
            <p:ph idx="1"/>
          </p:nvPr>
        </p:nvSpPr>
        <p:spPr>
          <a:xfrm>
            <a:off x="0" y="627534"/>
            <a:ext cx="9144000" cy="4320480"/>
          </a:xfrm>
        </p:spPr>
        <p:txBody>
          <a:bodyPr>
            <a:normAutofit fontScale="25000" lnSpcReduction="20000"/>
          </a:bodyPr>
          <a:lstStyle/>
          <a:p>
            <a:pPr marL="0" indent="0" algn="just">
              <a:buNone/>
            </a:pPr>
            <a:r>
              <a:rPr lang="pt-BR" sz="8000" dirty="0">
                <a:solidFill>
                  <a:schemeClr val="tx1"/>
                </a:solidFill>
                <a:latin typeface="+mj-lt"/>
                <a:cs typeface="Times New Roman" panose="02020603050405020304" pitchFamily="18" charset="0"/>
              </a:rPr>
              <a:t>"</a:t>
            </a:r>
            <a:r>
              <a:rPr lang="pt-BR" sz="8000" b="1" dirty="0">
                <a:solidFill>
                  <a:schemeClr val="tx1"/>
                </a:solidFill>
                <a:latin typeface="+mj-lt"/>
                <a:cs typeface="Times New Roman" panose="02020603050405020304" pitchFamily="18" charset="0"/>
              </a:rPr>
              <a:t>É inviável a pretensão de estender o regime de bens do casamento, de separação total, para alcançar os direitos sucessórios dos cônjuges, obstando a comunicação dos bens do falecido com os do cônjuge supérstite. As regras sucessórias são de ordem pública, não admitindo, por isso, disposição em contrário pelas partes. </a:t>
            </a:r>
            <a:r>
              <a:rPr lang="pt-BR" sz="8000" dirty="0">
                <a:solidFill>
                  <a:schemeClr val="tx1"/>
                </a:solidFill>
                <a:latin typeface="+mj-lt"/>
                <a:cs typeface="Times New Roman" panose="02020603050405020304" pitchFamily="18" charset="0"/>
              </a:rPr>
              <a:t>(...). Conforme já decidido por esta Corte, 'O pacto antenupcial que estabelece o regime de separação total de bens somente dispõe acerca da incomunicabilidade de bens e o seu modo de administração no curso do casamento, não produzindo efeitos após a morte por inexistir no ordenamento pátrio previsão de ultratividade do regime patrimonial apta a emprestar eficácia póstuma ao regime matrimonial' (STJ, RESP 1.294.404/RS, Rel. Ministro RICARDO VILLAS BÔAS CUEVA, TERCEIRA TURMA, julgado em 20/10/2015, DJe de 29/10/2015)" (STJ, Ag. Int. no REsp. 1.622.459/MT, Quarta Turma, Rel. Min. Raul Araújo, julgado em 03/12/2019, DJE 19/12/2019). </a:t>
            </a:r>
          </a:p>
          <a:p>
            <a:pPr marL="0" indent="0" algn="just">
              <a:buNone/>
            </a:pPr>
            <a:endParaRPr lang="pt-BR" sz="85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buNone/>
            </a:pPr>
            <a:endParaRPr lang="pt-BR"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566554953"/>
      </p:ext>
    </p:extLst>
  </p:cSld>
  <p:clrMapOvr>
    <a:masterClrMapping/>
  </p:clrMapOvr>
  <p:transition>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6A90DDDD-D20A-8E43-CFC1-2E92A2CC6107}"/>
            </a:ext>
          </a:extLst>
        </p:cNvPr>
        <p:cNvGrpSpPr/>
        <p:nvPr/>
      </p:nvGrpSpPr>
      <p:grpSpPr>
        <a:xfrm>
          <a:off x="0" y="0"/>
          <a:ext cx="0" cy="0"/>
          <a:chOff x="0" y="0"/>
          <a:chExt cx="0" cy="0"/>
        </a:xfrm>
      </p:grpSpPr>
      <p:sp>
        <p:nvSpPr>
          <p:cNvPr id="2" name="Título 1">
            <a:extLst>
              <a:ext uri="{FF2B5EF4-FFF2-40B4-BE49-F238E27FC236}">
                <a16:creationId xmlns="" xmlns:a16="http://schemas.microsoft.com/office/drawing/2014/main" id="{3A8B9D6B-6401-F784-BDD8-681D48BADFBB}"/>
              </a:ext>
            </a:extLst>
          </p:cNvPr>
          <p:cNvSpPr>
            <a:spLocks noGrp="1"/>
          </p:cNvSpPr>
          <p:nvPr>
            <p:ph type="title"/>
          </p:nvPr>
        </p:nvSpPr>
        <p:spPr>
          <a:xfrm>
            <a:off x="491207" y="24270"/>
            <a:ext cx="8161587" cy="759728"/>
          </a:xfrm>
        </p:spPr>
        <p:txBody>
          <a:bodyPr>
            <a:normAutofit/>
          </a:bodyPr>
          <a:lstStyle/>
          <a:p>
            <a:r>
              <a:rPr lang="pt-BR" sz="20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r>
              <a:rPr lang="pt-BR" sz="2100" dirty="0" smtClean="0">
                <a:solidFill>
                  <a:srgbClr val="002060"/>
                </a:solidFill>
                <a:latin typeface="Times New Roman" panose="02020603050405020304" pitchFamily="18" charset="0"/>
                <a:cs typeface="Times New Roman" panose="02020603050405020304" pitchFamily="18" charset="0"/>
              </a:rPr>
              <a:t>. </a:t>
            </a:r>
            <a:endParaRPr lang="pt-BR" sz="2100" dirty="0">
              <a:solidFill>
                <a:srgbClr val="002060"/>
              </a:solidFill>
              <a:latin typeface="Times New Roman" panose="02020603050405020304" pitchFamily="18" charset="0"/>
              <a:cs typeface="Times New Roman" panose="02020603050405020304" pitchFamily="18" charset="0"/>
            </a:endParaRPr>
          </a:p>
        </p:txBody>
      </p:sp>
      <p:sp>
        <p:nvSpPr>
          <p:cNvPr id="5" name="Marcador de Posição de Conteúdo 4">
            <a:extLst>
              <a:ext uri="{FF2B5EF4-FFF2-40B4-BE49-F238E27FC236}">
                <a16:creationId xmlns="" xmlns:a16="http://schemas.microsoft.com/office/drawing/2014/main" id="{7C2B4DB4-6C99-1AF4-E907-1B446FB2A9FC}"/>
              </a:ext>
            </a:extLst>
          </p:cNvPr>
          <p:cNvSpPr>
            <a:spLocks noGrp="1"/>
          </p:cNvSpPr>
          <p:nvPr>
            <p:ph idx="1"/>
          </p:nvPr>
        </p:nvSpPr>
        <p:spPr>
          <a:xfrm>
            <a:off x="0" y="555526"/>
            <a:ext cx="9144000" cy="4320480"/>
          </a:xfrm>
        </p:spPr>
        <p:txBody>
          <a:bodyPr>
            <a:normAutofit fontScale="25000" lnSpcReduction="20000"/>
          </a:bodyPr>
          <a:lstStyle/>
          <a:p>
            <a:pPr marL="0" indent="0" algn="just">
              <a:buNone/>
            </a:pPr>
            <a:r>
              <a:rPr lang="pt-BR" sz="8000" dirty="0">
                <a:solidFill>
                  <a:schemeClr val="tx1"/>
                </a:solidFill>
                <a:latin typeface="+mj-lt"/>
                <a:cs typeface="Times New Roman" panose="02020603050405020304" pitchFamily="18" charset="0"/>
              </a:rPr>
              <a:t>Explica Rodrigo Toscano de Brito que o verbo </a:t>
            </a:r>
            <a:r>
              <a:rPr lang="pt-BR" sz="8000" i="1" dirty="0" err="1">
                <a:solidFill>
                  <a:schemeClr val="tx1"/>
                </a:solidFill>
                <a:latin typeface="+mj-lt"/>
                <a:cs typeface="Times New Roman" panose="02020603050405020304" pitchFamily="18" charset="0"/>
              </a:rPr>
              <a:t>to</a:t>
            </a:r>
            <a:r>
              <a:rPr lang="pt-BR" sz="8000" i="1" dirty="0">
                <a:solidFill>
                  <a:schemeClr val="tx1"/>
                </a:solidFill>
                <a:latin typeface="+mj-lt"/>
                <a:cs typeface="Times New Roman" panose="02020603050405020304" pitchFamily="18" charset="0"/>
              </a:rPr>
              <a:t> </a:t>
            </a:r>
            <a:r>
              <a:rPr lang="pt-BR" sz="8000" i="1" dirty="0" err="1">
                <a:solidFill>
                  <a:schemeClr val="tx1"/>
                </a:solidFill>
                <a:latin typeface="+mj-lt"/>
                <a:cs typeface="Times New Roman" panose="02020603050405020304" pitchFamily="18" charset="0"/>
              </a:rPr>
              <a:t>hold</a:t>
            </a:r>
            <a:r>
              <a:rPr lang="pt-BR" sz="8000" dirty="0">
                <a:solidFill>
                  <a:schemeClr val="tx1"/>
                </a:solidFill>
                <a:latin typeface="+mj-lt"/>
                <a:cs typeface="Times New Roman" panose="02020603050405020304" pitchFamily="18" charset="0"/>
              </a:rPr>
              <a:t> significa segurar, manter, controlar, guardar, sendo a </a:t>
            </a:r>
            <a:r>
              <a:rPr lang="pt-BR" sz="8000" i="1" dirty="0">
                <a:solidFill>
                  <a:schemeClr val="tx1"/>
                </a:solidFill>
                <a:latin typeface="+mj-lt"/>
                <a:cs typeface="Times New Roman" panose="02020603050405020304" pitchFamily="18" charset="0"/>
              </a:rPr>
              <a:t>holding familiar </a:t>
            </a:r>
            <a:r>
              <a:rPr lang="pt-BR" sz="8000" dirty="0">
                <a:solidFill>
                  <a:schemeClr val="tx1"/>
                </a:solidFill>
                <a:latin typeface="+mj-lt"/>
                <a:cs typeface="Times New Roman" panose="02020603050405020304" pitchFamily="18" charset="0"/>
              </a:rPr>
              <a:t>uma sociedade ou empresa individual de sociedade limitada (EIRELI) que detém participação societária em outra pessoa jurídica com a finalidade de controlar "o patrimônio da família para fins de organização patrimonial, diminuição de custo tributário e planejamento sucessório" (Planejamento sucessório por meio de </a:t>
            </a:r>
            <a:r>
              <a:rPr lang="pt-BR" sz="8000" i="1" dirty="0">
                <a:solidFill>
                  <a:schemeClr val="tx1"/>
                </a:solidFill>
                <a:latin typeface="+mj-lt"/>
                <a:cs typeface="Times New Roman" panose="02020603050405020304" pitchFamily="18" charset="0"/>
              </a:rPr>
              <a:t>holdings</a:t>
            </a:r>
            <a:r>
              <a:rPr lang="pt-BR" sz="8000" dirty="0">
                <a:solidFill>
                  <a:schemeClr val="tx1"/>
                </a:solidFill>
                <a:latin typeface="+mj-lt"/>
                <a:cs typeface="Times New Roman" panose="02020603050405020304" pitchFamily="18" charset="0"/>
              </a:rPr>
              <a:t>: limites e suas principais funções. In: </a:t>
            </a:r>
            <a:r>
              <a:rPr lang="pt-BR" sz="8000" i="1" dirty="0">
                <a:solidFill>
                  <a:schemeClr val="tx1"/>
                </a:solidFill>
                <a:latin typeface="+mj-lt"/>
                <a:cs typeface="Times New Roman" panose="02020603050405020304" pitchFamily="18" charset="0"/>
              </a:rPr>
              <a:t>Família e sucessões</a:t>
            </a:r>
            <a:r>
              <a:rPr lang="pt-BR" sz="8000" dirty="0">
                <a:solidFill>
                  <a:schemeClr val="tx1"/>
                </a:solidFill>
                <a:latin typeface="+mj-lt"/>
                <a:cs typeface="Times New Roman" panose="02020603050405020304" pitchFamily="18" charset="0"/>
              </a:rPr>
              <a:t>: polêmicas, tendências e inovações. Belo Horizonte: IBDFAM, 2018. p. 672). </a:t>
            </a:r>
          </a:p>
          <a:p>
            <a:pPr marL="0" indent="0" algn="just">
              <a:buNone/>
            </a:pPr>
            <a:endParaRPr lang="pt-BR" sz="8000" dirty="0" smtClean="0">
              <a:solidFill>
                <a:schemeClr val="tx1"/>
              </a:solidFill>
              <a:latin typeface="+mj-lt"/>
              <a:cs typeface="Times New Roman" panose="02020603050405020304" pitchFamily="18" charset="0"/>
            </a:endParaRPr>
          </a:p>
          <a:p>
            <a:pPr marL="0" indent="0" algn="just">
              <a:buNone/>
            </a:pPr>
            <a:r>
              <a:rPr lang="pt-BR" sz="8000" dirty="0" smtClean="0">
                <a:solidFill>
                  <a:schemeClr val="tx1"/>
                </a:solidFill>
                <a:latin typeface="+mj-lt"/>
                <a:cs typeface="Times New Roman" panose="02020603050405020304" pitchFamily="18" charset="0"/>
              </a:rPr>
              <a:t>A </a:t>
            </a:r>
            <a:r>
              <a:rPr lang="pt-BR" sz="8000" dirty="0">
                <a:solidFill>
                  <a:schemeClr val="tx1"/>
                </a:solidFill>
                <a:latin typeface="+mj-lt"/>
                <a:cs typeface="Times New Roman" panose="02020603050405020304" pitchFamily="18" charset="0"/>
              </a:rPr>
              <a:t>constituição pode se dar por meio de uma sociedade simples ou empresária, o que é definido pelos próprios membros da família. Dentre as suas funções e utilidades, destaca a maior possibilidade de conter os conflitos entre os membros da família, sem afetar a sociedade controlada, que continua produzindo riquezas, mantendo os seus funcionários e pagando os tributos.</a:t>
            </a:r>
          </a:p>
          <a:p>
            <a:pPr marL="0" indent="0" algn="just">
              <a:buNone/>
            </a:pPr>
            <a:endParaRPr lang="pt-BR" sz="8000" dirty="0">
              <a:solidFill>
                <a:schemeClr val="tx1"/>
              </a:solidFill>
              <a:latin typeface="Times New Roman" panose="02020603050405020304" pitchFamily="18" charset="0"/>
              <a:cs typeface="Times New Roman" panose="02020603050405020304" pitchFamily="18" charset="0"/>
            </a:endParaRPr>
          </a:p>
          <a:p>
            <a:pPr marL="0" indent="0" algn="just">
              <a:buNone/>
            </a:pPr>
            <a:endParaRPr lang="pt-BR" sz="8000" dirty="0">
              <a:solidFill>
                <a:schemeClr val="tx1"/>
              </a:solidFill>
              <a:latin typeface="Times New Roman" panose="02020603050405020304" pitchFamily="18" charset="0"/>
              <a:cs typeface="Times New Roman" panose="02020603050405020304" pitchFamily="18" charset="0"/>
            </a:endParaRPr>
          </a:p>
          <a:p>
            <a:pPr marL="0" indent="0" algn="just">
              <a:buNone/>
            </a:pPr>
            <a:endParaRPr lang="pt-BR" sz="8000" dirty="0">
              <a:solidFill>
                <a:schemeClr val="tx1"/>
              </a:solidFill>
              <a:latin typeface="Times New Roman" panose="02020603050405020304" pitchFamily="18" charset="0"/>
              <a:cs typeface="Times New Roman" panose="02020603050405020304" pitchFamily="18" charset="0"/>
            </a:endParaRPr>
          </a:p>
          <a:p>
            <a:pPr marL="0" indent="0" algn="just">
              <a:buNone/>
            </a:pPr>
            <a:endParaRPr lang="pt-BR" sz="8000" dirty="0">
              <a:solidFill>
                <a:schemeClr val="tx1"/>
              </a:solidFill>
              <a:latin typeface="Times New Roman" panose="02020603050405020304" pitchFamily="18" charset="0"/>
              <a:cs typeface="Times New Roman" panose="02020603050405020304" pitchFamily="18" charset="0"/>
            </a:endParaRPr>
          </a:p>
          <a:p>
            <a:pPr marL="0" indent="0" algn="just">
              <a:buNone/>
            </a:pPr>
            <a:endParaRPr lang="pt-BR" sz="8000" dirty="0">
              <a:solidFill>
                <a:schemeClr val="tx1"/>
              </a:solidFill>
              <a:latin typeface="Times New Roman" panose="02020603050405020304" pitchFamily="18" charset="0"/>
              <a:cs typeface="Times New Roman" panose="02020603050405020304" pitchFamily="18" charset="0"/>
            </a:endParaRPr>
          </a:p>
          <a:p>
            <a:pPr marL="0" indent="0" algn="just">
              <a:buNone/>
            </a:pPr>
            <a:endParaRPr lang="pt-BR" sz="8000" dirty="0">
              <a:solidFill>
                <a:schemeClr val="tx1"/>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buNone/>
            </a:pPr>
            <a:endParaRPr lang="pt-BR"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727191918"/>
      </p:ext>
    </p:extLst>
  </p:cSld>
  <p:clrMapOvr>
    <a:masterClrMapping/>
  </p:clrMapOvr>
  <p:transition>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27D46A7A-0BBA-49FA-4DEF-94B34EA917E7}"/>
            </a:ext>
          </a:extLst>
        </p:cNvPr>
        <p:cNvGrpSpPr/>
        <p:nvPr/>
      </p:nvGrpSpPr>
      <p:grpSpPr>
        <a:xfrm>
          <a:off x="0" y="0"/>
          <a:ext cx="0" cy="0"/>
          <a:chOff x="0" y="0"/>
          <a:chExt cx="0" cy="0"/>
        </a:xfrm>
      </p:grpSpPr>
      <p:sp>
        <p:nvSpPr>
          <p:cNvPr id="2" name="Título 1">
            <a:extLst>
              <a:ext uri="{FF2B5EF4-FFF2-40B4-BE49-F238E27FC236}">
                <a16:creationId xmlns="" xmlns:a16="http://schemas.microsoft.com/office/drawing/2014/main" id="{6DC10B42-6546-17B6-BA1C-0C34F78D9532}"/>
              </a:ext>
            </a:extLst>
          </p:cNvPr>
          <p:cNvSpPr>
            <a:spLocks noGrp="1"/>
          </p:cNvSpPr>
          <p:nvPr>
            <p:ph type="title"/>
          </p:nvPr>
        </p:nvSpPr>
        <p:spPr>
          <a:xfrm>
            <a:off x="491207" y="24270"/>
            <a:ext cx="8161587" cy="759728"/>
          </a:xfrm>
        </p:spPr>
        <p:txBody>
          <a:bodyPr>
            <a:normAutofit/>
          </a:bodyPr>
          <a:lstStyle/>
          <a:p>
            <a:r>
              <a:rPr lang="pt-BR" sz="20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endParaRPr lang="pt-BR" sz="2100" dirty="0">
              <a:solidFill>
                <a:srgbClr val="002060"/>
              </a:solidFill>
              <a:latin typeface="Times New Roman" panose="02020603050405020304" pitchFamily="18" charset="0"/>
              <a:cs typeface="Times New Roman" panose="02020603050405020304" pitchFamily="18" charset="0"/>
            </a:endParaRPr>
          </a:p>
        </p:txBody>
      </p:sp>
      <p:sp>
        <p:nvSpPr>
          <p:cNvPr id="5" name="Marcador de Posição de Conteúdo 4">
            <a:extLst>
              <a:ext uri="{FF2B5EF4-FFF2-40B4-BE49-F238E27FC236}">
                <a16:creationId xmlns="" xmlns:a16="http://schemas.microsoft.com/office/drawing/2014/main" id="{C65C9EF0-6570-037D-8C6E-7F4879225008}"/>
              </a:ext>
            </a:extLst>
          </p:cNvPr>
          <p:cNvSpPr>
            <a:spLocks noGrp="1"/>
          </p:cNvSpPr>
          <p:nvPr>
            <p:ph idx="1"/>
          </p:nvPr>
        </p:nvSpPr>
        <p:spPr>
          <a:xfrm>
            <a:off x="0" y="759728"/>
            <a:ext cx="8964488" cy="4383772"/>
          </a:xfrm>
        </p:spPr>
        <p:txBody>
          <a:bodyPr>
            <a:normAutofit fontScale="25000" lnSpcReduction="20000"/>
          </a:bodyPr>
          <a:lstStyle/>
          <a:p>
            <a:pPr marL="0" indent="0" algn="just">
              <a:buNone/>
            </a:pPr>
            <a:r>
              <a:rPr lang="pt-BR" sz="8000" dirty="0">
                <a:solidFill>
                  <a:schemeClr val="tx1"/>
                </a:solidFill>
                <a:latin typeface="+mn-lt"/>
                <a:cs typeface="Times New Roman" panose="02020603050405020304" pitchFamily="18" charset="0"/>
              </a:rPr>
              <a:t>Os problemas de invalidade das “</a:t>
            </a:r>
            <a:r>
              <a:rPr lang="pt-BR" sz="8000" i="1" dirty="0">
                <a:solidFill>
                  <a:schemeClr val="tx1"/>
                </a:solidFill>
                <a:latin typeface="+mn-lt"/>
                <a:cs typeface="Times New Roman" panose="02020603050405020304" pitchFamily="18" charset="0"/>
              </a:rPr>
              <a:t>holdings familiares</a:t>
            </a:r>
            <a:r>
              <a:rPr lang="pt-BR" sz="8000" dirty="0">
                <a:solidFill>
                  <a:schemeClr val="tx1"/>
                </a:solidFill>
                <a:latin typeface="+mn-lt"/>
                <a:cs typeface="Times New Roman" panose="02020603050405020304" pitchFamily="18" charset="0"/>
              </a:rPr>
              <a:t>” de esvaziamento total patrimonial. </a:t>
            </a:r>
            <a:endParaRPr lang="pt-BR" sz="8000" dirty="0" smtClean="0">
              <a:solidFill>
                <a:schemeClr val="tx1"/>
              </a:solidFill>
              <a:latin typeface="+mn-lt"/>
              <a:cs typeface="Times New Roman" panose="02020603050405020304" pitchFamily="18" charset="0"/>
            </a:endParaRPr>
          </a:p>
          <a:p>
            <a:pPr marL="0" indent="0" algn="just">
              <a:buNone/>
            </a:pPr>
            <a:endParaRPr lang="pt-BR" sz="8000" dirty="0">
              <a:solidFill>
                <a:schemeClr val="tx1"/>
              </a:solidFill>
              <a:latin typeface="+mn-lt"/>
              <a:cs typeface="Times New Roman" panose="02020603050405020304" pitchFamily="18" charset="0"/>
            </a:endParaRPr>
          </a:p>
          <a:p>
            <a:pPr marL="0" indent="0" algn="just">
              <a:buFontTx/>
              <a:buChar char="-"/>
            </a:pPr>
            <a:r>
              <a:rPr lang="pt-BR" sz="8000" dirty="0" smtClean="0">
                <a:solidFill>
                  <a:schemeClr val="tx1"/>
                </a:solidFill>
                <a:latin typeface="+mn-lt"/>
                <a:cs typeface="Times New Roman" panose="02020603050405020304" pitchFamily="18" charset="0"/>
              </a:rPr>
              <a:t>Todas </a:t>
            </a:r>
            <a:r>
              <a:rPr lang="pt-BR" sz="8000" dirty="0">
                <a:solidFill>
                  <a:schemeClr val="tx1"/>
                </a:solidFill>
                <a:latin typeface="+mn-lt"/>
                <a:cs typeface="Times New Roman" panose="02020603050405020304" pitchFamily="18" charset="0"/>
              </a:rPr>
              <a:t>as razões a seguir expostas são de nulidade absoluta, a mais grave das invalidades. </a:t>
            </a:r>
            <a:endParaRPr lang="pt-BR" sz="8000" dirty="0" smtClean="0">
              <a:solidFill>
                <a:schemeClr val="tx1"/>
              </a:solidFill>
              <a:latin typeface="+mn-lt"/>
              <a:cs typeface="Times New Roman" panose="02020603050405020304" pitchFamily="18" charset="0"/>
            </a:endParaRPr>
          </a:p>
          <a:p>
            <a:pPr marL="0" indent="0" algn="just">
              <a:buFontTx/>
              <a:buChar char="-"/>
            </a:pPr>
            <a:endParaRPr lang="pt-BR" sz="8000" dirty="0">
              <a:solidFill>
                <a:schemeClr val="tx1"/>
              </a:solidFill>
              <a:latin typeface="+mn-lt"/>
              <a:cs typeface="Times New Roman" panose="02020603050405020304" pitchFamily="18" charset="0"/>
            </a:endParaRPr>
          </a:p>
          <a:p>
            <a:pPr marL="0" indent="0" algn="just">
              <a:buFontTx/>
              <a:buChar char="-"/>
            </a:pPr>
            <a:r>
              <a:rPr lang="pt-BR" sz="8000" dirty="0" smtClean="0">
                <a:solidFill>
                  <a:schemeClr val="tx1"/>
                </a:solidFill>
                <a:latin typeface="+mn-lt"/>
                <a:cs typeface="Times New Roman" panose="02020603050405020304" pitchFamily="18" charset="0"/>
              </a:rPr>
              <a:t>As </a:t>
            </a:r>
            <a:r>
              <a:rPr lang="pt-BR" sz="8000" dirty="0">
                <a:solidFill>
                  <a:schemeClr val="tx1"/>
                </a:solidFill>
                <a:latin typeface="+mn-lt"/>
                <a:cs typeface="Times New Roman" panose="02020603050405020304" pitchFamily="18" charset="0"/>
              </a:rPr>
              <a:t>razões envolvem normas cogentes ou de ordem pública. </a:t>
            </a:r>
            <a:endParaRPr lang="pt-BR" sz="8000" dirty="0" smtClean="0">
              <a:solidFill>
                <a:schemeClr val="tx1"/>
              </a:solidFill>
              <a:latin typeface="+mn-lt"/>
              <a:cs typeface="Times New Roman" panose="02020603050405020304" pitchFamily="18" charset="0"/>
            </a:endParaRPr>
          </a:p>
          <a:p>
            <a:pPr marL="0" indent="0" algn="just">
              <a:buFontTx/>
              <a:buChar char="-"/>
            </a:pPr>
            <a:endParaRPr lang="pt-BR" sz="8000" dirty="0">
              <a:solidFill>
                <a:schemeClr val="tx1"/>
              </a:solidFill>
              <a:latin typeface="+mn-lt"/>
              <a:cs typeface="Times New Roman" panose="02020603050405020304" pitchFamily="18" charset="0"/>
            </a:endParaRPr>
          </a:p>
          <a:p>
            <a:pPr marL="0" indent="0" algn="just">
              <a:buFontTx/>
              <a:buChar char="-"/>
            </a:pPr>
            <a:r>
              <a:rPr lang="pt-BR" sz="8000" dirty="0" smtClean="0">
                <a:solidFill>
                  <a:schemeClr val="tx1"/>
                </a:solidFill>
                <a:latin typeface="+mn-lt"/>
                <a:cs typeface="Times New Roman" panose="02020603050405020304" pitchFamily="18" charset="0"/>
              </a:rPr>
              <a:t>Mesmo </a:t>
            </a:r>
            <a:r>
              <a:rPr lang="pt-BR" sz="8000" dirty="0">
                <a:solidFill>
                  <a:schemeClr val="tx1"/>
                </a:solidFill>
                <a:latin typeface="+mn-lt"/>
                <a:cs typeface="Times New Roman" panose="02020603050405020304" pitchFamily="18" charset="0"/>
              </a:rPr>
              <a:t>a Lei da Liberdade Econômica, aplicável a grandes contratos empresariais e paritários, estabelece a necessidade de respeito a essas normas (art. 3º, inc. VIII, da Lei 13.874/2019).  </a:t>
            </a:r>
            <a:endParaRPr lang="pt-BR" sz="8000" dirty="0" smtClean="0">
              <a:solidFill>
                <a:schemeClr val="tx1"/>
              </a:solidFill>
              <a:latin typeface="+mn-lt"/>
              <a:cs typeface="Times New Roman" panose="02020603050405020304" pitchFamily="18" charset="0"/>
            </a:endParaRPr>
          </a:p>
          <a:p>
            <a:pPr marL="0" indent="0" algn="just">
              <a:buFontTx/>
              <a:buChar char="-"/>
            </a:pPr>
            <a:endParaRPr lang="pt-BR" sz="8000" dirty="0">
              <a:solidFill>
                <a:schemeClr val="tx1"/>
              </a:solidFill>
              <a:latin typeface="+mn-lt"/>
              <a:cs typeface="Times New Roman" panose="02020603050405020304" pitchFamily="18" charset="0"/>
            </a:endParaRPr>
          </a:p>
          <a:p>
            <a:pPr marL="0" indent="0" algn="just">
              <a:buNone/>
            </a:pPr>
            <a:r>
              <a:rPr lang="pt-BR" sz="8000" dirty="0" smtClean="0">
                <a:solidFill>
                  <a:schemeClr val="tx1"/>
                </a:solidFill>
                <a:latin typeface="+mn-lt"/>
                <a:cs typeface="Times New Roman" panose="02020603050405020304" pitchFamily="18" charset="0"/>
              </a:rPr>
              <a:t>- Não </a:t>
            </a:r>
            <a:r>
              <a:rPr lang="pt-BR" sz="8000" dirty="0">
                <a:solidFill>
                  <a:schemeClr val="tx1"/>
                </a:solidFill>
                <a:latin typeface="+mn-lt"/>
                <a:cs typeface="Times New Roman" panose="02020603050405020304" pitchFamily="18" charset="0"/>
              </a:rPr>
              <a:t>existe liberdade absoluta no nosso Direito Civil.  </a:t>
            </a:r>
          </a:p>
          <a:p>
            <a:pPr marL="0" indent="0" algn="just">
              <a:buNone/>
            </a:pPr>
            <a:endParaRPr lang="pt-BR" sz="85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buNone/>
            </a:pPr>
            <a:endParaRPr lang="pt-BR"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834383025"/>
      </p:ext>
    </p:extLst>
  </p:cSld>
  <p:clrMapOvr>
    <a:masterClrMapping/>
  </p:clrMapOvr>
  <p:transition>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3473FD9-A9E4-4A3D-F791-9772C1A424C6}"/>
            </a:ext>
          </a:extLst>
        </p:cNvPr>
        <p:cNvGrpSpPr/>
        <p:nvPr/>
      </p:nvGrpSpPr>
      <p:grpSpPr>
        <a:xfrm>
          <a:off x="0" y="0"/>
          <a:ext cx="0" cy="0"/>
          <a:chOff x="0" y="0"/>
          <a:chExt cx="0" cy="0"/>
        </a:xfrm>
      </p:grpSpPr>
      <p:sp>
        <p:nvSpPr>
          <p:cNvPr id="2" name="Título 1">
            <a:extLst>
              <a:ext uri="{FF2B5EF4-FFF2-40B4-BE49-F238E27FC236}">
                <a16:creationId xmlns="" xmlns:a16="http://schemas.microsoft.com/office/drawing/2014/main" id="{5BC37786-68A4-C1A8-6B71-4848F9D68B6E}"/>
              </a:ext>
            </a:extLst>
          </p:cNvPr>
          <p:cNvSpPr>
            <a:spLocks noGrp="1"/>
          </p:cNvSpPr>
          <p:nvPr>
            <p:ph type="title"/>
          </p:nvPr>
        </p:nvSpPr>
        <p:spPr>
          <a:xfrm>
            <a:off x="491207" y="24270"/>
            <a:ext cx="8161587" cy="759728"/>
          </a:xfrm>
        </p:spPr>
        <p:txBody>
          <a:bodyPr>
            <a:normAutofit/>
          </a:bodyPr>
          <a:lstStyle/>
          <a:p>
            <a:r>
              <a:rPr lang="pt-BR" sz="20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endParaRPr lang="pt-BR" sz="2100" dirty="0">
              <a:solidFill>
                <a:srgbClr val="002060"/>
              </a:solidFill>
              <a:latin typeface="Times New Roman" panose="02020603050405020304" pitchFamily="18" charset="0"/>
              <a:cs typeface="Times New Roman" panose="02020603050405020304" pitchFamily="18" charset="0"/>
            </a:endParaRPr>
          </a:p>
        </p:txBody>
      </p:sp>
      <p:sp>
        <p:nvSpPr>
          <p:cNvPr id="5" name="Marcador de Posição de Conteúdo 4">
            <a:extLst>
              <a:ext uri="{FF2B5EF4-FFF2-40B4-BE49-F238E27FC236}">
                <a16:creationId xmlns="" xmlns:a16="http://schemas.microsoft.com/office/drawing/2014/main" id="{A9F732EF-F2C0-291D-45A4-FB8203D366F0}"/>
              </a:ext>
            </a:extLst>
          </p:cNvPr>
          <p:cNvSpPr>
            <a:spLocks noGrp="1"/>
          </p:cNvSpPr>
          <p:nvPr>
            <p:ph idx="1"/>
          </p:nvPr>
        </p:nvSpPr>
        <p:spPr>
          <a:xfrm>
            <a:off x="0" y="759728"/>
            <a:ext cx="9144000" cy="3684230"/>
          </a:xfrm>
        </p:spPr>
        <p:txBody>
          <a:bodyPr>
            <a:normAutofit fontScale="25000" lnSpcReduction="20000"/>
          </a:bodyPr>
          <a:lstStyle/>
          <a:p>
            <a:pPr marL="0" indent="0" algn="just">
              <a:buNone/>
            </a:pPr>
            <a:r>
              <a:rPr lang="pt-BR" sz="8000" b="1" u="sng" dirty="0">
                <a:solidFill>
                  <a:schemeClr val="tx1"/>
                </a:solidFill>
                <a:latin typeface="+mn-lt"/>
                <a:cs typeface="Times New Roman" panose="02020603050405020304" pitchFamily="18" charset="0"/>
              </a:rPr>
              <a:t>1ª </a:t>
            </a:r>
            <a:r>
              <a:rPr lang="pt-BR" sz="8000" b="1" u="sng" dirty="0" smtClean="0">
                <a:solidFill>
                  <a:schemeClr val="tx1"/>
                </a:solidFill>
                <a:latin typeface="+mn-lt"/>
                <a:cs typeface="Times New Roman" panose="02020603050405020304" pitchFamily="18" charset="0"/>
              </a:rPr>
              <a:t>Razão </a:t>
            </a:r>
            <a:r>
              <a:rPr lang="pt-BR" sz="8000" b="1" u="sng" dirty="0">
                <a:solidFill>
                  <a:schemeClr val="tx1"/>
                </a:solidFill>
                <a:latin typeface="+mn-lt"/>
                <a:cs typeface="Times New Roman" panose="02020603050405020304" pitchFamily="18" charset="0"/>
              </a:rPr>
              <a:t>de </a:t>
            </a:r>
            <a:r>
              <a:rPr lang="pt-BR" sz="8000" b="1" u="sng" dirty="0" smtClean="0">
                <a:solidFill>
                  <a:schemeClr val="tx1"/>
                </a:solidFill>
                <a:latin typeface="+mn-lt"/>
                <a:cs typeface="Times New Roman" panose="02020603050405020304" pitchFamily="18" charset="0"/>
              </a:rPr>
              <a:t>Invalidade.  </a:t>
            </a:r>
          </a:p>
          <a:p>
            <a:pPr marL="0" indent="0" algn="just">
              <a:buNone/>
            </a:pPr>
            <a:endParaRPr lang="pt-BR" sz="8000" dirty="0" smtClean="0">
              <a:solidFill>
                <a:schemeClr val="tx1"/>
              </a:solidFill>
              <a:latin typeface="+mn-lt"/>
              <a:cs typeface="Times New Roman" panose="02020603050405020304" pitchFamily="18" charset="0"/>
            </a:endParaRPr>
          </a:p>
          <a:p>
            <a:pPr marL="0" indent="0" algn="just">
              <a:buNone/>
            </a:pPr>
            <a:r>
              <a:rPr lang="pt-BR" sz="8000" dirty="0" smtClean="0">
                <a:solidFill>
                  <a:schemeClr val="tx1"/>
                </a:solidFill>
                <a:latin typeface="+mn-lt"/>
                <a:cs typeface="Times New Roman" panose="02020603050405020304" pitchFamily="18" charset="0"/>
              </a:rPr>
              <a:t> </a:t>
            </a:r>
            <a:r>
              <a:rPr lang="pt-BR" sz="8000" dirty="0">
                <a:solidFill>
                  <a:schemeClr val="tx1"/>
                </a:solidFill>
                <a:latin typeface="+mn-lt"/>
                <a:cs typeface="Times New Roman" panose="02020603050405020304" pitchFamily="18" charset="0"/>
              </a:rPr>
              <a:t>Fraude à lei imperativa + Negócio jurídico indireto. Fundamento da nulidade: art. 166, inc. VI, do Código Civil.  </a:t>
            </a:r>
            <a:endParaRPr lang="pt-BR" sz="8000" dirty="0" smtClean="0">
              <a:solidFill>
                <a:schemeClr val="tx1"/>
              </a:solidFill>
              <a:latin typeface="+mn-lt"/>
              <a:cs typeface="Times New Roman" panose="02020603050405020304" pitchFamily="18" charset="0"/>
            </a:endParaRPr>
          </a:p>
          <a:p>
            <a:pPr marL="0" indent="0" algn="just">
              <a:buNone/>
            </a:pPr>
            <a:endParaRPr lang="pt-BR" sz="8000" dirty="0" smtClean="0">
              <a:solidFill>
                <a:schemeClr val="tx1"/>
              </a:solidFill>
              <a:latin typeface="+mn-lt"/>
              <a:cs typeface="Times New Roman" panose="02020603050405020304" pitchFamily="18" charset="0"/>
            </a:endParaRPr>
          </a:p>
          <a:p>
            <a:pPr marL="0" indent="0" algn="just">
              <a:buNone/>
            </a:pPr>
            <a:r>
              <a:rPr lang="pt-BR" sz="8000" dirty="0" smtClean="0">
                <a:solidFill>
                  <a:schemeClr val="tx1"/>
                </a:solidFill>
                <a:latin typeface="+mn-lt"/>
                <a:cs typeface="Times New Roman" panose="02020603050405020304" pitchFamily="18" charset="0"/>
              </a:rPr>
              <a:t> </a:t>
            </a:r>
            <a:r>
              <a:rPr lang="pt-BR" sz="8000" dirty="0">
                <a:solidFill>
                  <a:schemeClr val="tx1"/>
                </a:solidFill>
                <a:latin typeface="+mn-lt"/>
                <a:cs typeface="Times New Roman" panose="02020603050405020304" pitchFamily="18" charset="0"/>
              </a:rPr>
              <a:t>Tullio Ascarelli – tem-se negócio jurídico indireto "quando as partes recorrem, no caso concreto, a um negócio determinado para alcançar, consciente e consensualmente, por seu intermédio, finalidades diversas das que, em princípio, lhe são típicas" (</a:t>
            </a:r>
            <a:r>
              <a:rPr lang="pt-BR" sz="8000" i="1" dirty="0">
                <a:solidFill>
                  <a:schemeClr val="tx1"/>
                </a:solidFill>
                <a:latin typeface="+mn-lt"/>
                <a:cs typeface="Times New Roman" panose="02020603050405020304" pitchFamily="18" charset="0"/>
              </a:rPr>
              <a:t>Problemas das sociedades anônimas e direito comparado</a:t>
            </a:r>
            <a:r>
              <a:rPr lang="pt-BR" sz="8000" dirty="0">
                <a:solidFill>
                  <a:schemeClr val="tx1"/>
                </a:solidFill>
                <a:latin typeface="+mn-lt"/>
                <a:cs typeface="Times New Roman" panose="02020603050405020304" pitchFamily="18" charset="0"/>
              </a:rPr>
              <a:t>. 2. ed. São Paulo: Saraiva, 1969. p. 94). </a:t>
            </a:r>
            <a:endParaRPr lang="pt-BR" sz="8000" dirty="0" smtClean="0">
              <a:solidFill>
                <a:schemeClr val="tx1"/>
              </a:solidFill>
              <a:latin typeface="+mn-lt"/>
              <a:cs typeface="Times New Roman" panose="02020603050405020304" pitchFamily="18" charset="0"/>
            </a:endParaRPr>
          </a:p>
          <a:p>
            <a:pPr marL="0" indent="0" algn="just">
              <a:buNone/>
            </a:pPr>
            <a:endParaRPr lang="pt-BR" sz="8000" dirty="0" smtClean="0">
              <a:solidFill>
                <a:schemeClr val="tx1"/>
              </a:solidFill>
              <a:latin typeface="+mn-lt"/>
              <a:cs typeface="Times New Roman" panose="02020603050405020304" pitchFamily="18" charset="0"/>
            </a:endParaRPr>
          </a:p>
          <a:p>
            <a:pPr marL="0" indent="0" algn="just">
              <a:buNone/>
            </a:pPr>
            <a:r>
              <a:rPr lang="pt-BR" sz="8000" dirty="0" smtClean="0">
                <a:solidFill>
                  <a:schemeClr val="tx1"/>
                </a:solidFill>
                <a:latin typeface="+mn-lt"/>
                <a:cs typeface="Times New Roman" panose="02020603050405020304" pitchFamily="18" charset="0"/>
              </a:rPr>
              <a:t>Há </a:t>
            </a:r>
            <a:r>
              <a:rPr lang="pt-BR" sz="8000" dirty="0">
                <a:solidFill>
                  <a:schemeClr val="tx1"/>
                </a:solidFill>
                <a:latin typeface="+mn-lt"/>
                <a:cs typeface="Times New Roman" panose="02020603050405020304" pitchFamily="18" charset="0"/>
              </a:rPr>
              <a:t>fraude às normas cogentes da sucessão legítima. </a:t>
            </a:r>
          </a:p>
          <a:p>
            <a:pPr marL="0" indent="0" algn="just">
              <a:buNone/>
            </a:pPr>
            <a:endParaRPr lang="pt-BR" sz="8500" b="1"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buNone/>
            </a:pPr>
            <a:endParaRPr lang="pt-BR"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515463383"/>
      </p:ext>
    </p:extLst>
  </p:cSld>
  <p:clrMapOvr>
    <a:masterClrMapping/>
  </p:clrMapOvr>
  <p:transition>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F1BC2104-EE95-90A4-1C59-2B09DFDD4318}"/>
            </a:ext>
          </a:extLst>
        </p:cNvPr>
        <p:cNvGrpSpPr/>
        <p:nvPr/>
      </p:nvGrpSpPr>
      <p:grpSpPr>
        <a:xfrm>
          <a:off x="0" y="0"/>
          <a:ext cx="0" cy="0"/>
          <a:chOff x="0" y="0"/>
          <a:chExt cx="0" cy="0"/>
        </a:xfrm>
      </p:grpSpPr>
      <p:sp>
        <p:nvSpPr>
          <p:cNvPr id="2" name="Título 1">
            <a:extLst>
              <a:ext uri="{FF2B5EF4-FFF2-40B4-BE49-F238E27FC236}">
                <a16:creationId xmlns="" xmlns:a16="http://schemas.microsoft.com/office/drawing/2014/main" id="{1DF65D06-BA2B-43F1-9EF3-6D5C493044BD}"/>
              </a:ext>
            </a:extLst>
          </p:cNvPr>
          <p:cNvSpPr>
            <a:spLocks noGrp="1"/>
          </p:cNvSpPr>
          <p:nvPr>
            <p:ph type="title"/>
          </p:nvPr>
        </p:nvSpPr>
        <p:spPr>
          <a:xfrm>
            <a:off x="491207" y="24270"/>
            <a:ext cx="8161587" cy="759728"/>
          </a:xfrm>
        </p:spPr>
        <p:txBody>
          <a:bodyPr>
            <a:normAutofit/>
          </a:bodyPr>
          <a:lstStyle/>
          <a:p>
            <a:r>
              <a:rPr lang="pt-BR" sz="20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r>
              <a:rPr lang="pt-BR" sz="2100" dirty="0" smtClean="0">
                <a:solidFill>
                  <a:srgbClr val="002060"/>
                </a:solidFill>
                <a:latin typeface="Times New Roman" panose="02020603050405020304" pitchFamily="18" charset="0"/>
                <a:cs typeface="Times New Roman" panose="02020603050405020304" pitchFamily="18" charset="0"/>
              </a:rPr>
              <a:t>. </a:t>
            </a:r>
            <a:endParaRPr lang="pt-BR" sz="2100" dirty="0">
              <a:solidFill>
                <a:srgbClr val="002060"/>
              </a:solidFill>
              <a:latin typeface="Times New Roman" panose="02020603050405020304" pitchFamily="18" charset="0"/>
              <a:cs typeface="Times New Roman" panose="02020603050405020304" pitchFamily="18" charset="0"/>
            </a:endParaRPr>
          </a:p>
        </p:txBody>
      </p:sp>
      <p:sp>
        <p:nvSpPr>
          <p:cNvPr id="5" name="Marcador de Posição de Conteúdo 4">
            <a:extLst>
              <a:ext uri="{FF2B5EF4-FFF2-40B4-BE49-F238E27FC236}">
                <a16:creationId xmlns="" xmlns:a16="http://schemas.microsoft.com/office/drawing/2014/main" id="{CAFA83B9-2F7B-2CF7-BC38-B35BCDCD1081}"/>
              </a:ext>
            </a:extLst>
          </p:cNvPr>
          <p:cNvSpPr>
            <a:spLocks noGrp="1"/>
          </p:cNvSpPr>
          <p:nvPr>
            <p:ph idx="1"/>
          </p:nvPr>
        </p:nvSpPr>
        <p:spPr>
          <a:xfrm>
            <a:off x="0" y="555526"/>
            <a:ext cx="9036496" cy="4392488"/>
          </a:xfrm>
        </p:spPr>
        <p:txBody>
          <a:bodyPr>
            <a:normAutofit fontScale="25000" lnSpcReduction="20000"/>
          </a:bodyPr>
          <a:lstStyle/>
          <a:p>
            <a:pPr marL="0" indent="0" algn="just">
              <a:buNone/>
            </a:pPr>
            <a:r>
              <a:rPr lang="pt-BR" sz="9600" b="1" u="sng" dirty="0">
                <a:solidFill>
                  <a:schemeClr val="tx1"/>
                </a:solidFill>
                <a:latin typeface="+mj-lt"/>
                <a:cs typeface="Times New Roman" panose="02020603050405020304" pitchFamily="18" charset="0"/>
              </a:rPr>
              <a:t>2ª </a:t>
            </a:r>
            <a:r>
              <a:rPr lang="pt-BR" sz="9600" b="1" u="sng" dirty="0" smtClean="0">
                <a:solidFill>
                  <a:schemeClr val="tx1"/>
                </a:solidFill>
                <a:cs typeface="Times New Roman" panose="02020603050405020304" pitchFamily="18" charset="0"/>
              </a:rPr>
              <a:t>Razão de Invalidade. </a:t>
            </a:r>
            <a:r>
              <a:rPr lang="pt-BR" sz="9600" dirty="0" smtClean="0">
                <a:solidFill>
                  <a:schemeClr val="tx1"/>
                </a:solidFill>
                <a:latin typeface="+mj-lt"/>
                <a:cs typeface="Times New Roman" panose="02020603050405020304" pitchFamily="18" charset="0"/>
              </a:rPr>
              <a:t> </a:t>
            </a:r>
          </a:p>
          <a:p>
            <a:pPr marL="0" indent="0" algn="just">
              <a:buNone/>
            </a:pPr>
            <a:r>
              <a:rPr lang="pt-BR" sz="9600" dirty="0" smtClean="0">
                <a:solidFill>
                  <a:schemeClr val="tx1"/>
                </a:solidFill>
                <a:latin typeface="+mj-lt"/>
                <a:cs typeface="Times New Roman" panose="02020603050405020304" pitchFamily="18" charset="0"/>
              </a:rPr>
              <a:t>Fraude </a:t>
            </a:r>
            <a:r>
              <a:rPr lang="pt-BR" sz="9600" dirty="0">
                <a:solidFill>
                  <a:schemeClr val="tx1"/>
                </a:solidFill>
                <a:latin typeface="+mj-lt"/>
                <a:cs typeface="Times New Roman" panose="02020603050405020304" pitchFamily="18" charset="0"/>
              </a:rPr>
              <a:t>à lei imperativa + Desvio de finalidade (art. 166, inc. VI, do Código Civil). Ligada diretamente à primeira razão. Outro fundamento: </a:t>
            </a:r>
          </a:p>
          <a:p>
            <a:pPr marL="0" indent="0" algn="just">
              <a:buNone/>
            </a:pPr>
            <a:endParaRPr lang="pt-BR" sz="9600" dirty="0" smtClean="0">
              <a:solidFill>
                <a:schemeClr val="tx1"/>
              </a:solidFill>
              <a:latin typeface="+mj-lt"/>
              <a:cs typeface="Times New Roman" panose="02020603050405020304" pitchFamily="18" charset="0"/>
            </a:endParaRPr>
          </a:p>
          <a:p>
            <a:pPr marL="0" indent="0" algn="just">
              <a:buNone/>
            </a:pPr>
            <a:r>
              <a:rPr lang="pt-BR" sz="9600" dirty="0" smtClean="0">
                <a:solidFill>
                  <a:schemeClr val="tx1"/>
                </a:solidFill>
                <a:latin typeface="+mj-lt"/>
                <a:cs typeface="Times New Roman" panose="02020603050405020304" pitchFamily="18" charset="0"/>
              </a:rPr>
              <a:t>“</a:t>
            </a:r>
            <a:r>
              <a:rPr lang="pt-BR" sz="9600" dirty="0">
                <a:solidFill>
                  <a:schemeClr val="tx1"/>
                </a:solidFill>
                <a:latin typeface="+mj-lt"/>
                <a:cs typeface="Times New Roman" panose="02020603050405020304" pitchFamily="18" charset="0"/>
              </a:rPr>
              <a:t>Art. 49-A.  A pessoa jurídica não se confunde com os seus sócios, associados, instituidores ou administradores. (Incluído pela Lei nº 13.874, de 2019). Parágrafo único. A autonomia patrimonial das pessoas jurídicas é um instrumento lícito de alocação e segregação de riscos, estabelecido pela lei com a finalidade de estimular empreendimentos, para a geração de empregos, tributo, renda e inovação em benefício de todos”.</a:t>
            </a:r>
          </a:p>
          <a:p>
            <a:pPr marL="0" indent="0" algn="just">
              <a:buNone/>
            </a:pPr>
            <a:endParaRPr lang="pt-BR" sz="8500" b="1"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b="1"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buNone/>
            </a:pPr>
            <a:endParaRPr lang="pt-BR"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219296142"/>
      </p:ext>
    </p:extLst>
  </p:cSld>
  <p:clrMapOvr>
    <a:masterClrMapping/>
  </p:clrMapOvr>
  <p:transition>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7A62ED1A-7CA6-A296-AAE4-8F1D445C1C49}"/>
            </a:ext>
          </a:extLst>
        </p:cNvPr>
        <p:cNvGrpSpPr/>
        <p:nvPr/>
      </p:nvGrpSpPr>
      <p:grpSpPr>
        <a:xfrm>
          <a:off x="0" y="0"/>
          <a:ext cx="0" cy="0"/>
          <a:chOff x="0" y="0"/>
          <a:chExt cx="0" cy="0"/>
        </a:xfrm>
      </p:grpSpPr>
      <p:sp>
        <p:nvSpPr>
          <p:cNvPr id="2" name="Título 1">
            <a:extLst>
              <a:ext uri="{FF2B5EF4-FFF2-40B4-BE49-F238E27FC236}">
                <a16:creationId xmlns="" xmlns:a16="http://schemas.microsoft.com/office/drawing/2014/main" id="{A1FCD064-AEB6-46D6-C2BD-10E58EE22FF4}"/>
              </a:ext>
            </a:extLst>
          </p:cNvPr>
          <p:cNvSpPr>
            <a:spLocks noGrp="1"/>
          </p:cNvSpPr>
          <p:nvPr>
            <p:ph type="title"/>
          </p:nvPr>
        </p:nvSpPr>
        <p:spPr>
          <a:xfrm>
            <a:off x="491207" y="24270"/>
            <a:ext cx="8161587" cy="759728"/>
          </a:xfrm>
        </p:spPr>
        <p:txBody>
          <a:bodyPr>
            <a:normAutofit/>
          </a:bodyPr>
          <a:lstStyle/>
          <a:p>
            <a:r>
              <a:rPr lang="pt-BR" sz="20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endParaRPr lang="pt-BR" sz="2100" dirty="0">
              <a:solidFill>
                <a:srgbClr val="002060"/>
              </a:solidFill>
              <a:latin typeface="Times New Roman" panose="02020603050405020304" pitchFamily="18" charset="0"/>
              <a:cs typeface="Times New Roman" panose="02020603050405020304" pitchFamily="18" charset="0"/>
            </a:endParaRPr>
          </a:p>
        </p:txBody>
      </p:sp>
      <p:sp>
        <p:nvSpPr>
          <p:cNvPr id="5" name="Marcador de Posição de Conteúdo 4">
            <a:extLst>
              <a:ext uri="{FF2B5EF4-FFF2-40B4-BE49-F238E27FC236}">
                <a16:creationId xmlns="" xmlns:a16="http://schemas.microsoft.com/office/drawing/2014/main" id="{2B2F602A-5D2E-DF87-3434-A7FA4868C616}"/>
              </a:ext>
            </a:extLst>
          </p:cNvPr>
          <p:cNvSpPr>
            <a:spLocks noGrp="1"/>
          </p:cNvSpPr>
          <p:nvPr>
            <p:ph idx="1"/>
          </p:nvPr>
        </p:nvSpPr>
        <p:spPr>
          <a:xfrm>
            <a:off x="0" y="555526"/>
            <a:ext cx="8892480" cy="4104456"/>
          </a:xfrm>
        </p:spPr>
        <p:txBody>
          <a:bodyPr>
            <a:normAutofit fontScale="25000" lnSpcReduction="20000"/>
          </a:bodyPr>
          <a:lstStyle/>
          <a:p>
            <a:pPr marL="0" indent="0" algn="just">
              <a:buNone/>
            </a:pPr>
            <a:r>
              <a:rPr lang="pt-BR" sz="8000" b="1" u="sng" dirty="0" smtClean="0">
                <a:solidFill>
                  <a:schemeClr val="tx1"/>
                </a:solidFill>
                <a:cs typeface="Times New Roman" panose="02020603050405020304" pitchFamily="18" charset="0"/>
              </a:rPr>
              <a:t>3ª Razão de Invalidade.</a:t>
            </a:r>
            <a:endParaRPr lang="pt-BR" sz="8000" dirty="0" smtClean="0">
              <a:solidFill>
                <a:schemeClr val="tx1"/>
              </a:solidFill>
              <a:latin typeface="+mj-lt"/>
              <a:cs typeface="Times New Roman" panose="02020603050405020304" pitchFamily="18" charset="0"/>
            </a:endParaRPr>
          </a:p>
          <a:p>
            <a:pPr marL="0" indent="0" algn="just">
              <a:buNone/>
            </a:pPr>
            <a:endParaRPr lang="pt-BR" sz="8000" dirty="0" smtClean="0">
              <a:solidFill>
                <a:schemeClr val="tx1"/>
              </a:solidFill>
              <a:latin typeface="+mj-lt"/>
              <a:cs typeface="Times New Roman" panose="02020603050405020304" pitchFamily="18" charset="0"/>
            </a:endParaRPr>
          </a:p>
          <a:p>
            <a:pPr marL="0" indent="0" algn="just">
              <a:buNone/>
            </a:pPr>
            <a:r>
              <a:rPr lang="pt-BR" sz="8000" dirty="0" smtClean="0">
                <a:solidFill>
                  <a:schemeClr val="tx1"/>
                </a:solidFill>
                <a:latin typeface="+mj-lt"/>
                <a:cs typeface="Times New Roman" panose="02020603050405020304" pitchFamily="18" charset="0"/>
              </a:rPr>
              <a:t>Simulação </a:t>
            </a:r>
            <a:r>
              <a:rPr lang="pt-BR" sz="8000" dirty="0">
                <a:solidFill>
                  <a:schemeClr val="tx1"/>
                </a:solidFill>
                <a:latin typeface="+mj-lt"/>
                <a:cs typeface="Times New Roman" panose="02020603050405020304" pitchFamily="18" charset="0"/>
              </a:rPr>
              <a:t>(art. 167 do Código Civil). Causa de nulidade absoluta. </a:t>
            </a:r>
          </a:p>
          <a:p>
            <a:pPr marL="0" indent="0" algn="just">
              <a:buNone/>
            </a:pPr>
            <a:endParaRPr lang="pt-BR" sz="8000" dirty="0" smtClean="0">
              <a:solidFill>
                <a:schemeClr val="tx1"/>
              </a:solidFill>
              <a:latin typeface="+mj-lt"/>
              <a:cs typeface="Times New Roman" panose="02020603050405020304" pitchFamily="18" charset="0"/>
            </a:endParaRPr>
          </a:p>
          <a:p>
            <a:pPr marL="0" indent="0" algn="just">
              <a:buNone/>
            </a:pPr>
            <a:r>
              <a:rPr lang="pt-BR" sz="8000" dirty="0" smtClean="0">
                <a:solidFill>
                  <a:schemeClr val="tx1"/>
                </a:solidFill>
                <a:latin typeface="+mj-lt"/>
                <a:cs typeface="Times New Roman" panose="02020603050405020304" pitchFamily="18" charset="0"/>
              </a:rPr>
              <a:t>Uma </a:t>
            </a:r>
            <a:r>
              <a:rPr lang="pt-BR" sz="8000" dirty="0">
                <a:solidFill>
                  <a:schemeClr val="tx1"/>
                </a:solidFill>
                <a:latin typeface="+mj-lt"/>
                <a:cs typeface="Times New Roman" panose="02020603050405020304" pitchFamily="18" charset="0"/>
              </a:rPr>
              <a:t>parte pode alegar contra a outra (Enunciado 294 da </a:t>
            </a:r>
            <a:r>
              <a:rPr lang="pt-BR" sz="8000" i="1" dirty="0">
                <a:solidFill>
                  <a:schemeClr val="tx1"/>
                </a:solidFill>
                <a:latin typeface="+mj-lt"/>
                <a:cs typeface="Times New Roman" panose="02020603050405020304" pitchFamily="18" charset="0"/>
              </a:rPr>
              <a:t>IV Jornada de Direito Civil </a:t>
            </a:r>
            <a:r>
              <a:rPr lang="pt-BR" sz="8000" dirty="0">
                <a:solidFill>
                  <a:schemeClr val="tx1"/>
                </a:solidFill>
                <a:latin typeface="+mj-lt"/>
                <a:cs typeface="Times New Roman" panose="02020603050405020304" pitchFamily="18" charset="0"/>
              </a:rPr>
              <a:t>e STJ, REsp 1.501.640/SP, Rel. Ministro Moura Ribeiro, Terceira Turma, julgado em 27/11/2018, </a:t>
            </a:r>
            <a:r>
              <a:rPr lang="pt-BR" sz="8000" dirty="0" err="1">
                <a:solidFill>
                  <a:schemeClr val="tx1"/>
                </a:solidFill>
                <a:latin typeface="+mj-lt"/>
                <a:cs typeface="Times New Roman" panose="02020603050405020304" pitchFamily="18" charset="0"/>
              </a:rPr>
              <a:t>REPDJe</a:t>
            </a:r>
            <a:r>
              <a:rPr lang="pt-BR" sz="8000" dirty="0">
                <a:solidFill>
                  <a:schemeClr val="tx1"/>
                </a:solidFill>
                <a:latin typeface="+mj-lt"/>
                <a:cs typeface="Times New Roman" panose="02020603050405020304" pitchFamily="18" charset="0"/>
              </a:rPr>
              <a:t> 07/12/2018). </a:t>
            </a:r>
          </a:p>
          <a:p>
            <a:pPr marL="0" indent="0" algn="just">
              <a:buNone/>
            </a:pPr>
            <a:endParaRPr lang="pt-BR" sz="8000" dirty="0" smtClean="0">
              <a:solidFill>
                <a:schemeClr val="tx1"/>
              </a:solidFill>
              <a:latin typeface="+mj-lt"/>
              <a:cs typeface="Times New Roman" panose="02020603050405020304" pitchFamily="18" charset="0"/>
            </a:endParaRPr>
          </a:p>
          <a:p>
            <a:pPr marL="0" indent="0" algn="just">
              <a:buNone/>
            </a:pPr>
            <a:r>
              <a:rPr lang="pt-BR" sz="8000" dirty="0" smtClean="0">
                <a:solidFill>
                  <a:schemeClr val="tx1"/>
                </a:solidFill>
                <a:latin typeface="+mj-lt"/>
                <a:cs typeface="Times New Roman" panose="02020603050405020304" pitchFamily="18" charset="0"/>
              </a:rPr>
              <a:t>Não </a:t>
            </a:r>
            <a:r>
              <a:rPr lang="pt-BR" sz="8000" dirty="0">
                <a:solidFill>
                  <a:schemeClr val="tx1"/>
                </a:solidFill>
                <a:latin typeface="+mj-lt"/>
                <a:cs typeface="Times New Roman" panose="02020603050405020304" pitchFamily="18" charset="0"/>
              </a:rPr>
              <a:t>há prazo para a ação declaratória de nulidade (art. 169 do CC). </a:t>
            </a:r>
            <a:endParaRPr lang="pt-BR" sz="8000" dirty="0" smtClean="0">
              <a:solidFill>
                <a:schemeClr val="tx1"/>
              </a:solidFill>
              <a:latin typeface="+mj-lt"/>
              <a:cs typeface="Times New Roman" panose="02020603050405020304" pitchFamily="18" charset="0"/>
            </a:endParaRPr>
          </a:p>
          <a:p>
            <a:pPr marL="0" indent="0" algn="just">
              <a:buNone/>
            </a:pPr>
            <a:r>
              <a:rPr lang="pt-BR" sz="8000" dirty="0" smtClean="0">
                <a:solidFill>
                  <a:schemeClr val="tx1"/>
                </a:solidFill>
                <a:latin typeface="+mj-lt"/>
                <a:cs typeface="Times New Roman" panose="02020603050405020304" pitchFamily="18" charset="0"/>
              </a:rPr>
              <a:t>“</a:t>
            </a:r>
            <a:r>
              <a:rPr lang="pt-BR" sz="8000" dirty="0">
                <a:solidFill>
                  <a:schemeClr val="tx1"/>
                </a:solidFill>
                <a:latin typeface="+mj-lt"/>
                <a:cs typeface="Times New Roman" panose="02020603050405020304" pitchFamily="18" charset="0"/>
              </a:rPr>
              <a:t>A simulação é insuscetível de prescrição ou de decadência, por ser causa de nulidade absoluta do negócio jurídico simulado, nos termos dos arts. 167 e 169 do Código Civil. (STJ, AgInt no REsp n. 1.388.527/MT, relator Ministro Ricardo Villas Bôas Cueva, Terceira Turma, julgado em 13/12/2021).</a:t>
            </a:r>
          </a:p>
          <a:p>
            <a:pPr marL="0" indent="0" algn="just">
              <a:buNone/>
            </a:pPr>
            <a:endParaRPr lang="pt-BR" sz="8000" b="1" dirty="0">
              <a:solidFill>
                <a:schemeClr val="tx1"/>
              </a:solidFill>
              <a:latin typeface="+mj-lt"/>
              <a:cs typeface="Times New Roman" panose="02020603050405020304" pitchFamily="18" charset="0"/>
            </a:endParaRPr>
          </a:p>
          <a:p>
            <a:pPr marL="0" indent="0" algn="just">
              <a:buNone/>
            </a:pPr>
            <a:endParaRPr lang="pt-BR" sz="8000" b="1" dirty="0">
              <a:solidFill>
                <a:schemeClr val="tx1"/>
              </a:solidFill>
              <a:latin typeface="+mj-lt"/>
              <a:cs typeface="Times New Roman" panose="02020603050405020304" pitchFamily="18" charset="0"/>
            </a:endParaRPr>
          </a:p>
          <a:p>
            <a:pPr marL="0" indent="0" algn="just">
              <a:buNone/>
            </a:pPr>
            <a:endParaRPr lang="pt-BR" sz="8500" b="1"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buNone/>
            </a:pPr>
            <a:endParaRPr lang="pt-BR"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022986206"/>
      </p:ext>
    </p:extLst>
  </p:cSld>
  <p:clrMapOvr>
    <a:masterClrMapping/>
  </p:clrMapOvr>
  <p:transition>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1F638C29-F0D7-756F-4BC9-E177AF5D911E}"/>
            </a:ext>
          </a:extLst>
        </p:cNvPr>
        <p:cNvGrpSpPr/>
        <p:nvPr/>
      </p:nvGrpSpPr>
      <p:grpSpPr>
        <a:xfrm>
          <a:off x="0" y="0"/>
          <a:ext cx="0" cy="0"/>
          <a:chOff x="0" y="0"/>
          <a:chExt cx="0" cy="0"/>
        </a:xfrm>
      </p:grpSpPr>
      <p:sp>
        <p:nvSpPr>
          <p:cNvPr id="2" name="Título 1">
            <a:extLst>
              <a:ext uri="{FF2B5EF4-FFF2-40B4-BE49-F238E27FC236}">
                <a16:creationId xmlns="" xmlns:a16="http://schemas.microsoft.com/office/drawing/2014/main" id="{8BA0D2CD-E79D-3E7C-64EB-889350DE4140}"/>
              </a:ext>
            </a:extLst>
          </p:cNvPr>
          <p:cNvSpPr>
            <a:spLocks noGrp="1"/>
          </p:cNvSpPr>
          <p:nvPr>
            <p:ph type="title"/>
          </p:nvPr>
        </p:nvSpPr>
        <p:spPr>
          <a:xfrm>
            <a:off x="491207" y="24270"/>
            <a:ext cx="8161587" cy="759728"/>
          </a:xfrm>
        </p:spPr>
        <p:txBody>
          <a:bodyPr>
            <a:normAutofit/>
          </a:bodyPr>
          <a:lstStyle/>
          <a:p>
            <a:r>
              <a:rPr lang="pt-BR" sz="20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r>
              <a:rPr lang="pt-BR" sz="2100" dirty="0" smtClean="0">
                <a:solidFill>
                  <a:srgbClr val="002060"/>
                </a:solidFill>
                <a:latin typeface="Times New Roman" panose="02020603050405020304" pitchFamily="18" charset="0"/>
                <a:cs typeface="Times New Roman" panose="02020603050405020304" pitchFamily="18" charset="0"/>
              </a:rPr>
              <a:t>. </a:t>
            </a:r>
            <a:endParaRPr lang="pt-BR" sz="2100" dirty="0">
              <a:solidFill>
                <a:srgbClr val="002060"/>
              </a:solidFill>
              <a:latin typeface="Times New Roman" panose="02020603050405020304" pitchFamily="18" charset="0"/>
              <a:cs typeface="Times New Roman" panose="02020603050405020304" pitchFamily="18" charset="0"/>
            </a:endParaRPr>
          </a:p>
        </p:txBody>
      </p:sp>
      <p:sp>
        <p:nvSpPr>
          <p:cNvPr id="5" name="Marcador de Posição de Conteúdo 4">
            <a:extLst>
              <a:ext uri="{FF2B5EF4-FFF2-40B4-BE49-F238E27FC236}">
                <a16:creationId xmlns="" xmlns:a16="http://schemas.microsoft.com/office/drawing/2014/main" id="{63EF1FD1-1A19-69CE-85B8-D84D205C07B9}"/>
              </a:ext>
            </a:extLst>
          </p:cNvPr>
          <p:cNvSpPr>
            <a:spLocks noGrp="1"/>
          </p:cNvSpPr>
          <p:nvPr>
            <p:ph idx="1"/>
          </p:nvPr>
        </p:nvSpPr>
        <p:spPr>
          <a:xfrm>
            <a:off x="0" y="759728"/>
            <a:ext cx="9144000" cy="3510793"/>
          </a:xfrm>
        </p:spPr>
        <p:txBody>
          <a:bodyPr>
            <a:normAutofit fontScale="25000" lnSpcReduction="20000"/>
          </a:bodyPr>
          <a:lstStyle/>
          <a:p>
            <a:pPr marL="0" indent="0" algn="just">
              <a:buNone/>
            </a:pPr>
            <a:r>
              <a:rPr lang="pt-BR" sz="8500" b="1" u="sng" dirty="0">
                <a:solidFill>
                  <a:schemeClr val="tx1"/>
                </a:solidFill>
                <a:latin typeface="+mn-lt"/>
                <a:cs typeface="Times New Roman" panose="02020603050405020304" pitchFamily="18" charset="0"/>
              </a:rPr>
              <a:t>4ª </a:t>
            </a:r>
            <a:r>
              <a:rPr lang="pt-BR" sz="8500" b="1" u="sng" dirty="0" smtClean="0">
                <a:solidFill>
                  <a:schemeClr val="tx1"/>
                </a:solidFill>
                <a:latin typeface="+mn-lt"/>
                <a:cs typeface="Times New Roman" panose="02020603050405020304" pitchFamily="18" charset="0"/>
              </a:rPr>
              <a:t>Razão </a:t>
            </a:r>
            <a:r>
              <a:rPr lang="pt-BR" sz="8500" b="1" u="sng" dirty="0">
                <a:solidFill>
                  <a:schemeClr val="tx1"/>
                </a:solidFill>
                <a:latin typeface="+mn-lt"/>
                <a:cs typeface="Times New Roman" panose="02020603050405020304" pitchFamily="18" charset="0"/>
              </a:rPr>
              <a:t>de </a:t>
            </a:r>
            <a:r>
              <a:rPr lang="pt-BR" sz="8500" b="1" u="sng" dirty="0" smtClean="0">
                <a:solidFill>
                  <a:schemeClr val="tx1"/>
                </a:solidFill>
                <a:latin typeface="+mn-lt"/>
                <a:cs typeface="Times New Roman" panose="02020603050405020304" pitchFamily="18" charset="0"/>
              </a:rPr>
              <a:t>Invalidade.   </a:t>
            </a:r>
          </a:p>
          <a:p>
            <a:pPr marL="0" indent="0" algn="just">
              <a:buNone/>
            </a:pPr>
            <a:endParaRPr lang="pt-BR" sz="8500" dirty="0" smtClean="0">
              <a:solidFill>
                <a:schemeClr val="tx1"/>
              </a:solidFill>
              <a:latin typeface="+mn-lt"/>
              <a:cs typeface="Times New Roman" panose="02020603050405020304" pitchFamily="18" charset="0"/>
            </a:endParaRPr>
          </a:p>
          <a:p>
            <a:pPr marL="0" indent="0" algn="just">
              <a:buNone/>
            </a:pPr>
            <a:r>
              <a:rPr lang="pt-BR" sz="8500" dirty="0" smtClean="0">
                <a:solidFill>
                  <a:schemeClr val="tx1"/>
                </a:solidFill>
                <a:latin typeface="+mn-lt"/>
                <a:cs typeface="Times New Roman" panose="02020603050405020304" pitchFamily="18" charset="0"/>
              </a:rPr>
              <a:t>Invasão </a:t>
            </a:r>
            <a:r>
              <a:rPr lang="pt-BR" sz="8500" dirty="0">
                <a:solidFill>
                  <a:schemeClr val="tx1"/>
                </a:solidFill>
                <a:latin typeface="+mn-lt"/>
                <a:cs typeface="Times New Roman" panose="02020603050405020304" pitchFamily="18" charset="0"/>
              </a:rPr>
              <a:t>da legítima ou reserva – quota dos herdeiros necessários (art. 1.845 do Código Civil – descendentes, ascendentes, cônjuge ou companheiro).  </a:t>
            </a:r>
          </a:p>
          <a:p>
            <a:pPr marL="0" indent="0" algn="just">
              <a:buNone/>
            </a:pPr>
            <a:endParaRPr lang="pt-BR" sz="8500" dirty="0">
              <a:solidFill>
                <a:schemeClr val="tx1"/>
              </a:solidFill>
              <a:latin typeface="+mn-lt"/>
              <a:cs typeface="Times New Roman" panose="02020603050405020304" pitchFamily="18" charset="0"/>
            </a:endParaRPr>
          </a:p>
          <a:p>
            <a:pPr marL="0" indent="0" algn="just">
              <a:buNone/>
            </a:pPr>
            <a:r>
              <a:rPr lang="pt-BR" sz="8500" dirty="0">
                <a:solidFill>
                  <a:schemeClr val="tx1"/>
                </a:solidFill>
                <a:latin typeface="+mn-lt"/>
                <a:cs typeface="Times New Roman" panose="02020603050405020304" pitchFamily="18" charset="0"/>
              </a:rPr>
              <a:t>“Art. 1.789. Havendo herdeiros necessários, o testador só poderá dispor da metade da herança”.  </a:t>
            </a:r>
          </a:p>
          <a:p>
            <a:pPr marL="0" indent="0" algn="just">
              <a:buNone/>
            </a:pPr>
            <a:r>
              <a:rPr lang="pt-BR" sz="8500" dirty="0">
                <a:solidFill>
                  <a:schemeClr val="tx1"/>
                </a:solidFill>
                <a:latin typeface="+mn-lt"/>
                <a:cs typeface="Times New Roman" panose="02020603050405020304" pitchFamily="18" charset="0"/>
              </a:rPr>
              <a:t>“Art. 549. Nula é também a doação quanto à parte que exceder à de que o doador, no momento da liberalidade, poderia dispor em testamento”. </a:t>
            </a:r>
          </a:p>
          <a:p>
            <a:pPr marL="0" indent="0" algn="just">
              <a:buNone/>
            </a:pPr>
            <a:endParaRPr lang="pt-BR" sz="8500" b="1" dirty="0">
              <a:solidFill>
                <a:schemeClr val="tx1"/>
              </a:solidFill>
              <a:latin typeface="+mn-lt"/>
              <a:cs typeface="Times New Roman" panose="02020603050405020304" pitchFamily="18" charset="0"/>
            </a:endParaRPr>
          </a:p>
          <a:p>
            <a:pPr marL="0" indent="0" algn="just">
              <a:buNone/>
            </a:pPr>
            <a:endParaRPr lang="pt-BR" sz="8500" b="1"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b="1"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b="1"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buNone/>
            </a:pPr>
            <a:endParaRPr lang="pt-BR"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538619840"/>
      </p:ext>
    </p:extLst>
  </p:cSld>
  <p:clrMapOvr>
    <a:masterClrMapping/>
  </p:clrMapOvr>
  <p:transition>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B8E8B30C-CA2C-A202-1D7E-EBCE4EC93BBC}"/>
            </a:ext>
          </a:extLst>
        </p:cNvPr>
        <p:cNvGrpSpPr/>
        <p:nvPr/>
      </p:nvGrpSpPr>
      <p:grpSpPr>
        <a:xfrm>
          <a:off x="0" y="0"/>
          <a:ext cx="0" cy="0"/>
          <a:chOff x="0" y="0"/>
          <a:chExt cx="0" cy="0"/>
        </a:xfrm>
      </p:grpSpPr>
      <p:sp>
        <p:nvSpPr>
          <p:cNvPr id="2" name="Título 1">
            <a:extLst>
              <a:ext uri="{FF2B5EF4-FFF2-40B4-BE49-F238E27FC236}">
                <a16:creationId xmlns="" xmlns:a16="http://schemas.microsoft.com/office/drawing/2014/main" id="{C7A806BA-D7A2-1358-C892-B372DFA0BB9B}"/>
              </a:ext>
            </a:extLst>
          </p:cNvPr>
          <p:cNvSpPr>
            <a:spLocks noGrp="1"/>
          </p:cNvSpPr>
          <p:nvPr>
            <p:ph type="title"/>
          </p:nvPr>
        </p:nvSpPr>
        <p:spPr>
          <a:xfrm>
            <a:off x="491207" y="24270"/>
            <a:ext cx="8161587" cy="759728"/>
          </a:xfrm>
        </p:spPr>
        <p:txBody>
          <a:bodyPr>
            <a:normAutofit/>
          </a:bodyPr>
          <a:lstStyle/>
          <a:p>
            <a:r>
              <a:rPr lang="pt-BR" sz="20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endParaRPr lang="pt-BR" sz="2100" dirty="0">
              <a:solidFill>
                <a:srgbClr val="002060"/>
              </a:solidFill>
              <a:latin typeface="Times New Roman" panose="02020603050405020304" pitchFamily="18" charset="0"/>
              <a:cs typeface="Times New Roman" panose="02020603050405020304" pitchFamily="18" charset="0"/>
            </a:endParaRPr>
          </a:p>
        </p:txBody>
      </p:sp>
      <p:sp>
        <p:nvSpPr>
          <p:cNvPr id="5" name="Marcador de Posição de Conteúdo 4">
            <a:extLst>
              <a:ext uri="{FF2B5EF4-FFF2-40B4-BE49-F238E27FC236}">
                <a16:creationId xmlns="" xmlns:a16="http://schemas.microsoft.com/office/drawing/2014/main" id="{7CC71C2D-7082-8F0D-D0A2-155680344237}"/>
              </a:ext>
            </a:extLst>
          </p:cNvPr>
          <p:cNvSpPr>
            <a:spLocks noGrp="1"/>
          </p:cNvSpPr>
          <p:nvPr>
            <p:ph idx="1"/>
          </p:nvPr>
        </p:nvSpPr>
        <p:spPr>
          <a:xfrm>
            <a:off x="0" y="759728"/>
            <a:ext cx="8964488" cy="3900254"/>
          </a:xfrm>
        </p:spPr>
        <p:txBody>
          <a:bodyPr>
            <a:normAutofit fontScale="25000" lnSpcReduction="20000"/>
          </a:bodyPr>
          <a:lstStyle/>
          <a:p>
            <a:pPr marL="0" indent="0" algn="just">
              <a:buNone/>
            </a:pPr>
            <a:r>
              <a:rPr lang="pt-BR" sz="9600" b="1" u="sng" dirty="0">
                <a:solidFill>
                  <a:schemeClr val="tx1"/>
                </a:solidFill>
                <a:latin typeface="+mn-lt"/>
                <a:cs typeface="Times New Roman" panose="02020603050405020304" pitchFamily="18" charset="0"/>
              </a:rPr>
              <a:t>5ª </a:t>
            </a:r>
            <a:r>
              <a:rPr lang="pt-BR" sz="9600" b="1" u="sng" dirty="0" smtClean="0">
                <a:solidFill>
                  <a:schemeClr val="tx1"/>
                </a:solidFill>
                <a:latin typeface="+mn-lt"/>
                <a:cs typeface="Times New Roman" panose="02020603050405020304" pitchFamily="18" charset="0"/>
              </a:rPr>
              <a:t>Razão </a:t>
            </a:r>
            <a:r>
              <a:rPr lang="pt-BR" sz="9600" b="1" u="sng" dirty="0">
                <a:solidFill>
                  <a:schemeClr val="tx1"/>
                </a:solidFill>
                <a:latin typeface="+mn-lt"/>
                <a:cs typeface="Times New Roman" panose="02020603050405020304" pitchFamily="18" charset="0"/>
              </a:rPr>
              <a:t>de </a:t>
            </a:r>
            <a:r>
              <a:rPr lang="pt-BR" sz="9600" b="1" u="sng" dirty="0" smtClean="0">
                <a:solidFill>
                  <a:schemeClr val="tx1"/>
                </a:solidFill>
                <a:latin typeface="+mn-lt"/>
                <a:cs typeface="Times New Roman" panose="02020603050405020304" pitchFamily="18" charset="0"/>
              </a:rPr>
              <a:t>Invalidade.  </a:t>
            </a:r>
          </a:p>
          <a:p>
            <a:pPr marL="0" indent="0" algn="just">
              <a:buNone/>
            </a:pPr>
            <a:endParaRPr lang="pt-BR" sz="9600" dirty="0" smtClean="0">
              <a:solidFill>
                <a:schemeClr val="tx1"/>
              </a:solidFill>
              <a:latin typeface="+mn-lt"/>
              <a:cs typeface="Times New Roman" panose="02020603050405020304" pitchFamily="18" charset="0"/>
            </a:endParaRPr>
          </a:p>
          <a:p>
            <a:pPr marL="0" indent="0" algn="just">
              <a:buNone/>
            </a:pPr>
            <a:r>
              <a:rPr lang="pt-BR" sz="9600" dirty="0" smtClean="0">
                <a:solidFill>
                  <a:schemeClr val="tx1"/>
                </a:solidFill>
                <a:latin typeface="+mn-lt"/>
                <a:cs typeface="Times New Roman" panose="02020603050405020304" pitchFamily="18" charset="0"/>
              </a:rPr>
              <a:t>Vedação </a:t>
            </a:r>
            <a:r>
              <a:rPr lang="pt-BR" sz="9600" dirty="0">
                <a:solidFill>
                  <a:schemeClr val="tx1"/>
                </a:solidFill>
                <a:latin typeface="+mn-lt"/>
                <a:cs typeface="Times New Roman" panose="02020603050405020304" pitchFamily="18" charset="0"/>
              </a:rPr>
              <a:t>dos contratos sucessórios ou </a:t>
            </a:r>
            <a:r>
              <a:rPr lang="pt-BR" sz="9600" i="1" dirty="0">
                <a:solidFill>
                  <a:schemeClr val="tx1"/>
                </a:solidFill>
                <a:latin typeface="+mn-lt"/>
                <a:cs typeface="Times New Roman" panose="02020603050405020304" pitchFamily="18" charset="0"/>
              </a:rPr>
              <a:t>pacta corvina</a:t>
            </a:r>
            <a:r>
              <a:rPr lang="pt-BR" sz="9600" dirty="0">
                <a:solidFill>
                  <a:schemeClr val="tx1"/>
                </a:solidFill>
                <a:latin typeface="+mn-lt"/>
                <a:cs typeface="Times New Roman" panose="02020603050405020304" pitchFamily="18" charset="0"/>
              </a:rPr>
              <a:t>. </a:t>
            </a:r>
          </a:p>
          <a:p>
            <a:pPr marL="0" indent="0" algn="just">
              <a:buNone/>
            </a:pPr>
            <a:r>
              <a:rPr lang="pt-BR" sz="9600" dirty="0">
                <a:solidFill>
                  <a:schemeClr val="tx1"/>
                </a:solidFill>
                <a:latin typeface="+mn-lt"/>
                <a:cs typeface="Times New Roman" panose="02020603050405020304" pitchFamily="18" charset="0"/>
              </a:rPr>
              <a:t>“Art. 426. Não pode ser objeto de contrato a herança de pessoa viva”.</a:t>
            </a:r>
          </a:p>
          <a:p>
            <a:pPr marL="0" indent="0" algn="just">
              <a:buNone/>
            </a:pPr>
            <a:r>
              <a:rPr lang="pt-BR" sz="9600" dirty="0">
                <a:solidFill>
                  <a:schemeClr val="tx1"/>
                </a:solidFill>
                <a:latin typeface="+mn-lt"/>
                <a:cs typeface="Times New Roman" panose="02020603050405020304" pitchFamily="18" charset="0"/>
              </a:rPr>
              <a:t>No Brasil são válidas as renúncias prévias à herança? Não. </a:t>
            </a:r>
          </a:p>
          <a:p>
            <a:pPr marL="0" indent="0" algn="just">
              <a:buNone/>
            </a:pPr>
            <a:r>
              <a:rPr lang="pt-BR" sz="9600" dirty="0">
                <a:solidFill>
                  <a:schemeClr val="tx1"/>
                </a:solidFill>
                <a:latin typeface="+mn-lt"/>
                <a:cs typeface="Times New Roman" panose="02020603050405020304" pitchFamily="18" charset="0"/>
              </a:rPr>
              <a:t>Há espaço para rever o art. 426 do Código Civil, como ocorreu em Portugal? </a:t>
            </a:r>
            <a:r>
              <a:rPr lang="pt-BR" sz="9600" dirty="0" smtClean="0">
                <a:solidFill>
                  <a:schemeClr val="tx1"/>
                </a:solidFill>
                <a:latin typeface="+mn-lt"/>
                <a:cs typeface="Times New Roman" panose="02020603050405020304" pitchFamily="18" charset="0"/>
              </a:rPr>
              <a:t>Sim. </a:t>
            </a:r>
            <a:endParaRPr lang="pt-BR" sz="9600" dirty="0">
              <a:solidFill>
                <a:schemeClr val="tx1"/>
              </a:solidFill>
              <a:latin typeface="+mn-lt"/>
              <a:cs typeface="Times New Roman" panose="02020603050405020304" pitchFamily="18" charset="0"/>
            </a:endParaRPr>
          </a:p>
          <a:p>
            <a:pPr marL="0" indent="0" algn="just">
              <a:buNone/>
            </a:pPr>
            <a:r>
              <a:rPr lang="pt-BR" sz="9600" dirty="0">
                <a:solidFill>
                  <a:schemeClr val="tx1"/>
                </a:solidFill>
                <a:latin typeface="+mn-lt"/>
                <a:cs typeface="Times New Roman" panose="02020603050405020304" pitchFamily="18" charset="0"/>
              </a:rPr>
              <a:t>Existem propostas nesse sentido no Projeto de Reforma do Código Civil </a:t>
            </a:r>
          </a:p>
          <a:p>
            <a:pPr marL="0" indent="0" algn="just">
              <a:buNone/>
            </a:pPr>
            <a:endParaRPr lang="pt-BR" sz="9600" b="1" dirty="0">
              <a:solidFill>
                <a:schemeClr val="tx1"/>
              </a:solidFill>
              <a:latin typeface="+mn-lt"/>
              <a:cs typeface="Times New Roman" panose="02020603050405020304" pitchFamily="18" charset="0"/>
            </a:endParaRPr>
          </a:p>
          <a:p>
            <a:pPr marL="0" indent="0" algn="just">
              <a:buNone/>
            </a:pPr>
            <a:endParaRPr lang="pt-BR" sz="9600" b="1" dirty="0">
              <a:solidFill>
                <a:schemeClr val="tx1"/>
              </a:solidFill>
              <a:latin typeface="+mn-lt"/>
              <a:cs typeface="Times New Roman" panose="02020603050405020304" pitchFamily="18" charset="0"/>
            </a:endParaRPr>
          </a:p>
          <a:p>
            <a:pPr marL="0" indent="0" algn="just">
              <a:buNone/>
            </a:pPr>
            <a:endParaRPr lang="pt-BR" sz="8500" b="1"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b="1"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b="1"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buNone/>
            </a:pPr>
            <a:endParaRPr lang="pt-BR"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695779140"/>
      </p:ext>
    </p:extLst>
  </p:cSld>
  <p:clrMapOvr>
    <a:masterClrMapping/>
  </p:clrMapOvr>
  <p:transition>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EBEEBEB4-7973-E010-3240-B6581B575465}"/>
            </a:ext>
          </a:extLst>
        </p:cNvPr>
        <p:cNvGrpSpPr/>
        <p:nvPr/>
      </p:nvGrpSpPr>
      <p:grpSpPr>
        <a:xfrm>
          <a:off x="0" y="0"/>
          <a:ext cx="0" cy="0"/>
          <a:chOff x="0" y="0"/>
          <a:chExt cx="0" cy="0"/>
        </a:xfrm>
      </p:grpSpPr>
      <p:sp>
        <p:nvSpPr>
          <p:cNvPr id="2" name="Título 1">
            <a:extLst>
              <a:ext uri="{FF2B5EF4-FFF2-40B4-BE49-F238E27FC236}">
                <a16:creationId xmlns="" xmlns:a16="http://schemas.microsoft.com/office/drawing/2014/main" id="{EBC00EEC-15F8-F0F8-9C4D-59F9C600ED2E}"/>
              </a:ext>
            </a:extLst>
          </p:cNvPr>
          <p:cNvSpPr>
            <a:spLocks noGrp="1"/>
          </p:cNvSpPr>
          <p:nvPr>
            <p:ph type="title"/>
          </p:nvPr>
        </p:nvSpPr>
        <p:spPr>
          <a:xfrm>
            <a:off x="491207" y="24270"/>
            <a:ext cx="8161587" cy="759728"/>
          </a:xfrm>
        </p:spPr>
        <p:txBody>
          <a:bodyPr>
            <a:normAutofit/>
          </a:bodyPr>
          <a:lstStyle/>
          <a:p>
            <a:r>
              <a:rPr lang="pt-BR" sz="20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r>
              <a:rPr lang="pt-BR" sz="2100" dirty="0" smtClean="0">
                <a:solidFill>
                  <a:srgbClr val="002060"/>
                </a:solidFill>
                <a:latin typeface="Times New Roman" panose="02020603050405020304" pitchFamily="18" charset="0"/>
                <a:cs typeface="Times New Roman" panose="02020603050405020304" pitchFamily="18" charset="0"/>
              </a:rPr>
              <a:t>. </a:t>
            </a:r>
            <a:endParaRPr lang="pt-BR" sz="2100" dirty="0">
              <a:solidFill>
                <a:srgbClr val="002060"/>
              </a:solidFill>
              <a:latin typeface="Times New Roman" panose="02020603050405020304" pitchFamily="18" charset="0"/>
              <a:cs typeface="Times New Roman" panose="02020603050405020304" pitchFamily="18" charset="0"/>
            </a:endParaRPr>
          </a:p>
        </p:txBody>
      </p:sp>
      <p:sp>
        <p:nvSpPr>
          <p:cNvPr id="5" name="Marcador de Posição de Conteúdo 4">
            <a:extLst>
              <a:ext uri="{FF2B5EF4-FFF2-40B4-BE49-F238E27FC236}">
                <a16:creationId xmlns="" xmlns:a16="http://schemas.microsoft.com/office/drawing/2014/main" id="{3FB7BDD3-1553-2EFA-2337-E38CE8ED2CCE}"/>
              </a:ext>
            </a:extLst>
          </p:cNvPr>
          <p:cNvSpPr>
            <a:spLocks noGrp="1"/>
          </p:cNvSpPr>
          <p:nvPr>
            <p:ph idx="1"/>
          </p:nvPr>
        </p:nvSpPr>
        <p:spPr>
          <a:xfrm>
            <a:off x="0" y="759728"/>
            <a:ext cx="9144000" cy="3510793"/>
          </a:xfrm>
        </p:spPr>
        <p:txBody>
          <a:bodyPr>
            <a:normAutofit fontScale="40000" lnSpcReduction="20000"/>
          </a:bodyPr>
          <a:lstStyle/>
          <a:p>
            <a:pPr marL="0" indent="0" algn="just">
              <a:buNone/>
            </a:pPr>
            <a:r>
              <a:rPr lang="pt-BR" sz="7100" b="1" u="sng" dirty="0">
                <a:solidFill>
                  <a:schemeClr val="tx1"/>
                </a:solidFill>
                <a:latin typeface="+mn-lt"/>
                <a:cs typeface="Times New Roman" panose="02020603050405020304" pitchFamily="18" charset="0"/>
              </a:rPr>
              <a:t>6ª razão de </a:t>
            </a:r>
            <a:r>
              <a:rPr lang="pt-BR" sz="7100" b="1" u="sng" dirty="0" smtClean="0">
                <a:solidFill>
                  <a:schemeClr val="tx1"/>
                </a:solidFill>
                <a:latin typeface="+mn-lt"/>
                <a:cs typeface="Times New Roman" panose="02020603050405020304" pitchFamily="18" charset="0"/>
              </a:rPr>
              <a:t>invalidade.  </a:t>
            </a:r>
          </a:p>
          <a:p>
            <a:pPr marL="0" indent="0" algn="just">
              <a:buNone/>
            </a:pPr>
            <a:endParaRPr lang="pt-BR" sz="7100" dirty="0" smtClean="0">
              <a:solidFill>
                <a:schemeClr val="tx1"/>
              </a:solidFill>
              <a:latin typeface="+mn-lt"/>
              <a:cs typeface="Times New Roman" panose="02020603050405020304" pitchFamily="18" charset="0"/>
            </a:endParaRPr>
          </a:p>
          <a:p>
            <a:pPr marL="0" indent="0" algn="just">
              <a:buNone/>
            </a:pPr>
            <a:r>
              <a:rPr lang="pt-BR" sz="7100" dirty="0" smtClean="0">
                <a:solidFill>
                  <a:schemeClr val="tx1"/>
                </a:solidFill>
                <a:latin typeface="+mn-lt"/>
                <a:cs typeface="Times New Roman" panose="02020603050405020304" pitchFamily="18" charset="0"/>
              </a:rPr>
              <a:t>Aspecto </a:t>
            </a:r>
            <a:r>
              <a:rPr lang="pt-BR" sz="7100" dirty="0">
                <a:solidFill>
                  <a:schemeClr val="tx1"/>
                </a:solidFill>
                <a:latin typeface="+mn-lt"/>
                <a:cs typeface="Times New Roman" panose="02020603050405020304" pitchFamily="18" charset="0"/>
              </a:rPr>
              <a:t>subjetivo que surge em casos concretos. </a:t>
            </a:r>
          </a:p>
          <a:p>
            <a:pPr marL="0" indent="0" algn="just">
              <a:buNone/>
            </a:pPr>
            <a:endParaRPr lang="pt-BR" sz="7100" dirty="0">
              <a:solidFill>
                <a:schemeClr val="tx1"/>
              </a:solidFill>
              <a:latin typeface="+mn-lt"/>
              <a:cs typeface="Times New Roman" panose="02020603050405020304" pitchFamily="18" charset="0"/>
            </a:endParaRPr>
          </a:p>
          <a:p>
            <a:pPr marL="0" indent="0" algn="just">
              <a:buNone/>
            </a:pPr>
            <a:r>
              <a:rPr lang="pt-BR" sz="7100" dirty="0">
                <a:solidFill>
                  <a:schemeClr val="tx1"/>
                </a:solidFill>
                <a:latin typeface="+mn-lt"/>
                <a:cs typeface="Times New Roman" panose="02020603050405020304" pitchFamily="18" charset="0"/>
              </a:rPr>
              <a:t>Retirar direitos em lesão ao princípio da igualdade entre filhos (art. 227, §6º, da CF/1988 e art. 1.596 do Código Civil), por questão de gênero, por deficiência, por brigas e desavenças, entre outras causas...</a:t>
            </a:r>
          </a:p>
          <a:p>
            <a:pPr marL="0" indent="0" algn="just">
              <a:buNone/>
            </a:pPr>
            <a:endParaRPr lang="pt-BR" sz="8500" b="1"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b="1"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b="1"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b="1"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b="1"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b="1"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buNone/>
            </a:pPr>
            <a:endParaRPr lang="pt-BR"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693424702"/>
      </p:ext>
    </p:extLst>
  </p:cSld>
  <p:clrMapOvr>
    <a:masterClrMapping/>
  </p:clrMapOvr>
  <p:transition>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7F3DFF52-AF71-D44E-9390-D2555CF72F2D}"/>
            </a:ext>
          </a:extLst>
        </p:cNvPr>
        <p:cNvGrpSpPr/>
        <p:nvPr/>
      </p:nvGrpSpPr>
      <p:grpSpPr>
        <a:xfrm>
          <a:off x="0" y="0"/>
          <a:ext cx="0" cy="0"/>
          <a:chOff x="0" y="0"/>
          <a:chExt cx="0" cy="0"/>
        </a:xfrm>
      </p:grpSpPr>
      <p:sp>
        <p:nvSpPr>
          <p:cNvPr id="2" name="Título 1">
            <a:extLst>
              <a:ext uri="{FF2B5EF4-FFF2-40B4-BE49-F238E27FC236}">
                <a16:creationId xmlns="" xmlns:a16="http://schemas.microsoft.com/office/drawing/2014/main" id="{BB48A060-EF75-D186-24E8-02EFA35742E2}"/>
              </a:ext>
            </a:extLst>
          </p:cNvPr>
          <p:cNvSpPr>
            <a:spLocks noGrp="1"/>
          </p:cNvSpPr>
          <p:nvPr>
            <p:ph type="title"/>
          </p:nvPr>
        </p:nvSpPr>
        <p:spPr>
          <a:xfrm>
            <a:off x="491207" y="24270"/>
            <a:ext cx="8161587" cy="759728"/>
          </a:xfrm>
        </p:spPr>
        <p:txBody>
          <a:bodyPr>
            <a:normAutofit/>
          </a:bodyPr>
          <a:lstStyle/>
          <a:p>
            <a:r>
              <a:rPr lang="pt-BR" sz="20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r>
              <a:rPr lang="pt-BR" sz="2100" dirty="0" smtClean="0">
                <a:solidFill>
                  <a:srgbClr val="002060"/>
                </a:solidFill>
                <a:latin typeface="Times New Roman" panose="02020603050405020304" pitchFamily="18" charset="0"/>
                <a:cs typeface="Times New Roman" panose="02020603050405020304" pitchFamily="18" charset="0"/>
              </a:rPr>
              <a:t>. </a:t>
            </a:r>
            <a:endParaRPr lang="pt-BR" sz="2100" dirty="0">
              <a:solidFill>
                <a:srgbClr val="002060"/>
              </a:solidFill>
              <a:latin typeface="Times New Roman" panose="02020603050405020304" pitchFamily="18" charset="0"/>
              <a:cs typeface="Times New Roman" panose="02020603050405020304" pitchFamily="18" charset="0"/>
            </a:endParaRPr>
          </a:p>
        </p:txBody>
      </p:sp>
      <p:sp>
        <p:nvSpPr>
          <p:cNvPr id="5" name="Marcador de Posição de Conteúdo 4">
            <a:extLst>
              <a:ext uri="{FF2B5EF4-FFF2-40B4-BE49-F238E27FC236}">
                <a16:creationId xmlns="" xmlns:a16="http://schemas.microsoft.com/office/drawing/2014/main" id="{AF72DF0E-AC38-01A5-15D3-545F4E6384EA}"/>
              </a:ext>
            </a:extLst>
          </p:cNvPr>
          <p:cNvSpPr>
            <a:spLocks noGrp="1"/>
          </p:cNvSpPr>
          <p:nvPr>
            <p:ph idx="1"/>
          </p:nvPr>
        </p:nvSpPr>
        <p:spPr>
          <a:xfrm>
            <a:off x="0" y="759728"/>
            <a:ext cx="8964488" cy="3972262"/>
          </a:xfrm>
        </p:spPr>
        <p:txBody>
          <a:bodyPr>
            <a:normAutofit fontScale="25000" lnSpcReduction="20000"/>
          </a:bodyPr>
          <a:lstStyle/>
          <a:p>
            <a:pPr marL="0" indent="0" algn="just">
              <a:buNone/>
            </a:pPr>
            <a:r>
              <a:rPr lang="pt-BR" sz="9200" dirty="0" smtClean="0">
                <a:solidFill>
                  <a:schemeClr val="tx1"/>
                </a:solidFill>
                <a:latin typeface="+mn-lt"/>
                <a:cs typeface="Times New Roman" panose="02020603050405020304" pitchFamily="18" charset="0"/>
              </a:rPr>
              <a:t>Nesses casos, a </a:t>
            </a:r>
            <a:r>
              <a:rPr lang="pt-BR" sz="9200" dirty="0">
                <a:solidFill>
                  <a:schemeClr val="tx1"/>
                </a:solidFill>
                <a:latin typeface="+mn-lt"/>
                <a:cs typeface="Times New Roman" panose="02020603050405020304" pitchFamily="18" charset="0"/>
              </a:rPr>
              <a:t>nulidade é absoluta: </a:t>
            </a:r>
            <a:endParaRPr lang="pt-BR" sz="9200" dirty="0" smtClean="0">
              <a:solidFill>
                <a:schemeClr val="tx1"/>
              </a:solidFill>
              <a:latin typeface="+mn-lt"/>
              <a:cs typeface="Times New Roman" panose="02020603050405020304" pitchFamily="18" charset="0"/>
            </a:endParaRPr>
          </a:p>
          <a:p>
            <a:pPr marL="0" indent="0" algn="just">
              <a:buClr>
                <a:srgbClr val="002060"/>
              </a:buClr>
              <a:buFont typeface="System Font Regular"/>
              <a:buChar char="-"/>
            </a:pPr>
            <a:r>
              <a:rPr lang="pt-BR" sz="9200" dirty="0" smtClean="0">
                <a:solidFill>
                  <a:schemeClr val="tx1"/>
                </a:solidFill>
                <a:latin typeface="+mn-lt"/>
                <a:cs typeface="Times New Roman" panose="02020603050405020304" pitchFamily="18" charset="0"/>
              </a:rPr>
              <a:t> Não </a:t>
            </a:r>
            <a:r>
              <a:rPr lang="pt-BR" sz="9200" dirty="0">
                <a:solidFill>
                  <a:schemeClr val="tx1"/>
                </a:solidFill>
                <a:latin typeface="+mn-lt"/>
                <a:cs typeface="Times New Roman" panose="02020603050405020304" pitchFamily="18" charset="0"/>
              </a:rPr>
              <a:t>há prazo para alegar (art. 169 do Código Civil). </a:t>
            </a:r>
            <a:endParaRPr lang="pt-BR" sz="9200" dirty="0" smtClean="0">
              <a:solidFill>
                <a:schemeClr val="tx1"/>
              </a:solidFill>
              <a:latin typeface="+mn-lt"/>
              <a:cs typeface="Times New Roman" panose="02020603050405020304" pitchFamily="18" charset="0"/>
            </a:endParaRPr>
          </a:p>
          <a:p>
            <a:pPr marL="0" indent="0" algn="just">
              <a:buClr>
                <a:srgbClr val="002060"/>
              </a:buClr>
              <a:buFont typeface="System Font Regular"/>
              <a:buChar char="-"/>
            </a:pPr>
            <a:r>
              <a:rPr lang="pt-BR" sz="9200" dirty="0" smtClean="0">
                <a:solidFill>
                  <a:schemeClr val="tx1"/>
                </a:solidFill>
                <a:latin typeface="+mn-lt"/>
                <a:cs typeface="Times New Roman" panose="02020603050405020304" pitchFamily="18" charset="0"/>
              </a:rPr>
              <a:t> Qualquer </a:t>
            </a:r>
            <a:r>
              <a:rPr lang="pt-BR" sz="9200" dirty="0">
                <a:solidFill>
                  <a:schemeClr val="tx1"/>
                </a:solidFill>
                <a:latin typeface="+mn-lt"/>
                <a:cs typeface="Times New Roman" panose="02020603050405020304" pitchFamily="18" charset="0"/>
              </a:rPr>
              <a:t>interessado por alegar, inclusive a parte, credores ou mesmo o Ministério Público (art. 168, caput, do Código Civil). </a:t>
            </a:r>
            <a:endParaRPr lang="pt-BR" sz="9200" dirty="0" smtClean="0">
              <a:solidFill>
                <a:schemeClr val="tx1"/>
              </a:solidFill>
              <a:latin typeface="+mn-lt"/>
              <a:cs typeface="Times New Roman" panose="02020603050405020304" pitchFamily="18" charset="0"/>
            </a:endParaRPr>
          </a:p>
          <a:p>
            <a:pPr marL="0" indent="0" algn="just">
              <a:buClr>
                <a:srgbClr val="002060"/>
              </a:buClr>
              <a:buFont typeface="System Font Regular"/>
              <a:buChar char="-"/>
            </a:pPr>
            <a:r>
              <a:rPr lang="pt-BR" sz="9200" dirty="0" smtClean="0">
                <a:solidFill>
                  <a:schemeClr val="tx1"/>
                </a:solidFill>
                <a:latin typeface="+mn-lt"/>
                <a:cs typeface="Times New Roman" panose="02020603050405020304" pitchFamily="18" charset="0"/>
              </a:rPr>
              <a:t> Cabe </a:t>
            </a:r>
            <a:r>
              <a:rPr lang="pt-BR" sz="9200" dirty="0">
                <a:solidFill>
                  <a:schemeClr val="tx1"/>
                </a:solidFill>
                <a:latin typeface="+mn-lt"/>
                <a:cs typeface="Times New Roman" panose="02020603050405020304" pitchFamily="18" charset="0"/>
              </a:rPr>
              <a:t>conhecimento de ofício da invalidade pelo julgador (art. 168, parágrafo único, do Código Civil). </a:t>
            </a:r>
            <a:endParaRPr lang="pt-BR" sz="9200" dirty="0" smtClean="0">
              <a:solidFill>
                <a:schemeClr val="tx1"/>
              </a:solidFill>
              <a:latin typeface="+mn-lt"/>
              <a:cs typeface="Times New Roman" panose="02020603050405020304" pitchFamily="18" charset="0"/>
            </a:endParaRPr>
          </a:p>
          <a:p>
            <a:pPr marL="0" indent="0" algn="just">
              <a:buClr>
                <a:srgbClr val="002060"/>
              </a:buClr>
              <a:buFont typeface="System Font Regular"/>
              <a:buChar char="-"/>
            </a:pPr>
            <a:r>
              <a:rPr lang="pt-BR" sz="9200" dirty="0" smtClean="0">
                <a:solidFill>
                  <a:schemeClr val="tx1"/>
                </a:solidFill>
                <a:latin typeface="+mn-lt"/>
                <a:cs typeface="Times New Roman" panose="02020603050405020304" pitchFamily="18" charset="0"/>
              </a:rPr>
              <a:t> A </a:t>
            </a:r>
            <a:r>
              <a:rPr lang="pt-BR" sz="9200" dirty="0">
                <a:solidFill>
                  <a:schemeClr val="tx1"/>
                </a:solidFill>
                <a:latin typeface="+mn-lt"/>
                <a:cs typeface="Times New Roman" panose="02020603050405020304" pitchFamily="18" charset="0"/>
              </a:rPr>
              <a:t>ação declaratória de nulidade tem efeitos </a:t>
            </a:r>
            <a:r>
              <a:rPr lang="pt-BR" sz="9200" i="1" dirty="0">
                <a:solidFill>
                  <a:schemeClr val="tx1"/>
                </a:solidFill>
                <a:latin typeface="+mn-lt"/>
                <a:cs typeface="Times New Roman" panose="02020603050405020304" pitchFamily="18" charset="0"/>
              </a:rPr>
              <a:t>erga omnes </a:t>
            </a:r>
            <a:r>
              <a:rPr lang="pt-BR" sz="9200" dirty="0">
                <a:solidFill>
                  <a:schemeClr val="tx1"/>
                </a:solidFill>
                <a:latin typeface="+mn-lt"/>
                <a:cs typeface="Times New Roman" panose="02020603050405020304" pitchFamily="18" charset="0"/>
              </a:rPr>
              <a:t>e </a:t>
            </a:r>
            <a:r>
              <a:rPr lang="pt-BR" sz="9200" i="1" dirty="0">
                <a:solidFill>
                  <a:schemeClr val="tx1"/>
                </a:solidFill>
                <a:latin typeface="+mn-lt"/>
                <a:cs typeface="Times New Roman" panose="02020603050405020304" pitchFamily="18" charset="0"/>
              </a:rPr>
              <a:t>ex tunc</a:t>
            </a:r>
            <a:r>
              <a:rPr lang="pt-BR" sz="9200" dirty="0">
                <a:solidFill>
                  <a:schemeClr val="tx1"/>
                </a:solidFill>
                <a:latin typeface="+mn-lt"/>
                <a:cs typeface="Times New Roman" panose="02020603050405020304" pitchFamily="18" charset="0"/>
              </a:rPr>
              <a:t>. </a:t>
            </a:r>
          </a:p>
          <a:p>
            <a:pPr marL="0" indent="0" algn="just">
              <a:buClr>
                <a:srgbClr val="002060"/>
              </a:buClr>
              <a:buFont typeface="System Font Regular"/>
              <a:buChar char="-"/>
            </a:pPr>
            <a:r>
              <a:rPr lang="pt-BR" sz="9200" dirty="0" smtClean="0">
                <a:solidFill>
                  <a:schemeClr val="tx1"/>
                </a:solidFill>
                <a:latin typeface="+mn-lt"/>
                <a:cs typeface="Times New Roman" panose="02020603050405020304" pitchFamily="18" charset="0"/>
              </a:rPr>
              <a:t> Segurança </a:t>
            </a:r>
            <a:r>
              <a:rPr lang="pt-BR" sz="9200" dirty="0">
                <a:solidFill>
                  <a:schemeClr val="tx1"/>
                </a:solidFill>
                <a:latin typeface="+mn-lt"/>
                <a:cs typeface="Times New Roman" panose="02020603050405020304" pitchFamily="18" charset="0"/>
              </a:rPr>
              <a:t>jurídica? Zero</a:t>
            </a:r>
            <a:r>
              <a:rPr lang="pt-BR" sz="9200" dirty="0" smtClean="0">
                <a:solidFill>
                  <a:schemeClr val="tx1"/>
                </a:solidFill>
                <a:latin typeface="+mn-lt"/>
                <a:cs typeface="Times New Roman" panose="02020603050405020304" pitchFamily="18" charset="0"/>
              </a:rPr>
              <a:t>! </a:t>
            </a:r>
          </a:p>
          <a:p>
            <a:pPr marL="0" indent="0" algn="just">
              <a:buClr>
                <a:srgbClr val="002060"/>
              </a:buClr>
              <a:buNone/>
            </a:pPr>
            <a:endParaRPr lang="pt-BR" sz="9200" dirty="0" smtClean="0">
              <a:solidFill>
                <a:schemeClr val="tx1"/>
              </a:solidFill>
              <a:latin typeface="+mn-lt"/>
              <a:cs typeface="Times New Roman" panose="02020603050405020304" pitchFamily="18" charset="0"/>
            </a:endParaRPr>
          </a:p>
          <a:p>
            <a:pPr marL="0" indent="0" algn="just">
              <a:buClr>
                <a:srgbClr val="002060"/>
              </a:buClr>
              <a:buNone/>
            </a:pPr>
            <a:r>
              <a:rPr lang="pt-BR" sz="9200" dirty="0" smtClean="0">
                <a:solidFill>
                  <a:schemeClr val="tx1"/>
                </a:solidFill>
                <a:latin typeface="+mn-lt"/>
                <a:cs typeface="Times New Roman" panose="02020603050405020304" pitchFamily="18" charset="0"/>
              </a:rPr>
              <a:t>Existem </a:t>
            </a:r>
            <a:r>
              <a:rPr lang="pt-BR" sz="9200" dirty="0">
                <a:solidFill>
                  <a:schemeClr val="tx1"/>
                </a:solidFill>
                <a:latin typeface="+mn-lt"/>
                <a:cs typeface="Times New Roman" panose="02020603050405020304" pitchFamily="18" charset="0"/>
              </a:rPr>
              <a:t>outros mecanismos que trazem segurança: doação, testamento, usufruto, transações....</a:t>
            </a:r>
          </a:p>
          <a:p>
            <a:pPr marL="0" indent="0" algn="just">
              <a:buNone/>
            </a:pPr>
            <a:endParaRPr lang="pt-BR" sz="7100" b="1"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b="1"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b="1"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b="1"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b="1"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b="1"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b="1"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buNone/>
            </a:pPr>
            <a:endParaRPr lang="pt-BR"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994869229"/>
      </p:ext>
    </p:extLst>
  </p:cSld>
  <p:clrMapOvr>
    <a:masterClrMapping/>
  </p:clrMapOvr>
  <p:transition>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7F3DFF52-AF71-D44E-9390-D2555CF72F2D}"/>
            </a:ext>
          </a:extLst>
        </p:cNvPr>
        <p:cNvGrpSpPr/>
        <p:nvPr/>
      </p:nvGrpSpPr>
      <p:grpSpPr>
        <a:xfrm>
          <a:off x="0" y="0"/>
          <a:ext cx="0" cy="0"/>
          <a:chOff x="0" y="0"/>
          <a:chExt cx="0" cy="0"/>
        </a:xfrm>
      </p:grpSpPr>
      <p:sp>
        <p:nvSpPr>
          <p:cNvPr id="2" name="Título 1">
            <a:extLst>
              <a:ext uri="{FF2B5EF4-FFF2-40B4-BE49-F238E27FC236}">
                <a16:creationId xmlns="" xmlns:a16="http://schemas.microsoft.com/office/drawing/2014/main" id="{BB48A060-EF75-D186-24E8-02EFA35742E2}"/>
              </a:ext>
            </a:extLst>
          </p:cNvPr>
          <p:cNvSpPr>
            <a:spLocks noGrp="1"/>
          </p:cNvSpPr>
          <p:nvPr>
            <p:ph type="title"/>
          </p:nvPr>
        </p:nvSpPr>
        <p:spPr>
          <a:xfrm>
            <a:off x="491207" y="24270"/>
            <a:ext cx="8161587" cy="759728"/>
          </a:xfrm>
        </p:spPr>
        <p:txBody>
          <a:bodyPr>
            <a:normAutofit/>
          </a:bodyPr>
          <a:lstStyle/>
          <a:p>
            <a:r>
              <a:rPr lang="pt-BR" sz="2000" dirty="0" smtClean="0">
                <a:solidFill>
                  <a:srgbClr val="192933"/>
                </a:solidFill>
                <a:latin typeface="Noto Serif Georgian ExtraBold"/>
                <a:ea typeface="Noto Serif Georgian ExtraBold"/>
                <a:cs typeface="Noto Serif Georgian ExtraBold"/>
                <a:sym typeface="Noto Serif Georgian ExtraBold"/>
              </a:rPr>
              <a:t>Regime de bens, planejamento familiar e sucessório</a:t>
            </a:r>
            <a:r>
              <a:rPr lang="pt-BR" sz="2100" dirty="0" smtClean="0">
                <a:solidFill>
                  <a:srgbClr val="002060"/>
                </a:solidFill>
                <a:latin typeface="Times New Roman" panose="02020603050405020304" pitchFamily="18" charset="0"/>
                <a:cs typeface="Times New Roman" panose="02020603050405020304" pitchFamily="18" charset="0"/>
              </a:rPr>
              <a:t>. </a:t>
            </a:r>
            <a:endParaRPr lang="pt-BR" sz="2100" dirty="0">
              <a:solidFill>
                <a:srgbClr val="002060"/>
              </a:solidFill>
              <a:latin typeface="Times New Roman" panose="02020603050405020304" pitchFamily="18" charset="0"/>
              <a:cs typeface="Times New Roman" panose="02020603050405020304" pitchFamily="18" charset="0"/>
            </a:endParaRPr>
          </a:p>
        </p:txBody>
      </p:sp>
      <p:sp>
        <p:nvSpPr>
          <p:cNvPr id="5" name="Marcador de Posição de Conteúdo 4">
            <a:extLst>
              <a:ext uri="{FF2B5EF4-FFF2-40B4-BE49-F238E27FC236}">
                <a16:creationId xmlns="" xmlns:a16="http://schemas.microsoft.com/office/drawing/2014/main" id="{AF72DF0E-AC38-01A5-15D3-545F4E6384EA}"/>
              </a:ext>
            </a:extLst>
          </p:cNvPr>
          <p:cNvSpPr>
            <a:spLocks noGrp="1"/>
          </p:cNvSpPr>
          <p:nvPr>
            <p:ph idx="1"/>
          </p:nvPr>
        </p:nvSpPr>
        <p:spPr>
          <a:xfrm>
            <a:off x="0" y="759728"/>
            <a:ext cx="9144000" cy="4116278"/>
          </a:xfrm>
        </p:spPr>
        <p:txBody>
          <a:bodyPr>
            <a:normAutofit fontScale="25000" lnSpcReduction="20000"/>
          </a:bodyPr>
          <a:lstStyle/>
          <a:p>
            <a:pPr marL="0" indent="0" algn="just">
              <a:buNone/>
            </a:pPr>
            <a:r>
              <a:rPr lang="pt-BR" sz="6800" dirty="0" smtClean="0">
                <a:solidFill>
                  <a:schemeClr val="tx1"/>
                </a:solidFill>
                <a:latin typeface="+mn-lt"/>
                <a:cs typeface="Times New Roman" panose="02020603050405020304" pitchFamily="18" charset="0"/>
              </a:rPr>
              <a:t>"</a:t>
            </a:r>
            <a:r>
              <a:rPr lang="pt-BR" sz="6800" i="1" dirty="0" smtClean="0">
                <a:solidFill>
                  <a:schemeClr val="tx1"/>
                </a:solidFill>
                <a:latin typeface="+mn-lt"/>
                <a:cs typeface="Times New Roman" panose="02020603050405020304" pitchFamily="18" charset="0"/>
              </a:rPr>
              <a:t>Holding familiar </a:t>
            </a:r>
            <a:r>
              <a:rPr lang="pt-BR" sz="6800" dirty="0" smtClean="0">
                <a:solidFill>
                  <a:schemeClr val="tx1"/>
                </a:solidFill>
                <a:latin typeface="+mn-lt"/>
                <a:cs typeface="Times New Roman" panose="02020603050405020304" pitchFamily="18" charset="0"/>
              </a:rPr>
              <a:t>constituída com incontroverso propósito de excluir herdeira com paternidade diferenciada dos demais filhos do líder societário, não só das expectativas legais de receber a parte cabível pela sucessão legítima (</a:t>
            </a:r>
            <a:r>
              <a:rPr lang="pt-BR" sz="6800" i="1" dirty="0" smtClean="0">
                <a:solidFill>
                  <a:schemeClr val="tx1"/>
                </a:solidFill>
                <a:latin typeface="+mn-lt"/>
                <a:cs typeface="Times New Roman" panose="02020603050405020304" pitchFamily="18" charset="0"/>
              </a:rPr>
              <a:t>droit de saisine </a:t>
            </a:r>
            <a:r>
              <a:rPr lang="pt-BR" sz="6800" dirty="0" smtClean="0">
                <a:solidFill>
                  <a:schemeClr val="tx1"/>
                </a:solidFill>
                <a:latin typeface="+mn-lt"/>
                <a:cs typeface="Times New Roman" panose="02020603050405020304" pitchFamily="18" charset="0"/>
              </a:rPr>
              <a:t>do art.1784 do CC), como para lhe impor, por regras societárias criadas ao seu alvedrio, que toda a sua quota hereditária integre essa holding administrada por desafetos em termos econômicos. </a:t>
            </a:r>
            <a:r>
              <a:rPr lang="pt-BR" sz="6800" b="1" dirty="0" smtClean="0">
                <a:solidFill>
                  <a:schemeClr val="tx1"/>
                </a:solidFill>
                <a:latin typeface="+mn-lt"/>
                <a:cs typeface="Times New Roman" panose="02020603050405020304" pitchFamily="18" charset="0"/>
              </a:rPr>
              <a:t>Inadmissibilidade de se admitir contratos formalmente escorreitos e com conteúdos maliciosos como fórmula idônea de planejamento sucessório, em virtude de constituir uma fraude de objetivos e de finalidades, voltado para o que a doutrina chama de </a:t>
            </a:r>
            <a:r>
              <a:rPr lang="pt-BR" sz="6800" b="1" i="1" dirty="0" smtClean="0">
                <a:solidFill>
                  <a:schemeClr val="tx1"/>
                </a:solidFill>
                <a:latin typeface="+mn-lt"/>
                <a:cs typeface="Times New Roman" panose="02020603050405020304" pitchFamily="18" charset="0"/>
              </a:rPr>
              <a:t>“</a:t>
            </a:r>
            <a:r>
              <a:rPr lang="pt-BR" sz="6800" b="1" i="1" dirty="0" err="1" smtClean="0">
                <a:solidFill>
                  <a:schemeClr val="tx1"/>
                </a:solidFill>
                <a:latin typeface="+mn-lt"/>
                <a:cs typeface="Times New Roman" panose="02020603050405020304" pitchFamily="18" charset="0"/>
              </a:rPr>
              <a:t>desestimación</a:t>
            </a:r>
            <a:r>
              <a:rPr lang="pt-BR" sz="6800" b="1" i="1" dirty="0" smtClean="0">
                <a:solidFill>
                  <a:schemeClr val="tx1"/>
                </a:solidFill>
                <a:latin typeface="+mn-lt"/>
                <a:cs typeface="Times New Roman" panose="02020603050405020304" pitchFamily="18" charset="0"/>
              </a:rPr>
              <a:t> de la personalidad</a:t>
            </a:r>
            <a:r>
              <a:rPr lang="pt-BR" sz="6800" dirty="0" smtClean="0">
                <a:solidFill>
                  <a:schemeClr val="tx1"/>
                </a:solidFill>
                <a:latin typeface="+mn-lt"/>
                <a:cs typeface="Times New Roman" panose="02020603050405020304" pitchFamily="18" charset="0"/>
              </a:rPr>
              <a:t>”. Sentença escorreita que recoloca o patrimônio do de cujus em estado que permitirá a herdeira exercer naturalmente seus direitos sucessórios. Não provimento do recurso dos requeridos e provimento, em parte, do recurso da autora para excluir seu dever por parte das despesas do processo, condenando os requeridos em honorários que são arbitrados em 15% do valor atualizado da causa" (TJSP, Apelação cível n. 1010187-51.2023.8.26.0032, 4ª Câmara de Direito Privado, Origem: Comarca de Araçatuba, Voto n. 94876, Relator Desembargador Enio Zuliani, julgado em 24 de julho de 2025). </a:t>
            </a:r>
          </a:p>
          <a:p>
            <a:pPr marL="0" indent="0" algn="just">
              <a:buNone/>
            </a:pPr>
            <a:endParaRPr lang="pt-BR" sz="6800" b="1"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6800" b="1"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6800" b="1"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b="1"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b="1"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b="1"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b="1"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85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buNone/>
            </a:pPr>
            <a:endParaRPr lang="pt-BR" sz="7800" dirty="0">
              <a:solidFill>
                <a:srgbClr val="002060"/>
              </a:solidFill>
              <a:latin typeface="Times New Roman" panose="02020603050405020304" pitchFamily="18" charset="0"/>
              <a:cs typeface="Times New Roman" panose="02020603050405020304" pitchFamily="18" charset="0"/>
            </a:endParaRPr>
          </a:p>
          <a:p>
            <a:pPr marL="0" indent="0">
              <a:buNone/>
            </a:pPr>
            <a:endParaRPr lang="pt-BR"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994869229"/>
      </p:ext>
    </p:extLst>
  </p:cSld>
  <p:clrMapOvr>
    <a:masterClrMapping/>
  </p:clrMapOvr>
  <p:transition>
    <p:cut/>
  </p:transition>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1685</TotalTime>
  <Words>3031</Words>
  <Application>Microsoft Office PowerPoint</Application>
  <PresentationFormat>Apresentação na tela (16:9)</PresentationFormat>
  <Paragraphs>254</Paragraphs>
  <Slides>23</Slides>
  <Notes>9</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23</vt:i4>
      </vt:variant>
    </vt:vector>
  </HeadingPairs>
  <TitlesOfParts>
    <vt:vector size="28" baseType="lpstr">
      <vt:lpstr>Arial</vt:lpstr>
      <vt:lpstr>Noto Serif Georgian ExtraBold</vt:lpstr>
      <vt:lpstr>Times New Roman</vt:lpstr>
      <vt:lpstr>System Font Regular</vt:lpstr>
      <vt:lpstr>Simple Light</vt:lpstr>
      <vt:lpstr>Slide 1</vt:lpstr>
      <vt:lpstr>Regime de bens, planejamento familiar e sucessório</vt:lpstr>
      <vt:lpstr>Regime de bens, planejamento familiar e sucessório</vt:lpstr>
      <vt:lpstr>Regime de bens, planejamento familiar e sucessório</vt:lpstr>
      <vt:lpstr>Regime de bens, planejamento familiar e sucessório</vt:lpstr>
      <vt:lpstr>Regime de bens, planejamento familiar e sucessório</vt:lpstr>
      <vt:lpstr>Regime de bens, planejamento familiar e sucessório</vt:lpstr>
      <vt:lpstr>Regime de bens, planejamento familiar e sucessório</vt:lpstr>
      <vt:lpstr>Regime de bens, planejamento familiar e sucessório. </vt:lpstr>
      <vt:lpstr>Regime de bens, planejamento familiar e sucessório. </vt:lpstr>
      <vt:lpstr>Regime de bens, planejamento familiar e sucessório. </vt:lpstr>
      <vt:lpstr>Regime de bens, planejamento familiar e sucessório. </vt:lpstr>
      <vt:lpstr>Regime de bens, planejamento familiar e sucessório</vt:lpstr>
      <vt:lpstr>Regime de bens, planejamento familiar e sucessório. </vt:lpstr>
      <vt:lpstr>Regime de bens, planejamento familiar e sucessório</vt:lpstr>
      <vt:lpstr>Regime de bens, planejamento familiar e sucessório</vt:lpstr>
      <vt:lpstr>Regime de bens, planejamento familiar e sucessório. </vt:lpstr>
      <vt:lpstr>Regime de bens, planejamento familiar e sucessório</vt:lpstr>
      <vt:lpstr>Regime de bens, planejamento familiar e sucessório. </vt:lpstr>
      <vt:lpstr>Regime de bens, planejamento familiar e sucessório</vt:lpstr>
      <vt:lpstr>Regime de bens, planejamento familiar e sucessório. </vt:lpstr>
      <vt:lpstr>Regime de bens, planejamento familiar e sucessório. </vt:lpstr>
      <vt:lpstr>Regime de bens, planejamento familiar e sucessório.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Flavio</dc:creator>
  <cp:lastModifiedBy>Flavio</cp:lastModifiedBy>
  <cp:revision>17</cp:revision>
  <dcterms:modified xsi:type="dcterms:W3CDTF">2026-05-10T19:14:00Z</dcterms:modified>
</cp:coreProperties>
</file>